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124" y="0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9"/>
                </a:moveTo>
                <a:lnTo>
                  <a:pt x="0" y="0"/>
                </a:lnTo>
                <a:lnTo>
                  <a:pt x="9144249" y="0"/>
                </a:lnTo>
                <a:lnTo>
                  <a:pt x="9143999" y="1772849"/>
                </a:lnTo>
                <a:lnTo>
                  <a:pt x="0" y="439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94462"/>
            <a:ext cx="83745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314190" cy="5143500"/>
          </a:xfrm>
          <a:custGeom>
            <a:avLst/>
            <a:gdLst/>
            <a:ahLst/>
            <a:cxnLst/>
            <a:rect l="l" t="t" r="r" b="b"/>
            <a:pathLst>
              <a:path w="4314190" h="5143500">
                <a:moveTo>
                  <a:pt x="431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313999" y="0"/>
                </a:lnTo>
                <a:lnTo>
                  <a:pt x="4313999" y="51434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4124"/>
            <a:ext cx="4314190" cy="4399915"/>
          </a:xfrm>
          <a:custGeom>
            <a:avLst/>
            <a:gdLst/>
            <a:ahLst/>
            <a:cxnLst/>
            <a:rect l="l" t="t" r="r" b="b"/>
            <a:pathLst>
              <a:path w="4314190" h="4399915">
                <a:moveTo>
                  <a:pt x="0" y="4399374"/>
                </a:moveTo>
                <a:lnTo>
                  <a:pt x="0" y="3924"/>
                </a:lnTo>
                <a:lnTo>
                  <a:pt x="4310474" y="0"/>
                </a:lnTo>
                <a:lnTo>
                  <a:pt x="4313624" y="3163524"/>
                </a:lnTo>
                <a:lnTo>
                  <a:pt x="0" y="4399374"/>
                </a:lnTo>
                <a:close/>
              </a:path>
            </a:pathLst>
          </a:custGeom>
          <a:solidFill>
            <a:srgbClr val="D9C4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-124" y="0"/>
            <a:ext cx="4317365" cy="4396105"/>
          </a:xfrm>
          <a:custGeom>
            <a:avLst/>
            <a:gdLst/>
            <a:ahLst/>
            <a:cxnLst/>
            <a:rect l="l" t="t" r="r" b="b"/>
            <a:pathLst>
              <a:path w="4317365" h="4396105">
                <a:moveTo>
                  <a:pt x="0" y="4395599"/>
                </a:moveTo>
                <a:lnTo>
                  <a:pt x="0" y="149"/>
                </a:lnTo>
                <a:lnTo>
                  <a:pt x="4316899" y="0"/>
                </a:lnTo>
                <a:lnTo>
                  <a:pt x="4314049" y="3161049"/>
                </a:lnTo>
                <a:lnTo>
                  <a:pt x="0" y="43955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94462"/>
            <a:ext cx="22491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40">
                <a:solidFill>
                  <a:srgbClr val="002F4A"/>
                </a:solidFill>
                <a:latin typeface="Cambria"/>
                <a:cs typeface="Cambria"/>
              </a:rPr>
              <a:t>SKYHACK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943457"/>
            <a:ext cx="132905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626B73"/>
                </a:solidFill>
                <a:latin typeface="Times New Roman"/>
                <a:cs typeface="Times New Roman"/>
              </a:rPr>
              <a:t>Unmik</a:t>
            </a:r>
            <a:r>
              <a:rPr dirty="0" sz="1600" spc="-90">
                <a:solidFill>
                  <a:srgbClr val="626B73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626B73"/>
                </a:solidFill>
                <a:latin typeface="Times New Roman"/>
                <a:cs typeface="Times New Roman"/>
              </a:rPr>
              <a:t>Gyawali </a:t>
            </a:r>
            <a:r>
              <a:rPr dirty="0" sz="1600" spc="-385">
                <a:solidFill>
                  <a:srgbClr val="626B7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626B73"/>
                </a:solidFill>
                <a:latin typeface="Times New Roman"/>
                <a:cs typeface="Times New Roman"/>
              </a:rPr>
              <a:t>2K20/IT/154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5075" y="1219324"/>
            <a:ext cx="4284899" cy="27048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642" y="847850"/>
            <a:ext cx="190118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Deliverables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8608" y="588871"/>
            <a:ext cx="388302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40360" algn="l"/>
                <a:tab pos="340995" algn="l"/>
                <a:tab pos="1075055" algn="l"/>
                <a:tab pos="1707514" algn="l"/>
                <a:tab pos="2641600" algn="l"/>
                <a:tab pos="2972435" algn="l"/>
                <a:tab pos="3669029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Applie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	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Linea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	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Regressio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n	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	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analys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e	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8608" y="786991"/>
            <a:ext cx="3890010" cy="1620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40360" marR="6350">
              <a:lnSpc>
                <a:spcPct val="114999"/>
              </a:lnSpc>
              <a:spcBef>
                <a:spcPts val="100"/>
              </a:spcBef>
            </a:pP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relationship between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pre ordered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meals and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passenger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satisfaction</a:t>
            </a:r>
            <a:endParaRPr sz="1300">
              <a:latin typeface="Times New Roman"/>
              <a:cs typeface="Times New Roman"/>
            </a:endParaRPr>
          </a:p>
          <a:p>
            <a:pPr algn="just" marL="340360" marR="5080" indent="-328295">
              <a:lnSpc>
                <a:spcPct val="114999"/>
              </a:lnSpc>
              <a:buFont typeface="Microsoft Sans Serif"/>
              <a:buChar char="●"/>
              <a:tabLst>
                <a:tab pos="340995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Categorised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passenger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age,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haul</a:t>
            </a:r>
            <a:r>
              <a:rPr dirty="0" sz="1300" spc="3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type</a:t>
            </a:r>
            <a:r>
              <a:rPr dirty="0" sz="1300" spc="3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onboard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media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provider on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basis of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scores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draw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meaningful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conclusions</a:t>
            </a:r>
            <a:endParaRPr sz="1300">
              <a:latin typeface="Times New Roman"/>
              <a:cs typeface="Times New Roman"/>
            </a:endParaRPr>
          </a:p>
          <a:p>
            <a:pPr algn="just" marL="340360" marR="12700" indent="-328295">
              <a:lnSpc>
                <a:spcPct val="114999"/>
              </a:lnSpc>
              <a:buFont typeface="Microsoft Sans Serif"/>
              <a:buChar char="●"/>
              <a:tabLst>
                <a:tab pos="340995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Calculated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top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10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most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consumed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entrees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on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board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first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class cabin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49775" y="2566987"/>
          <a:ext cx="2826385" cy="2279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1780"/>
              </a:tblGrid>
              <a:tr h="422649">
                <a:tc>
                  <a:txBody>
                    <a:bodyPr/>
                    <a:lstStyle/>
                    <a:p>
                      <a:pPr marL="7308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1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Libraries</a:t>
                      </a:r>
                      <a:r>
                        <a:rPr dirty="0" sz="11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Used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643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Pandas:</a:t>
                      </a:r>
                      <a:r>
                        <a:rPr dirty="0" sz="1100" spc="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cleaning,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Joining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Operations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643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Numpy: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Mathematical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Computations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95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Sickit-learn: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Linear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Regression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Model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22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Matplotlib: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Visualisation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246" y="1540925"/>
            <a:ext cx="2629754" cy="1757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7700" y="537627"/>
            <a:ext cx="4018915" cy="374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slope coefficient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of </a:t>
            </a:r>
            <a:r>
              <a:rPr dirty="0" sz="1300" b="1">
                <a:solidFill>
                  <a:srgbClr val="666666"/>
                </a:solidFill>
                <a:latin typeface="Times New Roman"/>
                <a:cs typeface="Times New Roman"/>
              </a:rPr>
              <a:t>1.32044757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indicates that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for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each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unit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increase in 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number of pre-ordered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meals, 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user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food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beverage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 score is expected to increase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by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approximately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666666"/>
                </a:solidFill>
                <a:latin typeface="Times New Roman"/>
                <a:cs typeface="Times New Roman"/>
              </a:rPr>
              <a:t>1.32</a:t>
            </a:r>
            <a:r>
              <a:rPr dirty="0" sz="1300" spc="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points.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This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suggests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a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positive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relationship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between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pre-ordered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meals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300" spc="3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user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satisfaction.</a:t>
            </a:r>
            <a:r>
              <a:rPr dirty="0" sz="1300" spc="1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Based</a:t>
            </a:r>
            <a:r>
              <a:rPr dirty="0" sz="1300" spc="1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dirty="0" sz="1300" spc="1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 spc="1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findings,</a:t>
            </a:r>
            <a:r>
              <a:rPr dirty="0" sz="1300" spc="114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 spc="1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following</a:t>
            </a:r>
            <a:r>
              <a:rPr dirty="0" sz="1300" spc="1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are</a:t>
            </a:r>
            <a:r>
              <a:rPr dirty="0" sz="1300" spc="1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some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of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steps we can take to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potentially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increase 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user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rate: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Promote</a:t>
            </a:r>
            <a:r>
              <a:rPr dirty="0" sz="1300" spc="-3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pre</a:t>
            </a:r>
            <a:r>
              <a:rPr dirty="0" sz="1300" spc="-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ordering</a:t>
            </a:r>
            <a:endParaRPr sz="1300">
              <a:latin typeface="Times New Roman"/>
              <a:cs typeface="Times New Roman"/>
            </a:endParaRPr>
          </a:p>
          <a:p>
            <a:pPr marL="469900" marR="5080" indent="-328295">
              <a:lnSpc>
                <a:spcPct val="114999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Provide</a:t>
            </a:r>
            <a:r>
              <a:rPr dirty="0" sz="1300" spc="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300" spc="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diverse</a:t>
            </a:r>
            <a:r>
              <a:rPr dirty="0" sz="1300" spc="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menu</a:t>
            </a:r>
            <a:r>
              <a:rPr dirty="0" sz="1300" spc="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selection</a:t>
            </a:r>
            <a:r>
              <a:rPr dirty="0" sz="1300" spc="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for</a:t>
            </a:r>
            <a:r>
              <a:rPr dirty="0" sz="1300" spc="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pre</a:t>
            </a:r>
            <a:r>
              <a:rPr dirty="0" sz="1300" spc="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ordered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meal</a:t>
            </a:r>
            <a:endParaRPr sz="1300">
              <a:latin typeface="Times New Roman"/>
              <a:cs typeface="Times New Roman"/>
            </a:endParaRPr>
          </a:p>
          <a:p>
            <a:pPr marL="469900" marR="8890" indent="-328295">
              <a:lnSpc>
                <a:spcPct val="114999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Consider</a:t>
            </a:r>
            <a:r>
              <a:rPr dirty="0" sz="1300" spc="1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competitive</a:t>
            </a:r>
            <a:r>
              <a:rPr dirty="0" sz="1300" spc="1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300" spc="1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reasonable</a:t>
            </a:r>
            <a:r>
              <a:rPr dirty="0" sz="1300" spc="1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pricing</a:t>
            </a:r>
            <a:r>
              <a:rPr dirty="0" sz="1300" spc="114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for</a:t>
            </a:r>
            <a:r>
              <a:rPr dirty="0" sz="1300" spc="114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pre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ordered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meals</a:t>
            </a:r>
            <a:endParaRPr sz="1300">
              <a:latin typeface="Times New Roman"/>
              <a:cs typeface="Times New Roman"/>
            </a:endParaRPr>
          </a:p>
          <a:p>
            <a:pPr algn="just" marL="12700" marR="11430">
              <a:lnSpc>
                <a:spcPct val="114999"/>
              </a:lnSpc>
              <a:spcBef>
                <a:spcPts val="1200"/>
              </a:spcBef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coefficient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of determination (R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squared) indicates that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our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regression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model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good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fit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for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the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given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dataset.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74" y="283832"/>
            <a:ext cx="3983700" cy="26984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75" y="3481300"/>
            <a:ext cx="3983700" cy="3947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7700" y="537627"/>
            <a:ext cx="4018279" cy="352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3335">
              <a:lnSpc>
                <a:spcPct val="114999"/>
              </a:lnSpc>
              <a:spcBef>
                <a:spcPts val="100"/>
              </a:spcBef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Categorizing the satisfaction scores according to different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age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generations,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the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following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inferences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can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be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made:</a:t>
            </a:r>
            <a:endParaRPr sz="1300">
              <a:latin typeface="Times New Roman"/>
              <a:cs typeface="Times New Roman"/>
            </a:endParaRPr>
          </a:p>
          <a:p>
            <a:pPr algn="just" marL="469900" marR="5080" indent="-328295">
              <a:lnSpc>
                <a:spcPct val="114999"/>
              </a:lnSpc>
              <a:spcBef>
                <a:spcPts val="12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There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on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food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beverages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provided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among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older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generation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whereas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relatively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lower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score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for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younger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generation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indicates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that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there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scope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for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improvement.</a:t>
            </a:r>
            <a:endParaRPr sz="1300">
              <a:latin typeface="Times New Roman"/>
              <a:cs typeface="Times New Roman"/>
            </a:endParaRPr>
          </a:p>
          <a:p>
            <a:pPr algn="just" marL="469900" marR="6350" indent="-328295">
              <a:lnSpc>
                <a:spcPct val="114999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data highlights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that different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generations have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varying preferences. </a:t>
            </a:r>
            <a:r>
              <a:rPr dirty="0" sz="1300" spc="-15">
                <a:solidFill>
                  <a:srgbClr val="666666"/>
                </a:solidFill>
                <a:latin typeface="Times New Roman"/>
                <a:cs typeface="Times New Roman"/>
              </a:rPr>
              <a:t>Tailoring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food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beverage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provided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according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different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age</a:t>
            </a:r>
            <a:r>
              <a:rPr dirty="0" sz="1300" spc="3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groups</a:t>
            </a:r>
            <a:r>
              <a:rPr dirty="0" sz="1300" spc="3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could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lead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to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higher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rate.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Furthermore,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United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Airlines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could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come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up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with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promotions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specifically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for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generations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with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lower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scores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to improve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their experience.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4275" y="3175899"/>
            <a:ext cx="1761388" cy="1828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25" y="500924"/>
            <a:ext cx="3706500" cy="2508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7700" y="537627"/>
            <a:ext cx="4020185" cy="352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890">
              <a:lnSpc>
                <a:spcPct val="114999"/>
              </a:lnSpc>
              <a:spcBef>
                <a:spcPts val="100"/>
              </a:spcBef>
            </a:pP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positive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inflight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media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experience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could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indirectly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influence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a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passengers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with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food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beverages provided.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following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inferences can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be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made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from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the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flights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inflight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media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provider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data:</a:t>
            </a:r>
            <a:endParaRPr sz="1300">
              <a:latin typeface="Times New Roman"/>
              <a:cs typeface="Times New Roman"/>
            </a:endParaRPr>
          </a:p>
          <a:p>
            <a:pPr algn="just" marL="469900" marR="5080" indent="-328295">
              <a:lnSpc>
                <a:spcPct val="114999"/>
              </a:lnSpc>
              <a:spcBef>
                <a:spcPts val="12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High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scores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on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flights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having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666666"/>
                </a:solidFill>
                <a:latin typeface="Times New Roman"/>
                <a:cs typeface="Times New Roman"/>
              </a:rPr>
              <a:t>PANASONIC</a:t>
            </a:r>
            <a:r>
              <a:rPr dirty="0" sz="1300" spc="-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media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provider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indicates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a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positive perception of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inflight entertainment and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media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services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provided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by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666666"/>
                </a:solidFill>
                <a:latin typeface="Times New Roman"/>
                <a:cs typeface="Times New Roman"/>
              </a:rPr>
              <a:t>PANASONIC.</a:t>
            </a:r>
            <a:endParaRPr sz="1300">
              <a:latin typeface="Times New Roman"/>
              <a:cs typeface="Times New Roman"/>
            </a:endParaRPr>
          </a:p>
          <a:p>
            <a:pPr algn="just" marL="469900" marR="7620" indent="-328295">
              <a:lnSpc>
                <a:spcPct val="114999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lower satisfaction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on flights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with GOGO and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30">
                <a:solidFill>
                  <a:srgbClr val="666666"/>
                </a:solidFill>
                <a:latin typeface="Times New Roman"/>
                <a:cs typeface="Times New Roman"/>
              </a:rPr>
              <a:t>VIASAT</a:t>
            </a:r>
            <a:r>
              <a:rPr dirty="0" sz="1300" spc="-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indicates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that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there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room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for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improvement.</a:t>
            </a:r>
            <a:endParaRPr sz="1300">
              <a:latin typeface="Times New Roman"/>
              <a:cs typeface="Times New Roman"/>
            </a:endParaRPr>
          </a:p>
          <a:p>
            <a:pPr algn="just" marL="12700" marR="8255">
              <a:lnSpc>
                <a:spcPct val="114999"/>
              </a:lnSpc>
              <a:spcBef>
                <a:spcPts val="1200"/>
              </a:spcBef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Furthermore,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United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Airlines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could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consider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forming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strategic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partnerships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with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providers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that</a:t>
            </a:r>
            <a:r>
              <a:rPr dirty="0" sz="1300" spc="3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consistently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receive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higher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scores.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088" y="480690"/>
            <a:ext cx="3797774" cy="25493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200" y="3182463"/>
            <a:ext cx="2695574" cy="1638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7700" y="537627"/>
            <a:ext cx="4017645" cy="283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3185">
              <a:lnSpc>
                <a:spcPct val="114999"/>
              </a:lnSpc>
              <a:spcBef>
                <a:spcPts val="100"/>
              </a:spcBef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following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inferences can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be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made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from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flights haul </a:t>
            </a:r>
            <a:r>
              <a:rPr dirty="0" sz="1300" spc="-3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type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data:</a:t>
            </a:r>
            <a:endParaRPr sz="1300">
              <a:latin typeface="Times New Roman"/>
              <a:cs typeface="Times New Roman"/>
            </a:endParaRPr>
          </a:p>
          <a:p>
            <a:pPr algn="just" marL="469900" marR="6985" indent="-328295">
              <a:lnSpc>
                <a:spcPct val="114999"/>
              </a:lnSpc>
              <a:spcBef>
                <a:spcPts val="12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Passengers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on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medium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haul flights have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experienced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highest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amount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of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 with 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food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beverages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  <a:p>
            <a:pPr algn="just" marL="469900" marR="5080" indent="-328295">
              <a:lnSpc>
                <a:spcPct val="114999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relatively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lower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score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for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long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haul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flights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indicates that it is challenging to maintain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passenger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over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extended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flight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durations.</a:t>
            </a:r>
            <a:endParaRPr sz="13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14999"/>
              </a:lnSpc>
              <a:spcBef>
                <a:spcPts val="1200"/>
              </a:spcBef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Based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on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haul data,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United Airlines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should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consider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tailoring its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food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beverage options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as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per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haul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type.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Longer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flights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may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need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more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diverse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meal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options.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25" y="500924"/>
            <a:ext cx="3706499" cy="2508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823" y="3130225"/>
            <a:ext cx="2556299" cy="13772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7700" y="537627"/>
            <a:ext cx="4017010" cy="2912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7620">
              <a:lnSpc>
                <a:spcPct val="114999"/>
              </a:lnSpc>
              <a:spcBef>
                <a:spcPts val="100"/>
              </a:spcBef>
            </a:pPr>
            <a:r>
              <a:rPr dirty="0" sz="1300" spc="-55">
                <a:solidFill>
                  <a:srgbClr val="666666"/>
                </a:solidFill>
                <a:latin typeface="Times New Roman"/>
                <a:cs typeface="Times New Roman"/>
              </a:rPr>
              <a:t>We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can make 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following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inferences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based on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top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10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most consumed entrees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of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first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class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deck of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United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Airlines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flights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during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given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time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frame :</a:t>
            </a:r>
            <a:endParaRPr sz="1300">
              <a:latin typeface="Times New Roman"/>
              <a:cs typeface="Times New Roman"/>
            </a:endParaRPr>
          </a:p>
          <a:p>
            <a:pPr algn="just" marL="469900" marR="5080" indent="-328295">
              <a:lnSpc>
                <a:spcPct val="114999"/>
              </a:lnSpc>
              <a:spcBef>
                <a:spcPts val="12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variety of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entrees suggest that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passengers have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diverse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meal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preferences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 it is essential to meet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this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need.</a:t>
            </a:r>
            <a:endParaRPr sz="1300">
              <a:latin typeface="Times New Roman"/>
              <a:cs typeface="Times New Roman"/>
            </a:endParaRPr>
          </a:p>
          <a:p>
            <a:pPr algn="just" marL="469900" marR="6350" indent="-328295">
              <a:lnSpc>
                <a:spcPct val="114999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Entrees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like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“Scrambled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eggs”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300" spc="3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“Belgium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waffles” suggest that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breakfast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brunch options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as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preferred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by passengers.</a:t>
            </a:r>
            <a:endParaRPr sz="1300">
              <a:latin typeface="Times New Roman"/>
              <a:cs typeface="Times New Roman"/>
            </a:endParaRPr>
          </a:p>
          <a:p>
            <a:pPr algn="just" marL="469900" marR="10160" indent="-328295">
              <a:lnSpc>
                <a:spcPct val="114999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Extra</a:t>
            </a:r>
            <a:r>
              <a:rPr dirty="0" sz="1300" spc="14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inflight</a:t>
            </a:r>
            <a:r>
              <a:rPr dirty="0" sz="1300" spc="1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inventory</a:t>
            </a:r>
            <a:r>
              <a:rPr dirty="0" sz="1300" spc="1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of</a:t>
            </a:r>
            <a:r>
              <a:rPr dirty="0" sz="1300" spc="1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 spc="1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most</a:t>
            </a:r>
            <a:r>
              <a:rPr dirty="0" sz="1300" spc="1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popular</a:t>
            </a:r>
            <a:r>
              <a:rPr dirty="0" sz="1300" spc="1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entrees </a:t>
            </a:r>
            <a:r>
              <a:rPr dirty="0" sz="1300" spc="-3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important.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least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popular</a:t>
            </a:r>
            <a:r>
              <a:rPr dirty="0" sz="1300" spc="3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entree</a:t>
            </a:r>
            <a:r>
              <a:rPr dirty="0" sz="1300" spc="3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inventory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could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be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cut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down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save space.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25" y="500924"/>
            <a:ext cx="3706499" cy="2508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7700" y="537627"/>
            <a:ext cx="4017645" cy="200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Pre-analysis,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I hypothesized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that the arrival time may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have a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significant impact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on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food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beverage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rate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because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passengers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frustration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due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a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delayed</a:t>
            </a:r>
            <a:r>
              <a:rPr dirty="0" sz="1300" spc="3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arrival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might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negatively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influence their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15">
                <a:solidFill>
                  <a:srgbClr val="666666"/>
                </a:solidFill>
                <a:latin typeface="Times New Roman"/>
                <a:cs typeface="Times New Roman"/>
              </a:rPr>
              <a:t>review.</a:t>
            </a:r>
            <a:endParaRPr sz="13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14999"/>
              </a:lnSpc>
              <a:spcBef>
                <a:spcPts val="1200"/>
              </a:spcBef>
            </a:pPr>
            <a:r>
              <a:rPr dirty="0" sz="1300" spc="-15">
                <a:solidFill>
                  <a:srgbClr val="666666"/>
                </a:solidFill>
                <a:latin typeface="Times New Roman"/>
                <a:cs typeface="Times New Roman"/>
              </a:rPr>
              <a:t>However,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on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analysing the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given dataset,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it was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observed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that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71.63%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of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satisfied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customers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had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late</a:t>
            </a:r>
            <a:r>
              <a:rPr dirty="0" sz="1300" spc="3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arrival,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indicating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that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arrival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time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may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 not be a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major</a:t>
            </a:r>
            <a:r>
              <a:rPr dirty="0" sz="1300" spc="3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driver of </a:t>
            </a:r>
            <a:r>
              <a:rPr dirty="0" sz="13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food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and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beverage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satisfaction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25" y="500924"/>
            <a:ext cx="3706499" cy="2508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127" y="1018576"/>
            <a:ext cx="22726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dirty="0" sz="28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Takeaways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6608" y="537627"/>
            <a:ext cx="3888104" cy="2531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0360" marR="12700" indent="-328295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340360" algn="l"/>
                <a:tab pos="340995" algn="l"/>
              </a:tabLst>
            </a:pP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300" spc="15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linear</a:t>
            </a:r>
            <a:r>
              <a:rPr dirty="0" sz="1300" spc="229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relationship</a:t>
            </a:r>
            <a:r>
              <a:rPr dirty="0" sz="1300" spc="2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exists</a:t>
            </a:r>
            <a:r>
              <a:rPr dirty="0" sz="1300" spc="229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between</a:t>
            </a:r>
            <a:r>
              <a:rPr dirty="0" sz="1300" spc="2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pre-ordered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meals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customer F&amp;B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rate.</a:t>
            </a:r>
            <a:endParaRPr sz="1300">
              <a:latin typeface="Times New Roman"/>
              <a:cs typeface="Times New Roman"/>
            </a:endParaRPr>
          </a:p>
          <a:p>
            <a:pPr marL="340360" marR="19685" indent="-328295">
              <a:lnSpc>
                <a:spcPct val="114999"/>
              </a:lnSpc>
              <a:buFont typeface="Microsoft Sans Serif"/>
              <a:buChar char="●"/>
              <a:tabLst>
                <a:tab pos="340360" algn="l"/>
                <a:tab pos="340995" algn="l"/>
              </a:tabLst>
            </a:pPr>
            <a:r>
              <a:rPr dirty="0" sz="1300" spc="-20">
                <a:solidFill>
                  <a:srgbClr val="666666"/>
                </a:solidFill>
                <a:latin typeface="Times New Roman"/>
                <a:cs typeface="Times New Roman"/>
              </a:rPr>
              <a:t>Younger</a:t>
            </a:r>
            <a:r>
              <a:rPr dirty="0" sz="13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generations</a:t>
            </a:r>
            <a:r>
              <a:rPr dirty="0" sz="13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have</a:t>
            </a:r>
            <a:r>
              <a:rPr dirty="0" sz="13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3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lower</a:t>
            </a:r>
            <a:r>
              <a:rPr dirty="0" sz="1300" spc="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satisfaction</a:t>
            </a:r>
            <a:r>
              <a:rPr dirty="0" sz="1300" spc="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score,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indicating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room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for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improvement.</a:t>
            </a:r>
            <a:endParaRPr sz="1300">
              <a:latin typeface="Times New Roman"/>
              <a:cs typeface="Times New Roman"/>
            </a:endParaRPr>
          </a:p>
          <a:p>
            <a:pPr marL="340360" marR="5080" indent="-328295">
              <a:lnSpc>
                <a:spcPct val="114999"/>
              </a:lnSpc>
              <a:buFont typeface="Microsoft Sans Serif"/>
              <a:buChar char="●"/>
              <a:tabLst>
                <a:tab pos="340360" algn="l"/>
                <a:tab pos="340995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Flights</a:t>
            </a:r>
            <a:r>
              <a:rPr dirty="0" sz="1300" spc="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with</a:t>
            </a:r>
            <a:r>
              <a:rPr dirty="0" sz="1300" spc="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Panasonic</a:t>
            </a:r>
            <a:r>
              <a:rPr dirty="0" sz="1300" spc="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as</a:t>
            </a:r>
            <a:r>
              <a:rPr dirty="0" sz="1300" spc="9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300" spc="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media</a:t>
            </a:r>
            <a:r>
              <a:rPr dirty="0" sz="1300" spc="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provider</a:t>
            </a:r>
            <a:r>
              <a:rPr dirty="0" sz="1300" spc="9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have</a:t>
            </a:r>
            <a:r>
              <a:rPr dirty="0" sz="1300" spc="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a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higher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rate of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F&amp;B satisfaction.</a:t>
            </a:r>
            <a:endParaRPr sz="1300">
              <a:latin typeface="Times New Roman"/>
              <a:cs typeface="Times New Roman"/>
            </a:endParaRPr>
          </a:p>
          <a:p>
            <a:pPr marL="340360" marR="6350" indent="-328295">
              <a:lnSpc>
                <a:spcPct val="114999"/>
              </a:lnSpc>
              <a:buFont typeface="Microsoft Sans Serif"/>
              <a:buChar char="●"/>
              <a:tabLst>
                <a:tab pos="340360" algn="l"/>
                <a:tab pos="340995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There</a:t>
            </a:r>
            <a:r>
              <a:rPr dirty="0" sz="1300" spc="18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dirty="0" sz="1300" spc="18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300" spc="18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need</a:t>
            </a:r>
            <a:r>
              <a:rPr dirty="0" sz="1300" spc="1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for</a:t>
            </a:r>
            <a:r>
              <a:rPr dirty="0" sz="1300" spc="1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diverse</a:t>
            </a:r>
            <a:r>
              <a:rPr dirty="0" sz="1300" spc="1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meal</a:t>
            </a:r>
            <a:r>
              <a:rPr dirty="0" sz="1300" spc="18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options</a:t>
            </a:r>
            <a:r>
              <a:rPr dirty="0" sz="1300" spc="19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dirty="0" sz="1300" spc="1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longer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flights.</a:t>
            </a:r>
            <a:endParaRPr sz="13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Microsoft Sans Serif"/>
              <a:buChar char="●"/>
              <a:tabLst>
                <a:tab pos="340360" algn="l"/>
                <a:tab pos="340995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Brunch</a:t>
            </a:r>
            <a:r>
              <a:rPr dirty="0" sz="1300" spc="-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options</a:t>
            </a:r>
            <a:r>
              <a:rPr dirty="0" sz="1300" spc="-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are</a:t>
            </a:r>
            <a:r>
              <a:rPr dirty="0" sz="1300" spc="-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mostly</a:t>
            </a:r>
            <a:r>
              <a:rPr dirty="0" sz="1300" spc="-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preferred.</a:t>
            </a:r>
            <a:endParaRPr sz="1300">
              <a:latin typeface="Times New Roman"/>
              <a:cs typeface="Times New Roman"/>
            </a:endParaRPr>
          </a:p>
          <a:p>
            <a:pPr marL="340360" marR="5080" indent="-328295">
              <a:lnSpc>
                <a:spcPct val="114999"/>
              </a:lnSpc>
              <a:buFont typeface="Microsoft Sans Serif"/>
              <a:buChar char="●"/>
              <a:tabLst>
                <a:tab pos="340360" algn="l"/>
                <a:tab pos="340995" algn="l"/>
              </a:tabLst>
            </a:pP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Arrival</a:t>
            </a:r>
            <a:r>
              <a:rPr dirty="0" sz="1300" spc="18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times</a:t>
            </a:r>
            <a:r>
              <a:rPr dirty="0" sz="1300" spc="1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300" spc="1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delays</a:t>
            </a:r>
            <a:r>
              <a:rPr dirty="0" sz="1300" spc="1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do</a:t>
            </a:r>
            <a:r>
              <a:rPr dirty="0" sz="1300" spc="1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not</a:t>
            </a:r>
            <a:r>
              <a:rPr dirty="0" sz="1300" spc="1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have</a:t>
            </a:r>
            <a:r>
              <a:rPr dirty="0" sz="1300" spc="1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direct</a:t>
            </a:r>
            <a:r>
              <a:rPr dirty="0" sz="1300" spc="1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impact </a:t>
            </a:r>
            <a:r>
              <a:rPr dirty="0" sz="1300" spc="-3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dirty="0" sz="1300" spc="-5">
                <a:solidFill>
                  <a:srgbClr val="666666"/>
                </a:solidFill>
                <a:latin typeface="Times New Roman"/>
                <a:cs typeface="Times New Roman"/>
              </a:rPr>
              <a:t> the satisfaction</a:t>
            </a:r>
            <a:r>
              <a:rPr dirty="0" sz="13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666666"/>
                </a:solidFill>
                <a:latin typeface="Times New Roman"/>
                <a:cs typeface="Times New Roman"/>
              </a:rPr>
              <a:t>rate.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4575" y="3184250"/>
            <a:ext cx="3706499" cy="17828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airlines hackathon</dc:title>
  <dcterms:created xsi:type="dcterms:W3CDTF">2023-08-27T11:39:49Z</dcterms:created>
  <dcterms:modified xsi:type="dcterms:W3CDTF">2023-08-27T11:39:49Z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