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456-A327-4B05-89BC-C6C5081FB84D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6C88-7759-4F23-8DAA-20066E79E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8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456-A327-4B05-89BC-C6C5081FB84D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6C88-7759-4F23-8DAA-20066E79E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79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456-A327-4B05-89BC-C6C5081FB84D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6C88-7759-4F23-8DAA-20066E79E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8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456-A327-4B05-89BC-C6C5081FB84D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6C88-7759-4F23-8DAA-20066E79E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5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456-A327-4B05-89BC-C6C5081FB84D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6C88-7759-4F23-8DAA-20066E79E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47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456-A327-4B05-89BC-C6C5081FB84D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6C88-7759-4F23-8DAA-20066E79E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29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456-A327-4B05-89BC-C6C5081FB84D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6C88-7759-4F23-8DAA-20066E79E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5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456-A327-4B05-89BC-C6C5081FB84D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6C88-7759-4F23-8DAA-20066E79E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90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456-A327-4B05-89BC-C6C5081FB84D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6C88-7759-4F23-8DAA-20066E79E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28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456-A327-4B05-89BC-C6C5081FB84D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6C88-7759-4F23-8DAA-20066E79E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83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456-A327-4B05-89BC-C6C5081FB84D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6C88-7759-4F23-8DAA-20066E79E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41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D1456-A327-4B05-89BC-C6C5081FB84D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56C88-7759-4F23-8DAA-20066E79E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166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rutive07/TIL/blob/master/paper_review/Batch%20Normalization%20Accelerating%20Deep%20Network%20Training%20by%20Reducing%20Internal%20Covariate%20Shift.m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user-images.githubusercontent.com/26921984/52726597-d7c54200-2ff6-11e9-945f-089d9b12e499.png" TargetMode="Externa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hyperlink" Target="https://user-images.githubusercontent.com/26921984/52800232-a9ab3500-30be-11e9-86ba-95e4af8aa918.png" TargetMode="External"/><Relationship Id="rId2" Type="http://schemas.openxmlformats.org/officeDocument/2006/relationships/hyperlink" Target="https://user-images.githubusercontent.com/26921984/52726239-28886b00-2ff6-11e9-90c1-469c0b9085c6.png" TargetMode="Externa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ser-images.githubusercontent.com/26921984/52726603-da279c00-2ff6-11e9-84a5-29e7e8e97886.png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hyperlink" Target="https://user-images.githubusercontent.com/26921984/52726547-bc5a3700-2ff6-11e9-8468-eb34ec5cbd9b.png" TargetMode="External"/><Relationship Id="rId4" Type="http://schemas.openxmlformats.org/officeDocument/2006/relationships/hyperlink" Target="https://user-images.githubusercontent.com/26921984/52726552-bfedbe00-2ff6-11e9-8a55-454fa0287668.png" TargetMode="External"/><Relationship Id="rId9" Type="http://schemas.openxmlformats.org/officeDocument/2006/relationships/image" Target="../media/image6.png"/><Relationship Id="rId14" Type="http://schemas.openxmlformats.org/officeDocument/2006/relationships/hyperlink" Target="https://user-images.githubusercontent.com/26921984/52800325-dfe8b480-30be-11e9-924f-445fbd582cb3.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user-images.githubusercontent.com/26921984/52801671-c09f5680-30c1-11e9-8706-aa4ecbf9c4ec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user-images.githubusercontent.com/26921984/52802132-a619ad00-30c2-11e9-93dc-25cc34412eba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F123986-B89D-4762-BB67-A40C3858EB75}"/>
              </a:ext>
            </a:extLst>
          </p:cNvPr>
          <p:cNvCxnSpPr/>
          <p:nvPr/>
        </p:nvCxnSpPr>
        <p:spPr>
          <a:xfrm>
            <a:off x="2108889" y="3985396"/>
            <a:ext cx="98906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E5EE62-91AD-4214-9D17-17CAC931C1D8}"/>
              </a:ext>
            </a:extLst>
          </p:cNvPr>
          <p:cNvSpPr txBox="1"/>
          <p:nvPr/>
        </p:nvSpPr>
        <p:spPr>
          <a:xfrm>
            <a:off x="5906277" y="2598003"/>
            <a:ext cx="7414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+mj-ea"/>
                <a:ea typeface="+mj-ea"/>
              </a:rPr>
              <a:t>Batch Normalization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FA234F-FA4D-474B-A5E4-AD50754DE27D}"/>
              </a:ext>
            </a:extLst>
          </p:cNvPr>
          <p:cNvSpPr txBox="1"/>
          <p:nvPr/>
        </p:nvSpPr>
        <p:spPr>
          <a:xfrm>
            <a:off x="10997511" y="4541793"/>
            <a:ext cx="1222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n-ea"/>
              </a:rPr>
              <a:t>장원준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ED8E7-EBDE-48FB-8205-B5B2C85414BE}"/>
              </a:ext>
            </a:extLst>
          </p:cNvPr>
          <p:cNvSpPr txBox="1"/>
          <p:nvPr/>
        </p:nvSpPr>
        <p:spPr>
          <a:xfrm>
            <a:off x="8444204" y="4080128"/>
            <a:ext cx="3775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2019-2-18 Week Review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E7CFFB-FA80-4CAB-858E-5DBFE5B4DBEC}"/>
              </a:ext>
            </a:extLst>
          </p:cNvPr>
          <p:cNvSpPr/>
          <p:nvPr/>
        </p:nvSpPr>
        <p:spPr>
          <a:xfrm>
            <a:off x="194387" y="6076478"/>
            <a:ext cx="11803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https://github.com/strutive07/TIL/blob/master/paper_review/Batch%20Normalization%20Accelerating%20Deep%20Network%20Training%20by%20Reducing%20Internal%20Covariate%20Shift.md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649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F7B66-52D2-40BD-A999-B529DDAE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What </a:t>
            </a:r>
            <a:r>
              <a:rPr lang="en-US" altLang="ko-KR" dirty="0" err="1">
                <a:latin typeface="+mj-ea"/>
              </a:rPr>
              <a:t>isBatch</a:t>
            </a:r>
            <a:r>
              <a:rPr lang="en-US" altLang="ko-KR" dirty="0">
                <a:latin typeface="+mj-ea"/>
              </a:rPr>
              <a:t> Normalization?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B82957-B285-4544-B8D0-9E7BF72E3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err="1"/>
              <a:t>딥러닝</a:t>
            </a:r>
            <a:r>
              <a:rPr lang="ko-KR" altLang="en-US" sz="1800" dirty="0"/>
              <a:t> 학습 도중 </a:t>
            </a:r>
            <a:r>
              <a:rPr lang="en-US" altLang="ko-KR" sz="1800" dirty="0"/>
              <a:t>learning rate </a:t>
            </a:r>
            <a:r>
              <a:rPr lang="ko-KR" altLang="en-US" sz="1800" dirty="0"/>
              <a:t>는 매우 낮게 </a:t>
            </a:r>
            <a:r>
              <a:rPr lang="ko-KR" altLang="en-US" sz="1800" dirty="0" err="1"/>
              <a:t>설정하게되는데</a:t>
            </a:r>
            <a:r>
              <a:rPr lang="en-US" altLang="ko-KR" sz="1800" dirty="0"/>
              <a:t>(</a:t>
            </a:r>
            <a:r>
              <a:rPr lang="ko-KR" altLang="en-US" sz="1800" dirty="0"/>
              <a:t>보통 </a:t>
            </a:r>
            <a:r>
              <a:rPr lang="en-US" altLang="ko-KR" sz="1800" dirty="0"/>
              <a:t>0.01 ~ 0.001 </a:t>
            </a:r>
            <a:r>
              <a:rPr lang="ko-KR" altLang="en-US" sz="1800" dirty="0"/>
              <a:t>정도</a:t>
            </a:r>
            <a:r>
              <a:rPr lang="en-US" altLang="ko-KR" sz="1800" dirty="0"/>
              <a:t>) </a:t>
            </a:r>
            <a:r>
              <a:rPr lang="ko-KR" altLang="en-US" sz="1800" dirty="0"/>
              <a:t>이 것 때문에 </a:t>
            </a:r>
            <a:r>
              <a:rPr lang="ko-KR" altLang="en-US" sz="1800" dirty="0" err="1"/>
              <a:t>딥러닝의</a:t>
            </a:r>
            <a:r>
              <a:rPr lang="ko-KR" altLang="en-US" sz="1800" dirty="0"/>
              <a:t> 학습 속도가 매우 </a:t>
            </a:r>
            <a:r>
              <a:rPr lang="ko-KR" altLang="en-US" sz="1800" dirty="0" err="1"/>
              <a:t>느려지게</a:t>
            </a:r>
            <a:r>
              <a:rPr lang="ko-KR" altLang="en-US" sz="1800" dirty="0"/>
              <a:t> 된다</a:t>
            </a:r>
            <a:r>
              <a:rPr lang="en-US" altLang="ko-KR" sz="1800" dirty="0"/>
              <a:t>. </a:t>
            </a:r>
            <a:r>
              <a:rPr lang="ko-KR" altLang="en-US" sz="1800" dirty="0"/>
              <a:t>간단하게 생각하면 </a:t>
            </a:r>
            <a:r>
              <a:rPr lang="en-US" altLang="ko-KR" sz="1800" dirty="0"/>
              <a:t>100m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움직여야하는데</a:t>
            </a:r>
            <a:r>
              <a:rPr lang="ko-KR" altLang="en-US" sz="1800" dirty="0"/>
              <a:t> </a:t>
            </a:r>
            <a:r>
              <a:rPr lang="ko-KR" altLang="en-US" sz="1800" dirty="0" err="1"/>
              <a:t>걷지도</a:t>
            </a:r>
            <a:r>
              <a:rPr lang="ko-KR" altLang="en-US" sz="1800" dirty="0"/>
              <a:t> 못하고 기어간다고 생각하면 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그럼 왜 </a:t>
            </a:r>
            <a:r>
              <a:rPr lang="en-US" altLang="ko-KR" sz="1800" dirty="0"/>
              <a:t>Learning Rate </a:t>
            </a:r>
            <a:r>
              <a:rPr lang="ko-KR" altLang="en-US" sz="1800" dirty="0"/>
              <a:t>가 낮을까</a:t>
            </a:r>
            <a:r>
              <a:rPr lang="en-US" altLang="ko-KR" sz="1800" dirty="0"/>
              <a:t>? </a:t>
            </a:r>
            <a:r>
              <a:rPr lang="ko-KR" altLang="en-US" sz="1800" dirty="0"/>
              <a:t>이 이유는 </a:t>
            </a:r>
            <a:r>
              <a:rPr lang="en-US" altLang="ko-KR" sz="1800" dirty="0"/>
              <a:t>Gradient Vanishing/exploding </a:t>
            </a:r>
            <a:r>
              <a:rPr lang="ko-KR" altLang="en-US" sz="1800" dirty="0"/>
              <a:t>문제 때문이다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1600" dirty="0"/>
              <a:t>옆 그래프는 </a:t>
            </a:r>
            <a:r>
              <a:rPr lang="en-US" altLang="ko-KR" sz="1600" dirty="0"/>
              <a:t>tanh(x)</a:t>
            </a:r>
            <a:r>
              <a:rPr lang="ko-KR" altLang="en-US" sz="1600" dirty="0"/>
              <a:t>와 미분 그래프 이다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값이 증가</a:t>
            </a:r>
            <a:r>
              <a:rPr lang="en-US" altLang="ko-KR" sz="1600" dirty="0"/>
              <a:t>, </a:t>
            </a:r>
            <a:r>
              <a:rPr lang="ko-KR" altLang="en-US" sz="1600" dirty="0"/>
              <a:t>감소함에 따라 급격하게 </a:t>
            </a:r>
            <a:r>
              <a:rPr lang="en-US" altLang="ko-KR" sz="1600" dirty="0"/>
              <a:t>0</a:t>
            </a:r>
            <a:r>
              <a:rPr lang="ko-KR" altLang="en-US" sz="1600" dirty="0"/>
              <a:t>으로 감소한다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r>
              <a:rPr lang="ko-KR" altLang="en-US" sz="1600" dirty="0"/>
              <a:t>뒤쪽 </a:t>
            </a:r>
            <a:r>
              <a:rPr lang="en-US" altLang="ko-KR" sz="1600" dirty="0"/>
              <a:t>Layer 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미분값을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전달할때</a:t>
            </a:r>
            <a:r>
              <a:rPr lang="en-US" altLang="ko-KR" sz="1600" dirty="0"/>
              <a:t>, </a:t>
            </a:r>
            <a:r>
              <a:rPr lang="ko-KR" altLang="en-US" sz="1600" dirty="0"/>
              <a:t>합성함수의 미분으로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전달하기 때문에 뒤쪽으로 갈수록 </a:t>
            </a:r>
            <a:r>
              <a:rPr lang="en-US" altLang="ko-KR" sz="1600" dirty="0"/>
              <a:t>0</a:t>
            </a:r>
            <a:r>
              <a:rPr lang="ko-KR" altLang="en-US" sz="1600" dirty="0"/>
              <a:t>으로 미분이 수렴하는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Vanishing </a:t>
            </a:r>
            <a:r>
              <a:rPr lang="ko-KR" altLang="en-US" sz="1600" dirty="0"/>
              <a:t>문제가 발생한다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이게 </a:t>
            </a:r>
            <a:r>
              <a:rPr lang="en-US" altLang="ko-KR" sz="1600" dirty="0"/>
              <a:t>1 </a:t>
            </a:r>
            <a:r>
              <a:rPr lang="ko-KR" altLang="en-US" sz="1600" dirty="0"/>
              <a:t>이상이라면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지수적으로 계속 곱해서 </a:t>
            </a:r>
            <a:r>
              <a:rPr lang="en-US" altLang="ko-KR" sz="1600" dirty="0"/>
              <a:t>Exploding </a:t>
            </a:r>
            <a:r>
              <a:rPr lang="ko-KR" altLang="en-US" sz="1600" dirty="0"/>
              <a:t>이 발생할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41B75F-6C8B-434D-A25A-A88EDA41A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60971"/>
            <a:ext cx="5908697" cy="217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3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F7B66-52D2-40BD-A999-B529DDAE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How to increase learning rate safely?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B82957-B285-4544-B8D0-9E7BF72E3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이러한 문제를 해결하는 방법은 여러가지가 있는데</a:t>
            </a:r>
            <a:r>
              <a:rPr lang="en-US" altLang="ko-KR" sz="1800" dirty="0"/>
              <a:t>, </a:t>
            </a:r>
            <a:r>
              <a:rPr lang="ko-KR" altLang="en-US" sz="1800" dirty="0"/>
              <a:t>이 논문에서는 특이하게도 </a:t>
            </a:r>
            <a:r>
              <a:rPr lang="en-US" altLang="ko-KR" sz="1800" dirty="0"/>
              <a:t>Data </a:t>
            </a:r>
            <a:r>
              <a:rPr lang="ko-KR" altLang="en-US" sz="1800" dirty="0"/>
              <a:t>자체에 초점을 맞추었다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데이터가 아래 그래프처럼 분포가 떨어져 있으면</a:t>
            </a:r>
            <a:r>
              <a:rPr lang="en-US" altLang="ko-KR" sz="1800" dirty="0"/>
              <a:t>, </a:t>
            </a:r>
            <a:r>
              <a:rPr lang="ko-KR" altLang="en-US" sz="1800" dirty="0"/>
              <a:t>특정 </a:t>
            </a:r>
            <a:r>
              <a:rPr lang="en-US" altLang="ko-KR" sz="1800" dirty="0" err="1"/>
              <a:t>skwed</a:t>
            </a:r>
            <a:r>
              <a:rPr lang="en-US" altLang="ko-KR" sz="1800" dirty="0"/>
              <a:t> input distribution </a:t>
            </a:r>
            <a:r>
              <a:rPr lang="ko-KR" altLang="en-US" sz="1800" dirty="0"/>
              <a:t>에 의해 데이터의 학습이 잘 안된다</a:t>
            </a:r>
            <a:r>
              <a:rPr lang="en-US" altLang="ko-KR" sz="1800" dirty="0"/>
              <a:t>. </a:t>
            </a:r>
            <a:r>
              <a:rPr lang="ko-KR" altLang="en-US" sz="1800" dirty="0"/>
              <a:t>이를 막기위해서 </a:t>
            </a:r>
            <a:r>
              <a:rPr lang="en-US" altLang="ko-KR" sz="1800" dirty="0"/>
              <a:t>learning rate </a:t>
            </a:r>
            <a:r>
              <a:rPr lang="ko-KR" altLang="en-US" sz="1800" dirty="0"/>
              <a:t>을 매우 낮게 잡아야 </a:t>
            </a:r>
            <a:r>
              <a:rPr lang="en-US" altLang="ko-KR" sz="1800" dirty="0"/>
              <a:t>distribution </a:t>
            </a:r>
            <a:r>
              <a:rPr lang="ko-KR" altLang="en-US" sz="1800" dirty="0"/>
              <a:t>간의 큰 차이를 극복한다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이 문제를 </a:t>
            </a:r>
            <a:r>
              <a:rPr lang="en-US" altLang="ko-KR" dirty="0"/>
              <a:t> internal covariate shift </a:t>
            </a:r>
            <a:r>
              <a:rPr lang="ko-KR" altLang="en-US" sz="2000" dirty="0"/>
              <a:t>라고 한다</a:t>
            </a:r>
            <a:r>
              <a:rPr lang="en-US" altLang="ko-KR" sz="2000" dirty="0"/>
              <a:t>. </a:t>
            </a:r>
            <a:r>
              <a:rPr lang="ko-KR" altLang="en-US" sz="1800" dirty="0"/>
              <a:t>이 논문에서는 이 </a:t>
            </a:r>
            <a:r>
              <a:rPr lang="en-US" altLang="ko-KR" sz="1800" dirty="0"/>
              <a:t>distribution </a:t>
            </a:r>
            <a:r>
              <a:rPr lang="ko-KR" altLang="en-US" sz="1800" dirty="0"/>
              <a:t>간의 차이를 줄이기 위해 우리가 흔히 아는 </a:t>
            </a:r>
            <a:r>
              <a:rPr lang="en-US" altLang="ko-KR" sz="1800" dirty="0"/>
              <a:t>‘</a:t>
            </a:r>
            <a:r>
              <a:rPr lang="ko-KR" altLang="en-US" sz="1800" dirty="0"/>
              <a:t>정규 분포</a:t>
            </a:r>
            <a:r>
              <a:rPr lang="en-US" altLang="ko-KR" sz="1800" dirty="0"/>
              <a:t>’ </a:t>
            </a:r>
            <a:r>
              <a:rPr lang="ko-KR" altLang="en-US" sz="1800" dirty="0"/>
              <a:t>로 모든 분포를 </a:t>
            </a:r>
            <a:r>
              <a:rPr lang="ko-KR" altLang="en-US" sz="1800" dirty="0" err="1"/>
              <a:t>변환하려한다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1600" dirty="0"/>
              <a:t>그럼 어떻게</a:t>
            </a:r>
            <a:r>
              <a:rPr lang="en-US" altLang="ko-KR" sz="1600" dirty="0"/>
              <a:t>? </a:t>
            </a:r>
            <a:r>
              <a:rPr lang="ko-KR" altLang="en-US" sz="1600" dirty="0"/>
              <a:t>일단 그냥 정규분포로 변환해보자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그럼 여러가지 문제가 생긴다</a:t>
            </a:r>
            <a:r>
              <a:rPr lang="en-US" altLang="ko-KR" sz="1600" dirty="0"/>
              <a:t>!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ko-KR" altLang="en-US" sz="1600" dirty="0"/>
              <a:t>학습 </a:t>
            </a:r>
            <a:r>
              <a:rPr lang="en-US" altLang="ko-KR" sz="1600" dirty="0" err="1"/>
              <a:t>paramete</a:t>
            </a:r>
            <a:r>
              <a:rPr lang="ko-KR" altLang="en-US" sz="1600" dirty="0"/>
              <a:t>가 무시될 수 있으며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일단 정규분포화 시키는데 </a:t>
            </a:r>
            <a:r>
              <a:rPr lang="en-US" altLang="ko-KR" sz="1600" dirty="0"/>
              <a:t>covariance </a:t>
            </a:r>
            <a:r>
              <a:rPr lang="en-US" altLang="ko-KR" sz="1600" dirty="0" err="1"/>
              <a:t>matri</a:t>
            </a:r>
            <a:r>
              <a:rPr lang="ko-KR" altLang="en-US" sz="1600" dirty="0"/>
              <a:t>를 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매번 계산하는데 </a:t>
            </a:r>
            <a:r>
              <a:rPr lang="ko-KR" altLang="en-US" sz="1600" dirty="0" err="1"/>
              <a:t>매우매우매우</a:t>
            </a:r>
            <a:r>
              <a:rPr lang="ko-KR" altLang="en-US" sz="1600" dirty="0"/>
              <a:t> 많은 시간이 걸린다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F7CA02-3CF9-4E83-92CE-CA13D956D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744" y="4137954"/>
            <a:ext cx="6244429" cy="235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2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F7B66-52D2-40BD-A999-B529DDAE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5877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Solution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B82957-B285-4544-B8D0-9E7BF72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776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800" dirty="0"/>
              <a:t>위에서 </a:t>
            </a:r>
            <a:r>
              <a:rPr lang="ko-KR" altLang="en-US" sz="1800" dirty="0" err="1"/>
              <a:t>계산량이</a:t>
            </a:r>
            <a:r>
              <a:rPr lang="ko-KR" altLang="en-US" sz="1800" dirty="0"/>
              <a:t> 많았던 이유는 모든 차원이 </a:t>
            </a:r>
            <a:r>
              <a:rPr lang="en-US" altLang="ko-KR" sz="1800" dirty="0"/>
              <a:t>dependent </a:t>
            </a:r>
            <a:r>
              <a:rPr lang="ko-KR" altLang="en-US" sz="1800" dirty="0"/>
              <a:t>하단 </a:t>
            </a:r>
            <a:r>
              <a:rPr lang="ko-KR" altLang="en-US" sz="1800" dirty="0" err="1"/>
              <a:t>가정이였다</a:t>
            </a:r>
            <a:r>
              <a:rPr lang="en-US" altLang="ko-KR" sz="1800" dirty="0"/>
              <a:t>. </a:t>
            </a:r>
            <a:r>
              <a:rPr lang="ko-KR" altLang="en-US" sz="1800" dirty="0"/>
              <a:t>이걸 그냥 풀어버리자</a:t>
            </a:r>
            <a:r>
              <a:rPr lang="en-US" altLang="ko-KR" sz="1800" dirty="0"/>
              <a:t>!</a:t>
            </a:r>
          </a:p>
          <a:p>
            <a:r>
              <a:rPr lang="ko-KR" altLang="en-US" sz="1800" dirty="0"/>
              <a:t>모든 차원이 </a:t>
            </a:r>
            <a:r>
              <a:rPr lang="en-US" altLang="ko-KR" sz="1800" dirty="0"/>
              <a:t>independent </a:t>
            </a:r>
            <a:r>
              <a:rPr lang="ko-KR" altLang="en-US" sz="1800" dirty="0"/>
              <a:t>하다면</a:t>
            </a:r>
            <a:r>
              <a:rPr lang="en-US" altLang="ko-KR" sz="1800" dirty="0"/>
              <a:t>? N^2 </a:t>
            </a:r>
            <a:r>
              <a:rPr lang="ko-KR" altLang="en-US" sz="1800" dirty="0"/>
              <a:t>의 시간이 아닌 </a:t>
            </a:r>
            <a:r>
              <a:rPr lang="en-US" altLang="ko-KR" sz="1800" dirty="0"/>
              <a:t>N </a:t>
            </a:r>
            <a:r>
              <a:rPr lang="ko-KR" altLang="en-US" sz="1800" dirty="0"/>
              <a:t>의 시간이 걸린다</a:t>
            </a:r>
            <a:r>
              <a:rPr lang="en-US" altLang="ko-KR" sz="1800" dirty="0"/>
              <a:t>.</a:t>
            </a:r>
          </a:p>
          <a:p>
            <a:r>
              <a:rPr lang="ko-KR" altLang="en-US" sz="2000" dirty="0"/>
              <a:t>물론 </a:t>
            </a:r>
            <a:r>
              <a:rPr lang="en-US" altLang="ko-KR" sz="2000" dirty="0"/>
              <a:t>correlation</a:t>
            </a:r>
            <a:r>
              <a:rPr lang="ko-KR" altLang="en-US" sz="2000" dirty="0"/>
              <a:t>을 무시하고 </a:t>
            </a:r>
            <a:r>
              <a:rPr lang="en-US" altLang="ko-KR" sz="2000" dirty="0"/>
              <a:t>learning </a:t>
            </a:r>
            <a:r>
              <a:rPr lang="ko-KR" altLang="en-US" sz="2000" dirty="0"/>
              <a:t>하계 되면 각 </a:t>
            </a:r>
            <a:r>
              <a:rPr lang="en-US" altLang="ko-KR" sz="2000" dirty="0"/>
              <a:t>feature</a:t>
            </a:r>
            <a:r>
              <a:rPr lang="ko-KR" altLang="en-US" sz="2000" dirty="0"/>
              <a:t>의 중요한 관계가 </a:t>
            </a:r>
            <a:r>
              <a:rPr lang="en-US" altLang="ko-KR" sz="2000" dirty="0"/>
              <a:t>training </a:t>
            </a:r>
            <a:r>
              <a:rPr lang="ko-KR" altLang="en-US" sz="2000" dirty="0"/>
              <a:t>되지 못할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이를 방지하기 위해 </a:t>
            </a:r>
            <a:r>
              <a:rPr lang="en-US" altLang="ko-KR" sz="2000" dirty="0"/>
              <a:t>linear transform </a:t>
            </a:r>
            <a:r>
              <a:rPr lang="ko-KR" altLang="en-US" sz="2000" dirty="0"/>
              <a:t>하기 위해서 </a:t>
            </a:r>
            <a:r>
              <a:rPr lang="en-US" altLang="ko-KR" sz="2000" dirty="0"/>
              <a:t>2</a:t>
            </a:r>
            <a:r>
              <a:rPr lang="ko-KR" altLang="en-US" sz="2000" dirty="0"/>
              <a:t>가지     </a:t>
            </a:r>
            <a:r>
              <a:rPr lang="en-US" altLang="ko-KR" sz="2000" dirty="0"/>
              <a:t>parameter </a:t>
            </a:r>
            <a:r>
              <a:rPr lang="ko-KR" altLang="en-US" sz="2000" dirty="0"/>
              <a:t>를 사용한다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이 </a:t>
            </a:r>
            <a:r>
              <a:rPr lang="en-US" altLang="ko-KR" sz="2000" dirty="0"/>
              <a:t>2</a:t>
            </a:r>
            <a:r>
              <a:rPr lang="ko-KR" altLang="en-US" sz="2000" dirty="0"/>
              <a:t>가지 </a:t>
            </a:r>
            <a:r>
              <a:rPr lang="en-US" altLang="ko-KR" sz="2000" dirty="0"/>
              <a:t>parameter </a:t>
            </a:r>
            <a:r>
              <a:rPr lang="ko-KR" altLang="en-US" sz="2000" dirty="0"/>
              <a:t>는 </a:t>
            </a:r>
            <a:r>
              <a:rPr lang="en-US" altLang="ko-KR" sz="2000" dirty="0"/>
              <a:t>scale </a:t>
            </a:r>
            <a:r>
              <a:rPr lang="ko-KR" altLang="en-US" sz="2000" dirty="0"/>
              <a:t>과 </a:t>
            </a:r>
            <a:r>
              <a:rPr lang="en-US" altLang="ko-KR" sz="2000" dirty="0"/>
              <a:t>shift 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담당하게된다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이 </a:t>
            </a:r>
            <a:r>
              <a:rPr lang="en-US" altLang="ko-KR" sz="2000" dirty="0"/>
              <a:t>Parameter </a:t>
            </a:r>
            <a:r>
              <a:rPr lang="ko-KR" altLang="en-US" sz="2000" dirty="0"/>
              <a:t>들은 모델이 학습하면서 같이 </a:t>
            </a:r>
            <a:r>
              <a:rPr lang="ko-KR" altLang="en-US" sz="2000" dirty="0" err="1"/>
              <a:t>학습하게된다</a:t>
            </a:r>
            <a:r>
              <a:rPr lang="en-US" altLang="ko-KR" sz="2000" dirty="0"/>
              <a:t>. </a:t>
            </a:r>
            <a:r>
              <a:rPr lang="ko-KR" altLang="en-US" sz="2000" dirty="0"/>
              <a:t>하나의 </a:t>
            </a:r>
            <a:r>
              <a:rPr lang="en-US" altLang="ko-KR" sz="2000" dirty="0"/>
              <a:t>layer </a:t>
            </a:r>
            <a:r>
              <a:rPr lang="ko-KR" altLang="en-US" sz="2000" dirty="0"/>
              <a:t>가 더 </a:t>
            </a:r>
            <a:r>
              <a:rPr lang="ko-KR" altLang="en-US" sz="2000" dirty="0" err="1"/>
              <a:t>들어간것이</a:t>
            </a:r>
            <a:r>
              <a:rPr lang="ko-KR" altLang="en-US" sz="2000" dirty="0"/>
              <a:t> 된다</a:t>
            </a:r>
            <a:r>
              <a:rPr lang="en-US" altLang="ko-KR" sz="2000" dirty="0"/>
              <a:t>. </a:t>
            </a: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또한 </a:t>
            </a:r>
            <a:r>
              <a:rPr lang="en-US" altLang="ko-KR" sz="1600" dirty="0"/>
              <a:t>mini-batch </a:t>
            </a:r>
            <a:r>
              <a:rPr lang="ko-KR" altLang="en-US" sz="1600" dirty="0"/>
              <a:t>환경에서 사용할 수 있어야한다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Solution</a:t>
            </a:r>
            <a:r>
              <a:rPr lang="ko-KR" altLang="en-US" sz="1600" dirty="0"/>
              <a:t>은 매우 간단하다</a:t>
            </a:r>
            <a:r>
              <a:rPr lang="en-US" altLang="ko-KR" sz="1600" dirty="0"/>
              <a:t>! </a:t>
            </a:r>
            <a:r>
              <a:rPr lang="ko-KR" altLang="en-US" sz="1600" dirty="0"/>
              <a:t>그냥 </a:t>
            </a:r>
            <a:r>
              <a:rPr lang="en-US" altLang="ko-KR" sz="1600" dirty="0"/>
              <a:t>mini-batch </a:t>
            </a:r>
            <a:r>
              <a:rPr lang="ko-KR" altLang="en-US" sz="1600" dirty="0"/>
              <a:t>상태에서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sample mean, variance </a:t>
            </a:r>
            <a:r>
              <a:rPr lang="ko-KR" altLang="en-US" sz="1600" dirty="0"/>
              <a:t>로 계산한다</a:t>
            </a:r>
            <a:r>
              <a:rPr lang="en-US" altLang="ko-KR" sz="1600" dirty="0"/>
              <a:t>!</a:t>
            </a:r>
          </a:p>
          <a:p>
            <a:pPr marL="0" indent="0">
              <a:buNone/>
            </a:pPr>
            <a:r>
              <a:rPr lang="ko-KR" altLang="en-US" sz="1600" dirty="0"/>
              <a:t>그리고 </a:t>
            </a:r>
            <a:r>
              <a:rPr lang="en-US" altLang="ko-KR" sz="1600" dirty="0"/>
              <a:t>test </a:t>
            </a:r>
            <a:r>
              <a:rPr lang="ko-KR" altLang="en-US" sz="1600" dirty="0"/>
              <a:t>당시에는 지금까지 사용했던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모든 </a:t>
            </a:r>
            <a:r>
              <a:rPr lang="en-US" altLang="ko-KR" sz="1600" dirty="0"/>
              <a:t>sample mean, variance </a:t>
            </a:r>
            <a:r>
              <a:rPr lang="ko-KR" altLang="en-US" sz="1600" dirty="0"/>
              <a:t>로 </a:t>
            </a:r>
            <a:r>
              <a:rPr lang="en-US" altLang="ko-KR" sz="1600" dirty="0"/>
              <a:t>unbiased mean/variance </a:t>
            </a:r>
            <a:r>
              <a:rPr lang="ko-KR" altLang="en-US" sz="1600" dirty="0"/>
              <a:t>를 구하면 끝</a:t>
            </a:r>
            <a:r>
              <a:rPr lang="en-US" altLang="ko-KR" sz="1600" dirty="0"/>
              <a:t>!</a:t>
            </a:r>
          </a:p>
          <a:p>
            <a:pPr marL="0" indent="0">
              <a:buNone/>
            </a:pPr>
            <a:endParaRPr lang="ko-KR" altLang="en-US" sz="1600" dirty="0"/>
          </a:p>
        </p:txBody>
      </p:sp>
      <p:pic>
        <p:nvPicPr>
          <p:cNvPr id="1026" name="Picture 2" descr="image">
            <a:hlinkClick r:id="rId2"/>
            <a:extLst>
              <a:ext uri="{FF2B5EF4-FFF2-40B4-BE49-F238E27FC236}">
                <a16:creationId xmlns:a16="http://schemas.microsoft.com/office/drawing/2014/main" id="{133395E4-3490-4270-A6C9-8BF210F51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134" y="2932321"/>
            <a:ext cx="223837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hlinkClick r:id="rId4"/>
            <a:extLst>
              <a:ext uri="{FF2B5EF4-FFF2-40B4-BE49-F238E27FC236}">
                <a16:creationId xmlns:a16="http://schemas.microsoft.com/office/drawing/2014/main" id="{917E3BB4-EB03-462B-B7B6-5CB938028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82" y="2932613"/>
            <a:ext cx="24384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image">
            <a:hlinkClick r:id="rId6"/>
            <a:extLst>
              <a:ext uri="{FF2B5EF4-FFF2-40B4-BE49-F238E27FC236}">
                <a16:creationId xmlns:a16="http://schemas.microsoft.com/office/drawing/2014/main" id="{8489B68A-190F-4F02-8771-09BB4E1D3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207" y="3008813"/>
            <a:ext cx="13716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hlinkClick r:id="rId8"/>
            <a:extLst>
              <a:ext uri="{FF2B5EF4-FFF2-40B4-BE49-F238E27FC236}">
                <a16:creationId xmlns:a16="http://schemas.microsoft.com/office/drawing/2014/main" id="{FE191316-D01E-4A23-98EE-A3387BB99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532" y="3008813"/>
            <a:ext cx="17526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image">
            <a:hlinkClick r:id="rId10"/>
            <a:extLst>
              <a:ext uri="{FF2B5EF4-FFF2-40B4-BE49-F238E27FC236}">
                <a16:creationId xmlns:a16="http://schemas.microsoft.com/office/drawing/2014/main" id="{CCB11D86-9F53-498D-80E8-B914E8C74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134" y="1822966"/>
            <a:ext cx="938591" cy="37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">
            <a:hlinkClick r:id="rId12"/>
            <a:extLst>
              <a:ext uri="{FF2B5EF4-FFF2-40B4-BE49-F238E27FC236}">
                <a16:creationId xmlns:a16="http://schemas.microsoft.com/office/drawing/2014/main" id="{0200D62A-C346-43BD-804F-9E0BCA8C2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49" y="5437433"/>
            <a:ext cx="20097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image">
            <a:hlinkClick r:id="rId14"/>
            <a:extLst>
              <a:ext uri="{FF2B5EF4-FFF2-40B4-BE49-F238E27FC236}">
                <a16:creationId xmlns:a16="http://schemas.microsoft.com/office/drawing/2014/main" id="{285C9E7A-4DB4-4957-B8FB-E9A86D995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92" y="5129570"/>
            <a:ext cx="178117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sanghyukchun.github.io/images/post/88-5.png">
            <a:extLst>
              <a:ext uri="{FF2B5EF4-FFF2-40B4-BE49-F238E27FC236}">
                <a16:creationId xmlns:a16="http://schemas.microsoft.com/office/drawing/2014/main" id="{AF2A2FA6-86B0-4132-BDC7-205F33BD9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132" y="4045452"/>
            <a:ext cx="47625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96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F7B66-52D2-40BD-A999-B529DDAE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>
                <a:latin typeface="+mj-ea"/>
              </a:rPr>
              <a:t>Experiments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B82957-B285-4544-B8D0-9E7BF72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충격적이게도 데이터를 정규화 </a:t>
            </a:r>
            <a:r>
              <a:rPr lang="ko-KR" altLang="en-US" sz="1800" dirty="0" err="1"/>
              <a:t>하는것이</a:t>
            </a:r>
            <a:r>
              <a:rPr lang="ko-KR" altLang="en-US" sz="1800" dirty="0"/>
              <a:t> 학습의 효율이 올라간다</a:t>
            </a:r>
            <a:r>
              <a:rPr lang="en-US" altLang="ko-KR" sz="1800" dirty="0"/>
              <a:t>!</a:t>
            </a:r>
          </a:p>
          <a:p>
            <a:r>
              <a:rPr lang="en-US" altLang="ko-KR" sz="1800" dirty="0"/>
              <a:t>Input</a:t>
            </a:r>
            <a:r>
              <a:rPr lang="ko-KR" altLang="en-US" sz="1800" dirty="0"/>
              <a:t> </a:t>
            </a:r>
            <a:r>
              <a:rPr lang="en-US" altLang="ko-KR" sz="1800" dirty="0"/>
              <a:t>data</a:t>
            </a:r>
            <a:r>
              <a:rPr lang="ko-KR" altLang="en-US" sz="1800" dirty="0"/>
              <a:t>의 </a:t>
            </a:r>
            <a:r>
              <a:rPr lang="en-US" altLang="ko-KR" sz="1800" dirty="0"/>
              <a:t>distribution </a:t>
            </a:r>
            <a:r>
              <a:rPr lang="ko-KR" altLang="en-US" sz="1800" dirty="0"/>
              <a:t>그래프를 보면</a:t>
            </a:r>
            <a:r>
              <a:rPr lang="en-US" altLang="ko-KR" sz="1800" dirty="0"/>
              <a:t>, BN </a:t>
            </a:r>
            <a:r>
              <a:rPr lang="ko-KR" altLang="en-US" sz="1800" dirty="0"/>
              <a:t>을 거쳐가면 </a:t>
            </a:r>
            <a:r>
              <a:rPr lang="en-US" altLang="ko-KR" sz="1800" dirty="0"/>
              <a:t>internal covariate shift </a:t>
            </a:r>
            <a:r>
              <a:rPr lang="ko-KR" altLang="en-US" sz="1800" dirty="0"/>
              <a:t>문제가 효과적으로 해결된다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더 충격적이게도 </a:t>
            </a:r>
            <a:r>
              <a:rPr lang="en-US" altLang="ko-KR" sz="1800" dirty="0"/>
              <a:t>BN </a:t>
            </a:r>
            <a:r>
              <a:rPr lang="ko-KR" altLang="en-US" sz="1800" dirty="0"/>
              <a:t>을 넣으면</a:t>
            </a:r>
            <a:r>
              <a:rPr lang="en-US" altLang="ko-KR" sz="1800" dirty="0"/>
              <a:t>, regularization </a:t>
            </a:r>
            <a:r>
              <a:rPr lang="ko-KR" altLang="en-US" sz="1800" dirty="0"/>
              <a:t>의 효과도 생긴다</a:t>
            </a:r>
            <a:r>
              <a:rPr lang="en-US" altLang="ko-KR" sz="1800" dirty="0"/>
              <a:t>! </a:t>
            </a:r>
          </a:p>
        </p:txBody>
      </p:sp>
      <p:pic>
        <p:nvPicPr>
          <p:cNvPr id="2050" name="Picture 2" descr="image">
            <a:hlinkClick r:id="rId2"/>
            <a:extLst>
              <a:ext uri="{FF2B5EF4-FFF2-40B4-BE49-F238E27FC236}">
                <a16:creationId xmlns:a16="http://schemas.microsoft.com/office/drawing/2014/main" id="{42B6BA32-0C9B-4BDC-B5A8-D85F960D4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504" y="3289483"/>
            <a:ext cx="3761390" cy="28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">
            <a:hlinkClick r:id="rId4"/>
            <a:extLst>
              <a:ext uri="{FF2B5EF4-FFF2-40B4-BE49-F238E27FC236}">
                <a16:creationId xmlns:a16="http://schemas.microsoft.com/office/drawing/2014/main" id="{2F105622-334F-443B-A770-CFBC24522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373" y="3352098"/>
            <a:ext cx="35814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19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사용자 지정 1">
      <a:dk1>
        <a:srgbClr val="292929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380</Words>
  <Application>Microsoft Office PowerPoint</Application>
  <PresentationFormat>와이드스크린</PresentationFormat>
  <Paragraphs>41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What isBatch Normalization?</vt:lpstr>
      <vt:lpstr>How to increase learning rate safely?</vt:lpstr>
      <vt:lpstr>Solution</vt:lpstr>
      <vt:lpstr>Experiments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원준</dc:creator>
  <cp:lastModifiedBy>장 원준</cp:lastModifiedBy>
  <cp:revision>6</cp:revision>
  <dcterms:created xsi:type="dcterms:W3CDTF">2019-02-17T07:51:07Z</dcterms:created>
  <dcterms:modified xsi:type="dcterms:W3CDTF">2019-02-17T13:00:43Z</dcterms:modified>
</cp:coreProperties>
</file>