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460FC6-D317-4847-B96A-B80F3524F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32C3A1-C2A1-47CF-9ED9-430EB8844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60B95-AD1D-419D-9FAB-D0157CD2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58F1-BA3D-4678-866B-86308DD8C2FC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BECA27-36B3-465B-843D-819D85A5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0E6B96-5EDB-460D-A600-DFCAEE548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1875-82E8-47FC-9BD2-EE98D8075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64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E3371-9390-4EEB-AA91-241710F02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8F40E0-DFC0-4A26-9E80-9EDFB7066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E7757-2785-4EE6-B42A-C04E15CB6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58F1-BA3D-4678-866B-86308DD8C2FC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4CF29-C85B-4940-BDAD-37E41586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1A5B4-F7B9-4D45-8E67-22BA6BD9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1875-82E8-47FC-9BD2-EE98D8075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88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BACA7C-8895-4B47-A632-87359E703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045214-4C84-4366-AC8B-08925CDA3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F92FC-CA6B-42D0-9107-5448989CD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58F1-BA3D-4678-866B-86308DD8C2FC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3BCA48-BD93-4564-BBDD-FFAF23453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B5A7D7-98D5-4887-9FCD-A7FDE0D0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1875-82E8-47FC-9BD2-EE98D8075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89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C4C27-DFE7-4107-BEA9-E3C384406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087D86-6114-438B-A29F-10A54458E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17DA4-519E-4472-B54C-C2C8F0335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58F1-BA3D-4678-866B-86308DD8C2FC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94C8D3-A9CA-4249-B3B7-4A2BBE77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793C11-F184-44FB-8EF2-3BE865E1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1875-82E8-47FC-9BD2-EE98D8075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40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A4536-9405-494A-959A-020B9AC6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DC498B-320E-4750-A57A-F96B72694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D39A86-B828-4C41-9852-68784ECF9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58F1-BA3D-4678-866B-86308DD8C2FC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FDB35-9093-49D1-843D-25944BD97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3A00E9-5C00-4C0D-9A1D-51B405A26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1875-82E8-47FC-9BD2-EE98D8075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444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4E4AA-FDBB-4E07-9F2F-DB890FEB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01194-AD92-4ABE-8221-FCEAF65F7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76E5E0-41DA-4E6A-A54E-D3C9FE250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58455B-847F-491B-AFA3-DD97B242A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58F1-BA3D-4678-866B-86308DD8C2FC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362D06-5AF8-4324-8493-7C43741D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490065-19DE-4941-93FE-4AD23F5B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1875-82E8-47FC-9BD2-EE98D8075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315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5AC1C-23AE-4BD2-B573-2D73871C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473662-7A35-4286-B7ED-DA5C54C5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EC06A7-4747-4CAF-BA87-075C37880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464B39-62C9-4A64-8BC1-AAA6BF793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3E2DB3-D9AC-4C9D-A505-9323E28917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9980B-0711-4509-B68E-3D57017BC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58F1-BA3D-4678-866B-86308DD8C2FC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3A8668-CBCB-4385-831D-A8EFE047C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7C4892-5385-492A-BD44-6DEDC94C0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1875-82E8-47FC-9BD2-EE98D8075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35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209F9-2AC1-414A-AFA1-231A69B6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C2BA06-76B6-4008-AD8D-7DCC80DFC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58F1-BA3D-4678-866B-86308DD8C2FC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F8D185-7B60-4C97-BD24-FECA74DCF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3E4124-F57B-477F-8DF2-B582CAD49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1875-82E8-47FC-9BD2-EE98D8075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56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5E52D8-C414-4315-8683-A0F17B4A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58F1-BA3D-4678-866B-86308DD8C2FC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39A950-2B58-4719-8B57-46B0F035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77C257-31C8-48EC-BEB1-2B77139C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1875-82E8-47FC-9BD2-EE98D8075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85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58A2A-5BF7-4BFC-880C-9D0D060B5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86FB99-A69B-43D4-821B-6A31BA0CA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E78186-F96A-41C1-A040-BFDE00F1E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1079F1-3E95-4372-A9D5-F3BC469B7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58F1-BA3D-4678-866B-86308DD8C2FC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56C74D-9095-4D08-A901-8CB91DB11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739271-13F2-47D0-811F-514CBB69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1875-82E8-47FC-9BD2-EE98D8075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147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17D28-D0CF-40C5-95F4-4BBB385D5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842354-2411-4C59-BB00-A8C859B8C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624F89-5D28-4BA8-A339-A25884BDD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560AD-1294-4BAC-BFE1-65605BED9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58F1-BA3D-4678-866B-86308DD8C2FC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E9538A-F5CB-41D5-850A-41F260C0B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86DA7A-7265-4B09-90B4-71AE608C3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1875-82E8-47FC-9BD2-EE98D8075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79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627DED-3A5A-4042-A26D-6DAC80FAF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5FFF5E-A604-4A05-844C-A838CFF66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B69535-4B68-400A-81C8-59AF18FCE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A58F1-BA3D-4678-866B-86308DD8C2FC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A63964-4C3B-443D-A7B3-41FAE87D6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B949D1-F40F-49DA-A26D-4C941DE08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F1875-82E8-47FC-9BD2-EE98D8075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33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V1eYniJ0Rnk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rutive07/TIL/blob/master/cs231n/cs231n%20Lecture%2014%20-%20Reinforcement%20Learning.md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8600A-4A38-43D5-ACE0-7B6173B934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Reinforcement Learning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90695E-621C-46B4-965B-FF79516611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Cs231n lecture 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0111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B5282-5E9E-422C-A504-76FC2C70B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 base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E95DBF-FD45-4779-A756-640F35833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Policy base learning </a:t>
            </a:r>
            <a:r>
              <a:rPr lang="ko-KR" altLang="en-US" sz="2400" dirty="0"/>
              <a:t>의 단점은</a:t>
            </a:r>
            <a:r>
              <a:rPr lang="en-US" altLang="ko-KR" sz="2400" dirty="0"/>
              <a:t>, </a:t>
            </a:r>
            <a:r>
              <a:rPr lang="ko-KR" altLang="en-US" sz="2400" dirty="0"/>
              <a:t>평균의 함정에 빠질 수 </a:t>
            </a:r>
            <a:r>
              <a:rPr lang="ko-KR" altLang="en-US" sz="2400" dirty="0" err="1"/>
              <a:t>있다는것이다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미로에서 아무리 삽질하더라도 통과면 하면 미로에서 </a:t>
            </a:r>
            <a:r>
              <a:rPr lang="ko-KR" altLang="en-US" sz="2400" dirty="0" err="1"/>
              <a:t>통과한것이지</a:t>
            </a:r>
            <a:r>
              <a:rPr lang="en-US" altLang="ko-KR" sz="2400" dirty="0"/>
              <a:t>, </a:t>
            </a:r>
            <a:r>
              <a:rPr lang="ko-KR" altLang="en-US" sz="2400" dirty="0"/>
              <a:t>최적의 경로로 </a:t>
            </a:r>
            <a:r>
              <a:rPr lang="ko-KR" altLang="en-US" sz="2400" dirty="0" err="1"/>
              <a:t>통과한것이</a:t>
            </a:r>
            <a:r>
              <a:rPr lang="ko-KR" altLang="en-US" sz="2400" dirty="0"/>
              <a:t> 아니다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따라서 분산이 매우 커지게 되는데</a:t>
            </a:r>
            <a:r>
              <a:rPr lang="en-US" altLang="ko-KR" sz="2400" dirty="0"/>
              <a:t>, </a:t>
            </a:r>
            <a:r>
              <a:rPr lang="ko-KR" altLang="en-US" sz="2400" dirty="0"/>
              <a:t>이 분산을 줄이기 위해서 </a:t>
            </a:r>
            <a:r>
              <a:rPr lang="en-US" altLang="ko-KR" sz="2400" dirty="0"/>
              <a:t>Q-function, value function </a:t>
            </a:r>
            <a:r>
              <a:rPr lang="ko-KR" altLang="en-US" sz="2400" dirty="0"/>
              <a:t>을 다시 </a:t>
            </a:r>
            <a:r>
              <a:rPr lang="ko-KR" altLang="en-US" sz="2400" dirty="0" err="1"/>
              <a:t>사용하게됨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직관으로는</a:t>
            </a:r>
            <a:r>
              <a:rPr lang="en-US" altLang="ko-KR" sz="2400" dirty="0"/>
              <a:t>, </a:t>
            </a:r>
            <a:r>
              <a:rPr lang="ko-KR" altLang="en-US" sz="2400" dirty="0"/>
              <a:t>현재 까지 보편적인 학습 결과보다 좋은 결과만 허락한다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64D62C-7884-49BA-9C74-28A5B37BC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752" y="4649225"/>
            <a:ext cx="4981575" cy="9144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F41B22D-CABE-4DD3-BD2D-6AD9D4C5EE73}"/>
              </a:ext>
            </a:extLst>
          </p:cNvPr>
          <p:cNvSpPr/>
          <p:nvPr/>
        </p:nvSpPr>
        <p:spPr>
          <a:xfrm>
            <a:off x="475673" y="457298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여기서 해당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state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에서 보통 얻는 누적 보상이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value function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이고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해당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state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에서 특정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action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을 </a:t>
            </a:r>
            <a:r>
              <a:rPr lang="ko-KR" altLang="en-US" b="0" i="0" dirty="0" err="1">
                <a:solidFill>
                  <a:srgbClr val="24292E"/>
                </a:solidFill>
                <a:effectLst/>
                <a:latin typeface="-apple-system"/>
              </a:rPr>
              <a:t>했을때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 얻는 누적 보상이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Q-function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이므로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, Q-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funciton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이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Value-function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보다 큰 경우가 좋은 상황이겠죠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9573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516AE-7236-4003-A457-A063F069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421E4E-6812-4F9A-8AC7-700CFF8F6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83242"/>
            <a:ext cx="10515600" cy="1893721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Env </a:t>
            </a:r>
            <a:r>
              <a:rPr lang="ko-KR" altLang="en-US" dirty="0"/>
              <a:t>와 </a:t>
            </a:r>
            <a:r>
              <a:rPr lang="en-US" altLang="ko-KR" dirty="0"/>
              <a:t>Agent </a:t>
            </a:r>
            <a:r>
              <a:rPr lang="ko-KR" altLang="en-US" dirty="0"/>
              <a:t>간의 상호작용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Agent </a:t>
            </a:r>
            <a:r>
              <a:rPr lang="ko-KR" altLang="en-US" dirty="0"/>
              <a:t>가 특정 환경</a:t>
            </a:r>
            <a:r>
              <a:rPr lang="en-US" altLang="ko-KR" dirty="0"/>
              <a:t>(ex. </a:t>
            </a:r>
            <a:r>
              <a:rPr lang="ko-KR" altLang="en-US" dirty="0"/>
              <a:t>위치</a:t>
            </a:r>
            <a:r>
              <a:rPr lang="en-US" altLang="ko-KR" dirty="0"/>
              <a:t>)</a:t>
            </a:r>
            <a:r>
              <a:rPr lang="ko-KR" altLang="en-US" dirty="0"/>
              <a:t>에서 행동</a:t>
            </a:r>
            <a:r>
              <a:rPr lang="en-US" altLang="ko-KR" dirty="0"/>
              <a:t>(ex. Move)</a:t>
            </a:r>
            <a:r>
              <a:rPr lang="ko-KR" altLang="en-US" dirty="0"/>
              <a:t>을 하면 </a:t>
            </a:r>
            <a:r>
              <a:rPr lang="en-US" altLang="ko-KR" dirty="0"/>
              <a:t>env </a:t>
            </a:r>
            <a:r>
              <a:rPr lang="ko-KR" altLang="en-US" dirty="0"/>
              <a:t>가 다음 환경과 </a:t>
            </a:r>
            <a:r>
              <a:rPr lang="en-US" altLang="ko-KR" dirty="0"/>
              <a:t>reward(ex. Score) </a:t>
            </a:r>
            <a:r>
              <a:rPr lang="ko-KR" altLang="en-US" dirty="0"/>
              <a:t>를 부여</a:t>
            </a:r>
            <a:endParaRPr lang="en-US" altLang="ko-KR" dirty="0"/>
          </a:p>
          <a:p>
            <a:r>
              <a:rPr lang="en-US" altLang="ko-KR" dirty="0"/>
              <a:t>Agent </a:t>
            </a:r>
            <a:r>
              <a:rPr lang="ko-KR" altLang="en-US" dirty="0"/>
              <a:t>가 얻는 </a:t>
            </a:r>
            <a:r>
              <a:rPr lang="en-US" altLang="ko-KR" dirty="0"/>
              <a:t>reward </a:t>
            </a:r>
            <a:r>
              <a:rPr lang="ko-KR" altLang="en-US" dirty="0"/>
              <a:t>가 최대가 되게 학습을 유도함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State, action, reward, state transition probability discount factor </a:t>
            </a:r>
            <a:r>
              <a:rPr lang="ko-KR" altLang="en-US" dirty="0"/>
              <a:t>등이 존재함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 descr="1564039601852.png">
            <a:extLst>
              <a:ext uri="{FF2B5EF4-FFF2-40B4-BE49-F238E27FC236}">
                <a16:creationId xmlns:a16="http://schemas.microsoft.com/office/drawing/2014/main" id="{F05FB6F2-9850-4D02-A1C4-3E0F799D4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327" y="1483482"/>
            <a:ext cx="6227346" cy="218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30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2937-106C-4DC6-BFE4-37B0FB916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Markov Decision Process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5C984D-F230-46A3-9BB7-739C23B59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504334-3DDD-44A5-B581-27E87BAB92A7}"/>
              </a:ext>
            </a:extLst>
          </p:cNvPr>
          <p:cNvSpPr/>
          <p:nvPr/>
        </p:nvSpPr>
        <p:spPr>
          <a:xfrm>
            <a:off x="1997278" y="3716323"/>
            <a:ext cx="1308683" cy="1048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S0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D609E8-D087-43DA-92DC-FC1A9B1F87D5}"/>
              </a:ext>
            </a:extLst>
          </p:cNvPr>
          <p:cNvSpPr/>
          <p:nvPr/>
        </p:nvSpPr>
        <p:spPr>
          <a:xfrm>
            <a:off x="4787317" y="3271196"/>
            <a:ext cx="1308683" cy="315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A3CD2D-A4EA-40AE-A97C-E5E97948FA86}"/>
              </a:ext>
            </a:extLst>
          </p:cNvPr>
          <p:cNvSpPr/>
          <p:nvPr/>
        </p:nvSpPr>
        <p:spPr>
          <a:xfrm>
            <a:off x="8736433" y="3531353"/>
            <a:ext cx="1308683" cy="1048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5A29943-5219-4D91-B5D8-D97E31B2F3A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305961" y="3429000"/>
            <a:ext cx="1481356" cy="811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F1A8D4-123D-4F73-A407-C16540B40C3E}"/>
              </a:ext>
            </a:extLst>
          </p:cNvPr>
          <p:cNvSpPr/>
          <p:nvPr/>
        </p:nvSpPr>
        <p:spPr>
          <a:xfrm>
            <a:off x="4787317" y="3712892"/>
            <a:ext cx="1308683" cy="315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D8D2B07-7471-48B2-9E5A-3563742DA9D6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3305961" y="3870696"/>
            <a:ext cx="1481356" cy="36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EFFD8EF-372F-403B-934A-13AF04C9F98A}"/>
              </a:ext>
            </a:extLst>
          </p:cNvPr>
          <p:cNvSpPr/>
          <p:nvPr/>
        </p:nvSpPr>
        <p:spPr>
          <a:xfrm>
            <a:off x="4787316" y="4154588"/>
            <a:ext cx="1308683" cy="315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00F1E16-012A-4465-AA86-767C42C9EBFC}"/>
              </a:ext>
            </a:extLst>
          </p:cNvPr>
          <p:cNvSpPr/>
          <p:nvPr/>
        </p:nvSpPr>
        <p:spPr>
          <a:xfrm>
            <a:off x="4787316" y="4605132"/>
            <a:ext cx="1308683" cy="315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E04AC96-2B87-4E18-B6BD-415AC6BDA6D2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305961" y="4240635"/>
            <a:ext cx="1481355" cy="71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279812C-89B5-4C77-8348-CB200E8569D9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3305961" y="4240635"/>
            <a:ext cx="1481355" cy="522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282B7B45-D1AB-4F3B-A805-BFF6DA1DC219}"/>
              </a:ext>
            </a:extLst>
          </p:cNvPr>
          <p:cNvCxnSpPr>
            <a:cxnSpLocks/>
            <a:stCxn id="5" idx="0"/>
            <a:endCxn id="4" idx="0"/>
          </p:cNvCxnSpPr>
          <p:nvPr/>
        </p:nvCxnSpPr>
        <p:spPr>
          <a:xfrm rot="16200000" flipH="1" flipV="1">
            <a:off x="3824076" y="2098739"/>
            <a:ext cx="445127" cy="2790039"/>
          </a:xfrm>
          <a:prstGeom prst="bentConnector3">
            <a:avLst>
              <a:gd name="adj1" fmla="val -513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1A71885-F52B-48D1-BC09-0BB74876D05C}"/>
              </a:ext>
            </a:extLst>
          </p:cNvPr>
          <p:cNvSpPr/>
          <p:nvPr/>
        </p:nvSpPr>
        <p:spPr>
          <a:xfrm>
            <a:off x="6600737" y="3271194"/>
            <a:ext cx="1308683" cy="315607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E681009-5E67-41DC-91B2-DC15FE4A09F8}"/>
              </a:ext>
            </a:extLst>
          </p:cNvPr>
          <p:cNvSpPr/>
          <p:nvPr/>
        </p:nvSpPr>
        <p:spPr>
          <a:xfrm>
            <a:off x="6600737" y="3712890"/>
            <a:ext cx="1308683" cy="315607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9B29E22-C939-44FD-8C10-B2C892969E67}"/>
              </a:ext>
            </a:extLst>
          </p:cNvPr>
          <p:cNvSpPr/>
          <p:nvPr/>
        </p:nvSpPr>
        <p:spPr>
          <a:xfrm>
            <a:off x="6600736" y="4154586"/>
            <a:ext cx="1308683" cy="315607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919B4D2-BDB8-4242-B8C0-0AE565750D4D}"/>
              </a:ext>
            </a:extLst>
          </p:cNvPr>
          <p:cNvSpPr/>
          <p:nvPr/>
        </p:nvSpPr>
        <p:spPr>
          <a:xfrm>
            <a:off x="6600736" y="4605130"/>
            <a:ext cx="1308683" cy="315607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903832E-B70F-4520-AB64-CA4FCCD62547}"/>
              </a:ext>
            </a:extLst>
          </p:cNvPr>
          <p:cNvCxnSpPr>
            <a:cxnSpLocks/>
            <a:stCxn id="38" idx="3"/>
            <a:endCxn id="6" idx="1"/>
          </p:cNvCxnSpPr>
          <p:nvPr/>
        </p:nvCxnSpPr>
        <p:spPr>
          <a:xfrm>
            <a:off x="7909420" y="3428998"/>
            <a:ext cx="827013" cy="626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8ADB483-4402-4C70-9D07-764FFE912692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7909420" y="3870694"/>
            <a:ext cx="827012" cy="184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E352E80-11F1-454C-81AC-55F74507CE4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0045116" y="4055665"/>
            <a:ext cx="504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3C50EFF-ABFE-4533-BD93-07D610094E78}"/>
              </a:ext>
            </a:extLst>
          </p:cNvPr>
          <p:cNvSpPr/>
          <p:nvPr/>
        </p:nvSpPr>
        <p:spPr>
          <a:xfrm>
            <a:off x="10549852" y="3504185"/>
            <a:ext cx="322277" cy="1048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283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2937-106C-4DC6-BFE4-37B0FB916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Markov Decision Process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5C984D-F230-46A3-9BB7-739C23B59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ko-KR" dirty="0"/>
              <a:t>t=0 </a:t>
            </a:r>
            <a:r>
              <a:rPr lang="ko-KR" altLang="en-US" dirty="0"/>
              <a:t>인 </a:t>
            </a:r>
            <a:r>
              <a:rPr lang="en-US" altLang="ko-KR" dirty="0"/>
              <a:t>first step, env </a:t>
            </a:r>
            <a:r>
              <a:rPr lang="ko-KR" altLang="en-US" dirty="0"/>
              <a:t>는 </a:t>
            </a:r>
            <a:r>
              <a:rPr lang="en-US" altLang="ko-KR" dirty="0"/>
              <a:t>S_0 </a:t>
            </a:r>
            <a:r>
              <a:rPr lang="ko-KR" altLang="en-US" dirty="0"/>
              <a:t>를 </a:t>
            </a:r>
            <a:r>
              <a:rPr lang="en-US" altLang="ko-KR" dirty="0"/>
              <a:t>sampling </a:t>
            </a:r>
            <a:r>
              <a:rPr lang="ko-KR" altLang="en-US" dirty="0"/>
              <a:t>하여 </a:t>
            </a:r>
            <a:r>
              <a:rPr lang="en-US" altLang="ko-KR" dirty="0"/>
              <a:t>initializing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후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game </a:t>
            </a:r>
            <a:r>
              <a:rPr lang="ko-KR" altLang="en-US" dirty="0"/>
              <a:t>이 </a:t>
            </a:r>
            <a:r>
              <a:rPr lang="ko-KR" altLang="en-US" dirty="0" err="1"/>
              <a:t>끝날때</a:t>
            </a:r>
            <a:r>
              <a:rPr lang="ko-KR" altLang="en-US" dirty="0"/>
              <a:t> 까지 반복한다</a:t>
            </a:r>
          </a:p>
          <a:p>
            <a:pPr lvl="1"/>
            <a:r>
              <a:rPr lang="en-US" altLang="ko-KR" dirty="0"/>
              <a:t>agent </a:t>
            </a:r>
            <a:r>
              <a:rPr lang="ko-KR" altLang="en-US" dirty="0"/>
              <a:t>가 </a:t>
            </a:r>
            <a:r>
              <a:rPr lang="en-US" altLang="ko-KR" dirty="0" err="1"/>
              <a:t>Action_t</a:t>
            </a:r>
            <a:r>
              <a:rPr lang="en-US" altLang="ko-KR" dirty="0"/>
              <a:t> </a:t>
            </a:r>
            <a:r>
              <a:rPr lang="ko-KR" altLang="en-US" dirty="0"/>
              <a:t>를 고른다</a:t>
            </a:r>
          </a:p>
          <a:p>
            <a:pPr lvl="1"/>
            <a:r>
              <a:rPr lang="en-US" altLang="ko-KR" dirty="0"/>
              <a:t>env </a:t>
            </a:r>
            <a:r>
              <a:rPr lang="ko-KR" altLang="en-US" dirty="0"/>
              <a:t>가 </a:t>
            </a:r>
            <a:r>
              <a:rPr lang="en-US" altLang="ko-KR" dirty="0"/>
              <a:t>(</a:t>
            </a:r>
            <a:r>
              <a:rPr lang="en-US" altLang="ko-KR" dirty="0" err="1"/>
              <a:t>S_t</a:t>
            </a:r>
            <a:r>
              <a:rPr lang="en-US" altLang="ko-KR" dirty="0"/>
              <a:t>, </a:t>
            </a:r>
            <a:r>
              <a:rPr lang="en-US" altLang="ko-KR" dirty="0" err="1"/>
              <a:t>A_t</a:t>
            </a:r>
            <a:r>
              <a:rPr lang="en-US" altLang="ko-KR" dirty="0"/>
              <a:t>) pair </a:t>
            </a:r>
            <a:r>
              <a:rPr lang="ko-KR" altLang="en-US" dirty="0"/>
              <a:t>에 </a:t>
            </a:r>
            <a:r>
              <a:rPr lang="en-US" altLang="ko-KR" dirty="0"/>
              <a:t>state transition probability </a:t>
            </a:r>
            <a:r>
              <a:rPr lang="ko-KR" altLang="en-US" dirty="0"/>
              <a:t>를 적용하여 </a:t>
            </a:r>
            <a:r>
              <a:rPr lang="en-US" altLang="ko-KR" dirty="0"/>
              <a:t>reward </a:t>
            </a:r>
            <a:r>
              <a:rPr lang="ko-KR" altLang="en-US" dirty="0"/>
              <a:t>를 </a:t>
            </a:r>
            <a:r>
              <a:rPr lang="en-US" altLang="ko-KR" dirty="0"/>
              <a:t>sampling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env </a:t>
            </a:r>
            <a:r>
              <a:rPr lang="ko-KR" altLang="en-US" dirty="0"/>
              <a:t>는 </a:t>
            </a:r>
            <a:r>
              <a:rPr lang="en-US" altLang="ko-KR" dirty="0"/>
              <a:t>state_t+1 </a:t>
            </a:r>
            <a:r>
              <a:rPr lang="ko-KR" altLang="en-US" dirty="0"/>
              <a:t>를 </a:t>
            </a:r>
            <a:r>
              <a:rPr lang="en-US" altLang="ko-KR" dirty="0"/>
              <a:t>sampling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agent </a:t>
            </a:r>
            <a:r>
              <a:rPr lang="ko-KR" altLang="en-US" dirty="0"/>
              <a:t>는 </a:t>
            </a:r>
            <a:r>
              <a:rPr lang="en-US" altLang="ko-KR" dirty="0"/>
              <a:t>env </a:t>
            </a:r>
            <a:r>
              <a:rPr lang="ko-KR" altLang="en-US" dirty="0"/>
              <a:t>로 부터 </a:t>
            </a:r>
            <a:r>
              <a:rPr lang="en-US" altLang="ko-KR" dirty="0" err="1"/>
              <a:t>reward_t</a:t>
            </a:r>
            <a:r>
              <a:rPr lang="en-US" altLang="ko-KR" dirty="0"/>
              <a:t>, state_t+1 </a:t>
            </a:r>
            <a:r>
              <a:rPr lang="ko-KR" altLang="en-US" dirty="0"/>
              <a:t>를 받는다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504334-3DDD-44A5-B581-27E87BAB92A7}"/>
              </a:ext>
            </a:extLst>
          </p:cNvPr>
          <p:cNvSpPr/>
          <p:nvPr/>
        </p:nvSpPr>
        <p:spPr>
          <a:xfrm>
            <a:off x="1738660" y="5360395"/>
            <a:ext cx="1308683" cy="1048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S0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D609E8-D087-43DA-92DC-FC1A9B1F87D5}"/>
              </a:ext>
            </a:extLst>
          </p:cNvPr>
          <p:cNvSpPr/>
          <p:nvPr/>
        </p:nvSpPr>
        <p:spPr>
          <a:xfrm>
            <a:off x="4528699" y="4915268"/>
            <a:ext cx="1308683" cy="315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A3CD2D-A4EA-40AE-A97C-E5E97948FA86}"/>
              </a:ext>
            </a:extLst>
          </p:cNvPr>
          <p:cNvSpPr/>
          <p:nvPr/>
        </p:nvSpPr>
        <p:spPr>
          <a:xfrm>
            <a:off x="8477815" y="5175425"/>
            <a:ext cx="1308683" cy="1048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5A29943-5219-4D91-B5D8-D97E31B2F3A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047343" y="5073072"/>
            <a:ext cx="1481356" cy="811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F1A8D4-123D-4F73-A407-C16540B40C3E}"/>
              </a:ext>
            </a:extLst>
          </p:cNvPr>
          <p:cNvSpPr/>
          <p:nvPr/>
        </p:nvSpPr>
        <p:spPr>
          <a:xfrm>
            <a:off x="4528699" y="5356964"/>
            <a:ext cx="1308683" cy="315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D8D2B07-7471-48B2-9E5A-3563742DA9D6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3047343" y="5514768"/>
            <a:ext cx="1481356" cy="36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EFFD8EF-372F-403B-934A-13AF04C9F98A}"/>
              </a:ext>
            </a:extLst>
          </p:cNvPr>
          <p:cNvSpPr/>
          <p:nvPr/>
        </p:nvSpPr>
        <p:spPr>
          <a:xfrm>
            <a:off x="4528698" y="5798660"/>
            <a:ext cx="1308683" cy="315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00F1E16-012A-4465-AA86-767C42C9EBFC}"/>
              </a:ext>
            </a:extLst>
          </p:cNvPr>
          <p:cNvSpPr/>
          <p:nvPr/>
        </p:nvSpPr>
        <p:spPr>
          <a:xfrm>
            <a:off x="4528698" y="6249204"/>
            <a:ext cx="1308683" cy="315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E04AC96-2B87-4E18-B6BD-415AC6BDA6D2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047343" y="5884707"/>
            <a:ext cx="1481355" cy="71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279812C-89B5-4C77-8348-CB200E8569D9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3047343" y="5884707"/>
            <a:ext cx="1481355" cy="522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282B7B45-D1AB-4F3B-A805-BFF6DA1DC219}"/>
              </a:ext>
            </a:extLst>
          </p:cNvPr>
          <p:cNvCxnSpPr>
            <a:cxnSpLocks/>
            <a:stCxn id="5" idx="0"/>
            <a:endCxn id="4" idx="0"/>
          </p:cNvCxnSpPr>
          <p:nvPr/>
        </p:nvCxnSpPr>
        <p:spPr>
          <a:xfrm rot="16200000" flipH="1" flipV="1">
            <a:off x="3565458" y="3742811"/>
            <a:ext cx="445127" cy="2790039"/>
          </a:xfrm>
          <a:prstGeom prst="bentConnector3">
            <a:avLst>
              <a:gd name="adj1" fmla="val -513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1A71885-F52B-48D1-BC09-0BB74876D05C}"/>
              </a:ext>
            </a:extLst>
          </p:cNvPr>
          <p:cNvSpPr/>
          <p:nvPr/>
        </p:nvSpPr>
        <p:spPr>
          <a:xfrm>
            <a:off x="6342119" y="4915266"/>
            <a:ext cx="1308683" cy="315607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E681009-5E67-41DC-91B2-DC15FE4A09F8}"/>
              </a:ext>
            </a:extLst>
          </p:cNvPr>
          <p:cNvSpPr/>
          <p:nvPr/>
        </p:nvSpPr>
        <p:spPr>
          <a:xfrm>
            <a:off x="6342119" y="5356962"/>
            <a:ext cx="1308683" cy="315607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9B29E22-C939-44FD-8C10-B2C892969E67}"/>
              </a:ext>
            </a:extLst>
          </p:cNvPr>
          <p:cNvSpPr/>
          <p:nvPr/>
        </p:nvSpPr>
        <p:spPr>
          <a:xfrm>
            <a:off x="6342118" y="5798658"/>
            <a:ext cx="1308683" cy="315607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919B4D2-BDB8-4242-B8C0-0AE565750D4D}"/>
              </a:ext>
            </a:extLst>
          </p:cNvPr>
          <p:cNvSpPr/>
          <p:nvPr/>
        </p:nvSpPr>
        <p:spPr>
          <a:xfrm>
            <a:off x="6342118" y="6249202"/>
            <a:ext cx="1308683" cy="315607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903832E-B70F-4520-AB64-CA4FCCD62547}"/>
              </a:ext>
            </a:extLst>
          </p:cNvPr>
          <p:cNvCxnSpPr>
            <a:cxnSpLocks/>
            <a:stCxn id="38" idx="3"/>
            <a:endCxn id="6" idx="1"/>
          </p:cNvCxnSpPr>
          <p:nvPr/>
        </p:nvCxnSpPr>
        <p:spPr>
          <a:xfrm>
            <a:off x="7650802" y="5073070"/>
            <a:ext cx="827013" cy="626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8ADB483-4402-4C70-9D07-764FFE912692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7650802" y="5514766"/>
            <a:ext cx="827012" cy="184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E352E80-11F1-454C-81AC-55F74507CE4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786498" y="5699737"/>
            <a:ext cx="504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3C50EFF-ABFE-4533-BD93-07D610094E78}"/>
              </a:ext>
            </a:extLst>
          </p:cNvPr>
          <p:cNvSpPr/>
          <p:nvPr/>
        </p:nvSpPr>
        <p:spPr>
          <a:xfrm>
            <a:off x="10291234" y="5148257"/>
            <a:ext cx="322277" cy="1048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551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59067-F34E-46C4-A695-DC53CBDD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 base learning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711A245-FD54-4A99-9901-DE3730479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4877" y="1415979"/>
            <a:ext cx="2524125" cy="762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54C2877-AA91-4250-8587-42CE5EF6F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484" y="2169263"/>
            <a:ext cx="3581400" cy="8763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5B3A5C-2B73-400B-972C-55AD5A407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100" y="3081285"/>
            <a:ext cx="4914900" cy="6572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37C107A-4E93-4FE0-9A32-B146A1038782}"/>
              </a:ext>
            </a:extLst>
          </p:cNvPr>
          <p:cNvSpPr/>
          <p:nvPr/>
        </p:nvSpPr>
        <p:spPr>
          <a:xfrm>
            <a:off x="936429" y="1553292"/>
            <a:ext cx="80228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Value function: </a:t>
            </a:r>
            <a:r>
              <a:rPr lang="ko-KR" altLang="en-US" dirty="0"/>
              <a:t>현재 환경에서 미래에 얻을 수 있는 누적 </a:t>
            </a:r>
            <a:r>
              <a:rPr lang="en-US" altLang="ko-KR" dirty="0"/>
              <a:t>reward </a:t>
            </a:r>
            <a:r>
              <a:rPr lang="ko-KR" altLang="en-US" dirty="0"/>
              <a:t>의 </a:t>
            </a:r>
            <a:r>
              <a:rPr lang="ko-KR" altLang="en-US" dirty="0" err="1"/>
              <a:t>기댓값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D59B49-7E18-483A-863F-0E20EED1C945}"/>
              </a:ext>
            </a:extLst>
          </p:cNvPr>
          <p:cNvSpPr/>
          <p:nvPr/>
        </p:nvSpPr>
        <p:spPr>
          <a:xfrm>
            <a:off x="936429" y="2058257"/>
            <a:ext cx="7405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Q-function: </a:t>
            </a:r>
            <a:r>
              <a:rPr lang="ko-KR" altLang="en-US" dirty="0"/>
              <a:t>현재 환경에서 </a:t>
            </a:r>
            <a:r>
              <a:rPr lang="ko-KR" altLang="en-US" b="1" dirty="0"/>
              <a:t>특정 행동을 </a:t>
            </a:r>
            <a:r>
              <a:rPr lang="ko-KR" altLang="en-US" b="1" dirty="0" err="1"/>
              <a:t>하였을때</a:t>
            </a:r>
            <a:r>
              <a:rPr lang="ko-KR" altLang="en-US" dirty="0"/>
              <a:t> 미래에 얻을 수 있는 누적 </a:t>
            </a:r>
            <a:r>
              <a:rPr lang="en-US" altLang="ko-KR" dirty="0"/>
              <a:t>reward </a:t>
            </a:r>
            <a:r>
              <a:rPr lang="ko-KR" altLang="en-US" dirty="0"/>
              <a:t>의 </a:t>
            </a:r>
            <a:r>
              <a:rPr lang="ko-KR" altLang="en-US" dirty="0" err="1"/>
              <a:t>기댓값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802739-990A-4B41-AB05-423D592125A9}"/>
              </a:ext>
            </a:extLst>
          </p:cNvPr>
          <p:cNvSpPr/>
          <p:nvPr/>
        </p:nvSpPr>
        <p:spPr>
          <a:xfrm>
            <a:off x="939925" y="3033890"/>
            <a:ext cx="63371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현재와 미래로 나눠보면</a:t>
            </a:r>
            <a:r>
              <a:rPr lang="en-US" altLang="ko-KR" dirty="0"/>
              <a:t>, </a:t>
            </a:r>
            <a:r>
              <a:rPr lang="ko-KR" altLang="en-US" dirty="0"/>
              <a:t>현재 얻은 </a:t>
            </a:r>
            <a:r>
              <a:rPr lang="en-US" altLang="ko-KR" dirty="0"/>
              <a:t>reward</a:t>
            </a:r>
            <a:r>
              <a:rPr lang="ko-KR" altLang="en-US" dirty="0"/>
              <a:t>는 이미 </a:t>
            </a:r>
            <a:r>
              <a:rPr lang="en-US" altLang="ko-KR" dirty="0"/>
              <a:t>fix </a:t>
            </a:r>
            <a:r>
              <a:rPr lang="ko-KR" altLang="en-US" dirty="0" err="1"/>
              <a:t>됬고</a:t>
            </a:r>
            <a:r>
              <a:rPr lang="en-US" altLang="ko-KR" dirty="0"/>
              <a:t>, </a:t>
            </a:r>
            <a:r>
              <a:rPr lang="ko-KR" altLang="en-US" dirty="0"/>
              <a:t>미래에 얻을 누적 </a:t>
            </a:r>
            <a:r>
              <a:rPr lang="en-US" altLang="ko-KR" dirty="0"/>
              <a:t>reward </a:t>
            </a:r>
            <a:r>
              <a:rPr lang="ko-KR" altLang="en-US" dirty="0"/>
              <a:t>를 최대화 하면 됨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미로찾기에서</a:t>
            </a:r>
            <a:r>
              <a:rPr lang="en-US" altLang="ko-KR" dirty="0"/>
              <a:t>, </a:t>
            </a:r>
            <a:r>
              <a:rPr lang="ko-KR" altLang="en-US" dirty="0"/>
              <a:t>현재까지는 </a:t>
            </a:r>
            <a:r>
              <a:rPr lang="ko-KR" altLang="en-US" dirty="0" err="1"/>
              <a:t>어쩔수없고</a:t>
            </a:r>
            <a:r>
              <a:rPr lang="en-US" altLang="ko-KR" dirty="0"/>
              <a:t>, </a:t>
            </a:r>
            <a:r>
              <a:rPr lang="ko-KR" altLang="en-US" dirty="0"/>
              <a:t>왼쪽으로 가는게 최종적으로 좋을지</a:t>
            </a:r>
            <a:r>
              <a:rPr lang="en-US" altLang="ko-KR" dirty="0"/>
              <a:t>, </a:t>
            </a:r>
            <a:r>
              <a:rPr lang="ko-KR" altLang="en-US" dirty="0"/>
              <a:t>오른쪽으로 가는게 최종적으로 좋을지 </a:t>
            </a:r>
            <a:r>
              <a:rPr lang="ko-KR" altLang="en-US" dirty="0" err="1"/>
              <a:t>판단하는거와</a:t>
            </a:r>
            <a:r>
              <a:rPr lang="ko-KR" altLang="en-US" dirty="0"/>
              <a:t> 동일함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A895F1-FF4C-4BF4-BFB5-3E6AA68AD768}"/>
              </a:ext>
            </a:extLst>
          </p:cNvPr>
          <p:cNvSpPr/>
          <p:nvPr/>
        </p:nvSpPr>
        <p:spPr>
          <a:xfrm>
            <a:off x="936429" y="4658377"/>
            <a:ext cx="63371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해당 수식을 현재 얻은 </a:t>
            </a:r>
            <a:r>
              <a:rPr lang="en-US" altLang="ko-KR" dirty="0"/>
              <a:t>reward </a:t>
            </a:r>
            <a:r>
              <a:rPr lang="ko-KR" altLang="en-US" dirty="0"/>
              <a:t>와 미래 얻을 </a:t>
            </a:r>
            <a:r>
              <a:rPr lang="en-US" altLang="ko-KR" dirty="0"/>
              <a:t>reward </a:t>
            </a:r>
            <a:r>
              <a:rPr lang="ko-KR" altLang="en-US" dirty="0"/>
              <a:t>로 나눠보면</a:t>
            </a:r>
            <a:r>
              <a:rPr lang="en-US" altLang="ko-KR" dirty="0"/>
              <a:t>, </a:t>
            </a:r>
            <a:r>
              <a:rPr lang="ko-KR" altLang="en-US" dirty="0"/>
              <a:t>하나의 점화식이 완성됨</a:t>
            </a:r>
            <a:r>
              <a:rPr lang="en-US" altLang="ko-KR" dirty="0"/>
              <a:t>. Like Dynamic programming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744354B-29B2-4D86-A1E4-630554F81D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1850" y="4658377"/>
            <a:ext cx="51054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55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59067-F34E-46C4-A695-DC53CBDD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312"/>
            <a:ext cx="10515600" cy="1325563"/>
          </a:xfrm>
        </p:spPr>
        <p:txBody>
          <a:bodyPr/>
          <a:lstStyle/>
          <a:p>
            <a:r>
              <a:rPr lang="en-US" altLang="ko-KR" dirty="0"/>
              <a:t>Value base learning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319FD4-D29A-4154-ABA5-B0F31CFA3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53" y="2989052"/>
            <a:ext cx="8296275" cy="356235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A895F1-FF4C-4BF4-BFB5-3E6AA68AD768}"/>
              </a:ext>
            </a:extLst>
          </p:cNvPr>
          <p:cNvSpPr/>
          <p:nvPr/>
        </p:nvSpPr>
        <p:spPr>
          <a:xfrm>
            <a:off x="838200" y="1284799"/>
            <a:ext cx="63371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해당 수식을 현재 얻은 </a:t>
            </a:r>
            <a:r>
              <a:rPr lang="en-US" altLang="ko-KR" dirty="0"/>
              <a:t>reward </a:t>
            </a:r>
            <a:r>
              <a:rPr lang="ko-KR" altLang="en-US" dirty="0"/>
              <a:t>와 미래 얻을 </a:t>
            </a:r>
            <a:r>
              <a:rPr lang="en-US" altLang="ko-KR" dirty="0"/>
              <a:t>reward </a:t>
            </a:r>
            <a:r>
              <a:rPr lang="ko-KR" altLang="en-US" dirty="0"/>
              <a:t>로 나눠보면</a:t>
            </a:r>
            <a:r>
              <a:rPr lang="en-US" altLang="ko-KR" dirty="0"/>
              <a:t>, </a:t>
            </a:r>
            <a:r>
              <a:rPr lang="ko-KR" altLang="en-US" dirty="0"/>
              <a:t>하나의 점화식이 완성됨</a:t>
            </a:r>
            <a:r>
              <a:rPr lang="en-US" altLang="ko-KR" dirty="0"/>
              <a:t>. Like Dynamic programming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744354B-29B2-4D86-A1E4-630554F81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607" y="1308972"/>
            <a:ext cx="5105400" cy="69532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28CD684-A92E-41F0-BE84-8C0DA3088850}"/>
              </a:ext>
            </a:extLst>
          </p:cNvPr>
          <p:cNvSpPr/>
          <p:nvPr/>
        </p:nvSpPr>
        <p:spPr>
          <a:xfrm>
            <a:off x="838200" y="2103417"/>
            <a:ext cx="10891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위 수식을 모든 </a:t>
            </a:r>
            <a:r>
              <a:rPr lang="en-US" altLang="ko-KR" b="1" dirty="0"/>
              <a:t>state </a:t>
            </a:r>
            <a:r>
              <a:rPr lang="ko-KR" altLang="en-US" b="1" dirty="0"/>
              <a:t>에서</a:t>
            </a:r>
            <a:r>
              <a:rPr lang="en-US" altLang="ko-KR" b="1" dirty="0"/>
              <a:t>, </a:t>
            </a:r>
            <a:r>
              <a:rPr lang="ko-KR" altLang="en-US" b="1" dirty="0"/>
              <a:t>모든 </a:t>
            </a:r>
            <a:r>
              <a:rPr lang="en-US" altLang="ko-KR" b="1" dirty="0"/>
              <a:t>action </a:t>
            </a:r>
            <a:r>
              <a:rPr lang="ko-KR" altLang="en-US" b="1" dirty="0"/>
              <a:t>에 대해 하나하나 </a:t>
            </a:r>
            <a:r>
              <a:rPr lang="ko-KR" altLang="en-US" b="1" dirty="0" err="1"/>
              <a:t>계산해야함</a:t>
            </a:r>
            <a:r>
              <a:rPr lang="en-US" altLang="ko-KR" b="1" dirty="0"/>
              <a:t>. </a:t>
            </a:r>
            <a:r>
              <a:rPr lang="ko-KR" altLang="en-US" b="1" dirty="0"/>
              <a:t>너무 많은 계산이 필요하므로</a:t>
            </a:r>
            <a:r>
              <a:rPr lang="en-US" altLang="ko-KR" b="1" dirty="0"/>
              <a:t>, </a:t>
            </a:r>
          </a:p>
          <a:p>
            <a:r>
              <a:rPr lang="ko-KR" altLang="en-US" b="1" dirty="0"/>
              <a:t>이 함수를 </a:t>
            </a:r>
            <a:r>
              <a:rPr lang="en-US" altLang="ko-KR" b="1" dirty="0"/>
              <a:t>Neural network </a:t>
            </a:r>
            <a:r>
              <a:rPr lang="ko-KR" altLang="en-US" b="1" dirty="0"/>
              <a:t>로 근사 </a:t>
            </a:r>
            <a:r>
              <a:rPr lang="ko-KR" altLang="en-US" b="1" dirty="0" err="1"/>
              <a:t>시킬꺼임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728B5B-BC48-4BF1-8B4D-0D1BDF524D9B}"/>
              </a:ext>
            </a:extLst>
          </p:cNvPr>
          <p:cNvSpPr/>
          <p:nvPr/>
        </p:nvSpPr>
        <p:spPr>
          <a:xfrm>
            <a:off x="0" y="6488668"/>
            <a:ext cx="5237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4"/>
              </a:rPr>
              <a:t>https://www.youtube.com/watch?v=V1eYniJ0Rnk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6559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DD8F8-0A0E-4513-8732-2B405997D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 base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07F26D-41D4-4511-B502-B67A4D800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기존 </a:t>
            </a:r>
            <a:r>
              <a:rPr lang="en-US" altLang="ko-KR" sz="2400" dirty="0"/>
              <a:t>Value base learning</a:t>
            </a:r>
            <a:r>
              <a:rPr lang="ko-KR" altLang="en-US" sz="2400" dirty="0"/>
              <a:t> 은</a:t>
            </a:r>
            <a:r>
              <a:rPr lang="en-US" altLang="ko-KR" sz="2400" dirty="0"/>
              <a:t>, Q-function, </a:t>
            </a:r>
            <a:r>
              <a:rPr lang="ko-KR" altLang="en-US" sz="2400" dirty="0"/>
              <a:t>즉 현재 </a:t>
            </a:r>
            <a:r>
              <a:rPr lang="en-US" altLang="ko-KR" sz="2400" dirty="0"/>
              <a:t>state </a:t>
            </a:r>
            <a:r>
              <a:rPr lang="ko-KR" altLang="en-US" sz="2400" dirty="0"/>
              <a:t>에서 특정 </a:t>
            </a:r>
            <a:r>
              <a:rPr lang="en-US" altLang="ko-KR" sz="2400" dirty="0"/>
              <a:t>action </a:t>
            </a:r>
            <a:r>
              <a:rPr lang="ko-KR" altLang="en-US" sz="2400" dirty="0"/>
              <a:t>을 </a:t>
            </a:r>
            <a:r>
              <a:rPr lang="ko-KR" altLang="en-US" sz="2400" dirty="0" err="1"/>
              <a:t>취했을때</a:t>
            </a:r>
            <a:r>
              <a:rPr lang="ko-KR" altLang="en-US" sz="2400" dirty="0"/>
              <a:t> 얻을 누적 </a:t>
            </a:r>
            <a:r>
              <a:rPr lang="en-US" altLang="ko-KR" sz="2400" dirty="0"/>
              <a:t>reward </a:t>
            </a:r>
            <a:r>
              <a:rPr lang="ko-KR" altLang="en-US" sz="2400" dirty="0"/>
              <a:t>를 높이는 쪽으로 학습을 진행했다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하지만 생각해보면</a:t>
            </a:r>
            <a:r>
              <a:rPr lang="en-US" altLang="ko-KR" sz="2400" dirty="0"/>
              <a:t>, </a:t>
            </a:r>
            <a:r>
              <a:rPr lang="ko-KR" altLang="en-US" sz="2400" dirty="0"/>
              <a:t>결국 </a:t>
            </a:r>
            <a:r>
              <a:rPr lang="en-US" altLang="ko-KR" sz="2400" dirty="0"/>
              <a:t>Q-function </a:t>
            </a:r>
            <a:r>
              <a:rPr lang="ko-KR" altLang="en-US" sz="2400" dirty="0"/>
              <a:t>을 </a:t>
            </a:r>
            <a:r>
              <a:rPr lang="ko-KR" altLang="en-US" sz="2400" dirty="0" err="1"/>
              <a:t>근사시키고</a:t>
            </a:r>
            <a:r>
              <a:rPr lang="ko-KR" altLang="en-US" sz="2400" dirty="0"/>
              <a:t> 해당 </a:t>
            </a:r>
            <a:r>
              <a:rPr lang="en-US" altLang="ko-KR" sz="2400" dirty="0"/>
              <a:t>Q-function </a:t>
            </a:r>
            <a:r>
              <a:rPr lang="ko-KR" altLang="en-US" sz="2400" dirty="0"/>
              <a:t>을 기반으로 </a:t>
            </a:r>
            <a:r>
              <a:rPr lang="en-US" altLang="ko-KR" sz="2400" dirty="0"/>
              <a:t>Policy </a:t>
            </a:r>
            <a:r>
              <a:rPr lang="ko-KR" altLang="en-US" sz="2400" dirty="0"/>
              <a:t>를 </a:t>
            </a:r>
            <a:r>
              <a:rPr lang="ko-KR" altLang="en-US" sz="2400" dirty="0" err="1"/>
              <a:t>도출시킨다</a:t>
            </a:r>
            <a:r>
              <a:rPr lang="en-US" altLang="ko-KR" sz="2400" dirty="0"/>
              <a:t>.</a:t>
            </a:r>
          </a:p>
          <a:p>
            <a:r>
              <a:rPr lang="en-US" altLang="ko-KR" sz="2400" b="1" dirty="0"/>
              <a:t>Policy</a:t>
            </a:r>
            <a:r>
              <a:rPr lang="ko-KR" altLang="en-US" sz="2400" b="1" dirty="0"/>
              <a:t>란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특정 </a:t>
            </a:r>
            <a:r>
              <a:rPr lang="en-US" altLang="ko-KR" sz="2400" b="1" dirty="0"/>
              <a:t>state </a:t>
            </a:r>
            <a:r>
              <a:rPr lang="ko-KR" altLang="en-US" sz="2400" b="1" dirty="0"/>
              <a:t>에서 어떤 </a:t>
            </a:r>
            <a:r>
              <a:rPr lang="en-US" altLang="ko-KR" sz="2400" b="1" dirty="0"/>
              <a:t>action </a:t>
            </a:r>
            <a:r>
              <a:rPr lang="ko-KR" altLang="en-US" sz="2400" b="1" dirty="0"/>
              <a:t>을 할지 고르는 그 </a:t>
            </a:r>
            <a:r>
              <a:rPr lang="en-US" altLang="ko-KR" sz="2400" b="1" dirty="0"/>
              <a:t>‘</a:t>
            </a:r>
            <a:r>
              <a:rPr lang="ko-KR" altLang="en-US" sz="2400" b="1" dirty="0"/>
              <a:t>판단</a:t>
            </a:r>
            <a:r>
              <a:rPr lang="en-US" altLang="ko-KR" sz="2400" b="1" dirty="0"/>
              <a:t>’ </a:t>
            </a:r>
            <a:r>
              <a:rPr lang="ko-KR" altLang="en-US" sz="2400" b="1" dirty="0"/>
              <a:t>그 자체 이다</a:t>
            </a:r>
            <a:r>
              <a:rPr lang="en-US" altLang="ko-KR" sz="2400" b="1" dirty="0"/>
              <a:t>.</a:t>
            </a:r>
          </a:p>
          <a:p>
            <a:r>
              <a:rPr lang="ko-KR" altLang="en-US" sz="2400" dirty="0"/>
              <a:t>따라서 </a:t>
            </a:r>
            <a:r>
              <a:rPr lang="en-US" altLang="ko-KR" sz="2400" dirty="0"/>
              <a:t>Policy </a:t>
            </a:r>
            <a:r>
              <a:rPr lang="ko-KR" altLang="en-US" sz="2400" dirty="0"/>
              <a:t>를 바로 </a:t>
            </a:r>
            <a:r>
              <a:rPr lang="en-US" altLang="ko-KR" sz="2400" dirty="0"/>
              <a:t>Neural network </a:t>
            </a:r>
            <a:r>
              <a:rPr lang="ko-KR" altLang="en-US" sz="2400" dirty="0"/>
              <a:t>로 학습시키자</a:t>
            </a:r>
            <a:r>
              <a:rPr lang="en-US" altLang="ko-KR" sz="2400" dirty="0"/>
              <a:t>! </a:t>
            </a:r>
            <a:r>
              <a:rPr lang="ko-KR" altLang="en-US" sz="2400" dirty="0"/>
              <a:t>라는 방향이 </a:t>
            </a:r>
            <a:r>
              <a:rPr lang="en-US" altLang="ko-KR" sz="2400" dirty="0"/>
              <a:t>Policy base learning 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85934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09A58-A4E6-4160-8366-8168118B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 base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D24C6A-35B0-49A6-9E2D-68C293207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Object function: </a:t>
            </a:r>
            <a:r>
              <a:rPr lang="ko-KR" altLang="en-US" dirty="0"/>
              <a:t>특정 </a:t>
            </a:r>
            <a:r>
              <a:rPr lang="en-US" altLang="ko-KR" dirty="0"/>
              <a:t>Policy </a:t>
            </a:r>
            <a:r>
              <a:rPr lang="ko-KR" altLang="en-US" dirty="0"/>
              <a:t>에 대한 누적 </a:t>
            </a:r>
            <a:r>
              <a:rPr lang="en-US" altLang="ko-KR" dirty="0"/>
              <a:t>reward </a:t>
            </a:r>
            <a:r>
              <a:rPr lang="ko-KR" altLang="en-US" dirty="0"/>
              <a:t>에 대한 </a:t>
            </a:r>
            <a:r>
              <a:rPr lang="ko-KR" altLang="en-US" dirty="0" err="1"/>
              <a:t>기댓값</a:t>
            </a:r>
            <a:endParaRPr lang="en-US" altLang="ko-KR" dirty="0"/>
          </a:p>
          <a:p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ko-KR" altLang="en-US" dirty="0"/>
              <a:t>미로에서 무조건 좌회전만 </a:t>
            </a:r>
            <a:r>
              <a:rPr lang="ko-KR" altLang="en-US" dirty="0" err="1"/>
              <a:t>하겠어</a:t>
            </a:r>
            <a:r>
              <a:rPr lang="en-US" altLang="ko-KR" dirty="0"/>
              <a:t>! </a:t>
            </a:r>
            <a:r>
              <a:rPr lang="ko-KR" altLang="en-US" dirty="0" err="1"/>
              <a:t>일때</a:t>
            </a:r>
            <a:r>
              <a:rPr lang="ko-KR" altLang="en-US" dirty="0"/>
              <a:t> 누적 </a:t>
            </a:r>
            <a:r>
              <a:rPr lang="ko-KR" altLang="en-US" dirty="0" err="1"/>
              <a:t>기댓값</a:t>
            </a:r>
            <a:endParaRPr lang="en-US" altLang="ko-KR" dirty="0"/>
          </a:p>
          <a:p>
            <a:pPr lvl="1"/>
            <a:r>
              <a:rPr lang="ko-KR" altLang="en-US" dirty="0"/>
              <a:t>여기서 무조건 좌회전만</a:t>
            </a:r>
            <a:r>
              <a:rPr lang="en-US" altLang="ko-KR" dirty="0"/>
              <a:t> &lt;- Policy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BAB3A8-AEF1-4CEE-B339-7C1DC22D2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637" y="4149076"/>
            <a:ext cx="27527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4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B5282-5E9E-422C-A504-76FC2C70B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 base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E95DBF-FD45-4779-A756-640F35833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Neural network </a:t>
            </a:r>
            <a:r>
              <a:rPr lang="ko-KR" altLang="en-US" dirty="0"/>
              <a:t>로 </a:t>
            </a:r>
            <a:r>
              <a:rPr lang="en-US" altLang="ko-KR" dirty="0"/>
              <a:t>object function </a:t>
            </a:r>
            <a:r>
              <a:rPr lang="ko-KR" altLang="en-US" dirty="0"/>
              <a:t>을 </a:t>
            </a:r>
            <a:r>
              <a:rPr lang="en-US" altLang="ko-KR" dirty="0"/>
              <a:t>gradient ascent </a:t>
            </a:r>
            <a:r>
              <a:rPr lang="ko-KR" altLang="en-US" dirty="0"/>
              <a:t>를 </a:t>
            </a:r>
            <a:r>
              <a:rPr lang="ko-KR" altLang="en-US" dirty="0" err="1"/>
              <a:t>진행해야하므로</a:t>
            </a:r>
            <a:r>
              <a:rPr lang="en-US" altLang="ko-KR" dirty="0"/>
              <a:t>, </a:t>
            </a:r>
            <a:r>
              <a:rPr lang="ko-KR" altLang="en-US" dirty="0"/>
              <a:t>미분 </a:t>
            </a:r>
            <a:r>
              <a:rPr lang="ko-KR" altLang="en-US" dirty="0" err="1"/>
              <a:t>가능해야함</a:t>
            </a:r>
            <a:r>
              <a:rPr lang="en-US" altLang="ko-KR" dirty="0"/>
              <a:t>. </a:t>
            </a:r>
            <a:r>
              <a:rPr lang="ko-KR" altLang="en-US" dirty="0"/>
              <a:t>그 수식 전개는 복잡하므로 </a:t>
            </a:r>
            <a:r>
              <a:rPr lang="ko-KR" altLang="en-US" dirty="0" err="1"/>
              <a:t>정리글을</a:t>
            </a:r>
            <a:r>
              <a:rPr lang="en-US" altLang="ko-KR" dirty="0"/>
              <a:t>… </a:t>
            </a:r>
            <a:r>
              <a:rPr lang="ko-KR" altLang="en-US" dirty="0"/>
              <a:t>아래는 전개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CDAF81-DAF4-454B-8BD9-48E86E150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737" y="3163173"/>
            <a:ext cx="4200525" cy="1143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25173E2-3F03-42D1-BD30-F3592B57B419}"/>
              </a:ext>
            </a:extLst>
          </p:cNvPr>
          <p:cNvSpPr/>
          <p:nvPr/>
        </p:nvSpPr>
        <p:spPr>
          <a:xfrm>
            <a:off x="0" y="6492875"/>
            <a:ext cx="13143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https://github.com/strutive07/TIL/blob/master/cs231n/cs231n%20Lecture%2014%20-%20Reinforcement%20Learning.md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1E6F7B-34B7-4F52-83BF-801FD8EEB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127" y="5083899"/>
            <a:ext cx="3629025" cy="7905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B3C8C6F-1EEE-4E7B-A712-ABB207791771}"/>
              </a:ext>
            </a:extLst>
          </p:cNvPr>
          <p:cNvSpPr/>
          <p:nvPr/>
        </p:nvSpPr>
        <p:spPr>
          <a:xfrm>
            <a:off x="838200" y="4371870"/>
            <a:ext cx="10134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Monte</a:t>
            </a:r>
            <a:r>
              <a:rPr lang="ko-KR" altLang="en-US" dirty="0"/>
              <a:t> </a:t>
            </a:r>
            <a:r>
              <a:rPr lang="en-US" altLang="ko-KR" dirty="0" err="1"/>
              <a:t>carlo</a:t>
            </a:r>
            <a:r>
              <a:rPr lang="ko-KR" altLang="en-US" dirty="0"/>
              <a:t> </a:t>
            </a:r>
            <a:r>
              <a:rPr lang="en-US" altLang="ko-KR" dirty="0"/>
              <a:t>sampling</a:t>
            </a:r>
            <a:r>
              <a:rPr lang="ko-KR" altLang="en-US" dirty="0"/>
              <a:t> 을 통해</a:t>
            </a:r>
            <a:r>
              <a:rPr lang="en-US" altLang="ko-KR" dirty="0"/>
              <a:t>, </a:t>
            </a:r>
            <a:r>
              <a:rPr lang="ko-KR" altLang="en-US" dirty="0"/>
              <a:t>전체 합을 구하지 않고 </a:t>
            </a:r>
            <a:r>
              <a:rPr lang="en-US" altLang="ko-KR" dirty="0"/>
              <a:t>sampling </a:t>
            </a:r>
            <a:r>
              <a:rPr lang="ko-KR" altLang="en-US" dirty="0"/>
              <a:t>을 통하여 값을 근사 시킴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물론 많은 </a:t>
            </a:r>
            <a:r>
              <a:rPr lang="en-US" altLang="ko-KR" dirty="0"/>
              <a:t>sampling </a:t>
            </a:r>
            <a:r>
              <a:rPr lang="ko-KR" altLang="en-US" dirty="0"/>
              <a:t>을 할수록 </a:t>
            </a:r>
            <a:r>
              <a:rPr lang="ko-KR" altLang="en-US" dirty="0" err="1"/>
              <a:t>기댓값이</a:t>
            </a:r>
            <a:r>
              <a:rPr lang="ko-KR" altLang="en-US" dirty="0"/>
              <a:t> </a:t>
            </a:r>
            <a:r>
              <a:rPr lang="ko-KR" altLang="en-US" dirty="0" err="1"/>
              <a:t>실측값과</a:t>
            </a:r>
            <a:r>
              <a:rPr lang="ko-KR" altLang="en-US" dirty="0"/>
              <a:t> 유사해짐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5090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606</Words>
  <Application>Microsoft Office PowerPoint</Application>
  <PresentationFormat>와이드스크린</PresentationFormat>
  <Paragraphs>68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-apple-system</vt:lpstr>
      <vt:lpstr>맑은 고딕</vt:lpstr>
      <vt:lpstr>Arial</vt:lpstr>
      <vt:lpstr>Office 테마</vt:lpstr>
      <vt:lpstr>Reinforcement Learning</vt:lpstr>
      <vt:lpstr>강화학습</vt:lpstr>
      <vt:lpstr>Markov Decision Process</vt:lpstr>
      <vt:lpstr>Markov Decision Process</vt:lpstr>
      <vt:lpstr>Value base learning</vt:lpstr>
      <vt:lpstr>Value base learning</vt:lpstr>
      <vt:lpstr>Policy base learning</vt:lpstr>
      <vt:lpstr>Policy base learning</vt:lpstr>
      <vt:lpstr>Policy base learning</vt:lpstr>
      <vt:lpstr>Policy base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</dc:title>
  <dc:creator>원준 장</dc:creator>
  <cp:lastModifiedBy>원준 장</cp:lastModifiedBy>
  <cp:revision>4</cp:revision>
  <dcterms:created xsi:type="dcterms:W3CDTF">2019-07-28T12:01:48Z</dcterms:created>
  <dcterms:modified xsi:type="dcterms:W3CDTF">2019-07-28T12:35:47Z</dcterms:modified>
</cp:coreProperties>
</file>