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4" r:id="rId9"/>
    <p:sldId id="265" r:id="rId10"/>
    <p:sldId id="261" r:id="rId11"/>
    <p:sldId id="266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44FEE-2FED-45D8-8A17-EDF157D215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9E68B8-F109-4B6E-BF98-A58C2C93E0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0F5BFC-AAFE-47BA-B114-2BEB6A261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A9F4-7484-4872-9EA2-320278864829}" type="datetimeFigureOut">
              <a:rPr lang="ko-KR" altLang="en-US" smtClean="0"/>
              <a:t>2019-05-05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D6EA03-5F2E-4190-91CF-3EFDA00DC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803423-742D-4B3B-BF01-BD1090741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4075E-1E57-4200-BA00-DA679B8ACF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086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B8ADC1-0DAA-4316-B217-C662EEB1C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894DC6-D7D8-4707-8050-C772FEFB37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7EDEA8-0F4A-43DE-9AB9-73AF6F601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A9F4-7484-4872-9EA2-320278864829}" type="datetimeFigureOut">
              <a:rPr lang="ko-KR" altLang="en-US" smtClean="0"/>
              <a:t>2019-05-05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291247-D736-432A-8BB3-6FC68A7C2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8D3B99-DDBC-4C89-8771-04407B3E5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4075E-1E57-4200-BA00-DA679B8ACF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571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E7795EF-11BC-4CD2-AEB5-47831F3759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385B25-54D2-45D2-A5A8-825200BB3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5616CC-9A7A-4E42-AE36-C6144E1A7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A9F4-7484-4872-9EA2-320278864829}" type="datetimeFigureOut">
              <a:rPr lang="ko-KR" altLang="en-US" smtClean="0"/>
              <a:t>2019-05-05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2E056C-3A6E-43F9-ADEF-C061E33BF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2F1340-BB4A-453A-98AB-C0B995822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4075E-1E57-4200-BA00-DA679B8ACF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598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540F78-6200-4C21-BB11-1ED04524A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3D139A-A948-4655-8314-8C1816659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A32E9A-B0C4-47DB-B5ED-C41B66165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A9F4-7484-4872-9EA2-320278864829}" type="datetimeFigureOut">
              <a:rPr lang="ko-KR" altLang="en-US" smtClean="0"/>
              <a:t>2019-05-05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839276-94B3-4BFC-8B15-63A579A95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6CC662-D371-4F96-949B-93B179A2C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4075E-1E57-4200-BA00-DA679B8ACF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285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ACEEA5-54E7-477C-818F-EF8127AE5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C69041-5043-4DCF-B92E-824BE42C0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76C1E4-1473-4651-9C78-2BD7A92A6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A9F4-7484-4872-9EA2-320278864829}" type="datetimeFigureOut">
              <a:rPr lang="ko-KR" altLang="en-US" smtClean="0"/>
              <a:t>2019-05-05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9F239C-6D06-4F52-A826-D1FF41DB5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C80315-61E6-495C-99F2-D8423E4F3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4075E-1E57-4200-BA00-DA679B8ACF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654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D18C5-F353-4B0B-A46B-65A8A8DA8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29E759-CDDF-47AE-A9A2-21E5DFEA1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370177-8BAB-481F-88FD-1742B8865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348C11-8FDA-48F7-B06F-B3E2A6BEA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A9F4-7484-4872-9EA2-320278864829}" type="datetimeFigureOut">
              <a:rPr lang="ko-KR" altLang="en-US" smtClean="0"/>
              <a:t>2019-05-05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48756C-18FC-4071-B447-F21E6142A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0B896C-30B0-4693-8FA1-9D4DB7787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4075E-1E57-4200-BA00-DA679B8ACF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388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EC85F1-FAAF-44CC-93B8-A6F3667D3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7B8E5F-AF60-4B6C-A76B-A0738F5D8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8CFCB4-373F-4F84-81DC-0B5CB5C2E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F03FC8D-1D35-4202-8B96-B015B1AA22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0D6C79-2BCF-4DE5-83E3-B63C5509B2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4EC7EB5-ED48-4E14-81D5-102E0829A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A9F4-7484-4872-9EA2-320278864829}" type="datetimeFigureOut">
              <a:rPr lang="ko-KR" altLang="en-US" smtClean="0"/>
              <a:t>2019-05-05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8E268B5-C60A-4405-85BC-F106DE772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86CC81-A23D-4FEB-9411-A6EFF46FB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4075E-1E57-4200-BA00-DA679B8ACF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337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B5DEF6-70CE-46C6-A288-E910A2752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2617DB-DD85-4B35-9AE2-B3AD3345C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A9F4-7484-4872-9EA2-320278864829}" type="datetimeFigureOut">
              <a:rPr lang="ko-KR" altLang="en-US" smtClean="0"/>
              <a:t>2019-05-05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BF5138-FC4C-46F4-A09A-B7611DF96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2EC13F-28D2-4FE6-8D44-0CEDB4DA8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4075E-1E57-4200-BA00-DA679B8ACF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169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9DE4B9-04E5-4C61-B7FF-564EA22CE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A9F4-7484-4872-9EA2-320278864829}" type="datetimeFigureOut">
              <a:rPr lang="ko-KR" altLang="en-US" smtClean="0"/>
              <a:t>2019-05-05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94E12C7-BA32-4BA7-A1E8-6B34357FD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67BB74-E198-4CC8-980F-0453B8CB4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4075E-1E57-4200-BA00-DA679B8ACF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252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6CD13-437C-4822-9196-A8EED7F8A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1A40BF-86B2-41DE-A120-2A4C8DB2E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7AE180-025F-4E7D-9829-5074246705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085A7E-05C5-45D5-B81E-0028A7F28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A9F4-7484-4872-9EA2-320278864829}" type="datetimeFigureOut">
              <a:rPr lang="ko-KR" altLang="en-US" smtClean="0"/>
              <a:t>2019-05-05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165013-99AC-4DB9-9EF8-219EA06F8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809D84-CCD1-4E24-BF83-B33F7EE75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4075E-1E57-4200-BA00-DA679B8ACF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60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444B7F-F638-4111-986E-E0870C556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4923655-5A00-435F-B758-97FFC15122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92E8F8-1DE4-475B-90F2-8E6730B84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423506-44E9-4F78-8273-40FA82541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EA9F4-7484-4872-9EA2-320278864829}" type="datetimeFigureOut">
              <a:rPr lang="ko-KR" altLang="en-US" smtClean="0"/>
              <a:t>2019-05-05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A0F9E5-6DC1-4889-BA26-0E49A6F0C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30C8AA-13DF-44CD-A04F-4BED3972A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4075E-1E57-4200-BA00-DA679B8ACF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222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ADD5F8-EF78-433D-9B0E-05412191A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F3AF3A-7478-4CBA-9CDB-370EB0825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147B51-D805-4744-9A70-61C1AD230B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EA9F4-7484-4872-9EA2-320278864829}" type="datetimeFigureOut">
              <a:rPr lang="ko-KR" altLang="en-US" smtClean="0"/>
              <a:t>2019-05-05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3B8D93-A579-4844-99D8-5EF4917D43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6BD0E7-9E12-4980-A325-7A36973FEB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4075E-1E57-4200-BA00-DA679B8ACF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89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youtube.com/watch?v=p5U4NgVGAw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6D2110-04DA-4DC6-84FB-ECE9674592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Generative Models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A70A85-BB2D-44D6-959E-C5DE7A6AD2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Cs231n Lecture 13</a:t>
            </a:r>
          </a:p>
        </p:txBody>
      </p:sp>
    </p:spTree>
    <p:extLst>
      <p:ext uri="{BB962C8B-B14F-4D97-AF65-F5344CB8AC3E}">
        <p14:creationId xmlns:p14="http://schemas.microsoft.com/office/powerpoint/2010/main" val="1808411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266C6D-BADF-4501-8354-119C8E0B2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1B5FCA-1239-4D3A-94D2-B21353081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00663" cy="4351338"/>
          </a:xfrm>
        </p:spPr>
        <p:txBody>
          <a:bodyPr>
            <a:normAutofit lnSpcReduction="10000"/>
          </a:bodyPr>
          <a:lstStyle/>
          <a:p>
            <a:r>
              <a:rPr lang="ko-KR" altLang="en-US" sz="1800" dirty="0"/>
              <a:t>최종적으로 </a:t>
            </a:r>
            <a:r>
              <a:rPr lang="en-US" altLang="ko-KR" sz="1800" dirty="0"/>
              <a:t>lower bound </a:t>
            </a:r>
            <a:r>
              <a:rPr lang="ko-KR" altLang="en-US" sz="1800" dirty="0"/>
              <a:t>를 </a:t>
            </a:r>
            <a:r>
              <a:rPr lang="en-US" altLang="ko-KR" sz="1800" dirty="0"/>
              <a:t>maximize </a:t>
            </a:r>
            <a:r>
              <a:rPr lang="ko-KR" altLang="en-US" sz="1800" dirty="0"/>
              <a:t>하여 </a:t>
            </a:r>
            <a:r>
              <a:rPr lang="ko-KR" altLang="en-US" sz="1800" dirty="0" err="1"/>
              <a:t>학습하게됩니다</a:t>
            </a:r>
            <a:r>
              <a:rPr lang="en-US" altLang="ko-KR" sz="1800" dirty="0"/>
              <a:t>.</a:t>
            </a:r>
          </a:p>
          <a:p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ea typeface="-apple-system"/>
              </a:rPr>
              <a:t>수식을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ea typeface="-apple-system"/>
              </a:rPr>
              <a:t>input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ea typeface="-apple-system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ea typeface="-apple-system"/>
              </a:rPr>
              <a:t>data를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ea typeface="-apple-system"/>
              </a:rPr>
              <a:t> 통해서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ea typeface="-apple-system"/>
              </a:rPr>
              <a:t>latent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ea typeface="-apple-system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ea typeface="-apple-system"/>
              </a:rPr>
              <a:t>variable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ea typeface="-apple-system"/>
              </a:rPr>
              <a:t>,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ea typeface="-apple-system"/>
              </a:rPr>
              <a:t>neural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ea typeface="-apple-system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ea typeface="-apple-system"/>
              </a:rPr>
              <a:t>network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ea typeface="-apple-system"/>
              </a:rPr>
              <a:t> 에서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ea typeface="-apple-system"/>
              </a:rPr>
              <a:t>부를때는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ea typeface="-apple-system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ea typeface="-apple-system"/>
              </a:rPr>
              <a:t>feature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ea typeface="-apple-system"/>
              </a:rPr>
              <a:t> </a:t>
            </a:r>
            <a:r>
              <a:rPr lang="ko-KR" altLang="en-US" sz="1800" dirty="0" err="1">
                <a:solidFill>
                  <a:srgbClr val="24292E"/>
                </a:solidFill>
                <a:ea typeface="-apple-system"/>
              </a:rPr>
              <a:t>를</a:t>
            </a:r>
            <a:r>
              <a:rPr lang="ko-KR" altLang="en-US" sz="1800" dirty="0">
                <a:solidFill>
                  <a:srgbClr val="24292E"/>
                </a:solidFill>
                <a:ea typeface="-apple-system"/>
              </a:rPr>
              <a:t> 근사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ea typeface="-apple-system"/>
              </a:rPr>
              <a:t>하여 뽑게 됩니다.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ea typeface="-apple-system"/>
              </a:rPr>
              <a:t>neural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ea typeface="-apple-system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ea typeface="-apple-system"/>
              </a:rPr>
              <a:t>network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ea typeface="-apple-system"/>
              </a:rPr>
              <a:t> 에서 뽑히는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ea typeface="-apple-system"/>
              </a:rPr>
              <a:t>latent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ea typeface="-apple-system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ea typeface="-apple-system"/>
              </a:rPr>
              <a:t>variable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ea typeface="-apple-system"/>
              </a:rPr>
              <a:t> 이 모든 변수는 아니지만, 일부를 뽑아 근사하기 때문에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ea typeface="-apple-system"/>
              </a:rPr>
              <a:t>괜찮은거같습니다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ea typeface="-apple-system"/>
              </a:rPr>
              <a:t>.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ea typeface="-apple-system"/>
            </a:endParaRPr>
          </a:p>
          <a:p>
            <a:r>
              <a:rPr lang="ko-KR" altLang="en-US" sz="1800" dirty="0">
                <a:solidFill>
                  <a:srgbClr val="24292E"/>
                </a:solidFill>
                <a:ea typeface="-apple-system"/>
              </a:rPr>
              <a:t>그 후 </a:t>
            </a:r>
            <a:r>
              <a:rPr lang="en-US" altLang="ko-KR" sz="1800" dirty="0">
                <a:solidFill>
                  <a:srgbClr val="24292E"/>
                </a:solidFill>
                <a:ea typeface="-apple-system"/>
              </a:rPr>
              <a:t>decoder network </a:t>
            </a:r>
            <a:r>
              <a:rPr lang="ko-KR" altLang="en-US" sz="1800" dirty="0">
                <a:solidFill>
                  <a:srgbClr val="24292E"/>
                </a:solidFill>
                <a:ea typeface="-apple-system"/>
              </a:rPr>
              <a:t>에서 </a:t>
            </a:r>
            <a:r>
              <a:rPr lang="en-US" altLang="ko-KR" sz="1800" dirty="0">
                <a:solidFill>
                  <a:srgbClr val="24292E"/>
                </a:solidFill>
                <a:ea typeface="-apple-system"/>
              </a:rPr>
              <a:t>image </a:t>
            </a:r>
            <a:r>
              <a:rPr lang="ko-KR" altLang="en-US" sz="1800" dirty="0">
                <a:solidFill>
                  <a:srgbClr val="24292E"/>
                </a:solidFill>
                <a:ea typeface="-apple-system"/>
              </a:rPr>
              <a:t>를 생성하고</a:t>
            </a:r>
            <a:r>
              <a:rPr lang="en-US" altLang="ko-KR" sz="1800" dirty="0">
                <a:solidFill>
                  <a:srgbClr val="24292E"/>
                </a:solidFill>
                <a:ea typeface="-apple-system"/>
              </a:rPr>
              <a:t>, </a:t>
            </a:r>
            <a:r>
              <a:rPr lang="ko-KR" altLang="en-US" sz="1800" dirty="0">
                <a:solidFill>
                  <a:srgbClr val="24292E"/>
                </a:solidFill>
                <a:ea typeface="-apple-system"/>
              </a:rPr>
              <a:t>원본 이미지와 복원된 이미지 에서 복원 오차를 통해 </a:t>
            </a:r>
            <a:r>
              <a:rPr lang="ko-KR" altLang="en-US" sz="1800" dirty="0" err="1">
                <a:solidFill>
                  <a:srgbClr val="24292E"/>
                </a:solidFill>
                <a:ea typeface="-apple-system"/>
              </a:rPr>
              <a:t>학습하게됩니다</a:t>
            </a:r>
            <a:r>
              <a:rPr lang="en-US" altLang="ko-KR" sz="1800" dirty="0">
                <a:solidFill>
                  <a:srgbClr val="24292E"/>
                </a:solidFill>
                <a:ea typeface="-apple-system"/>
              </a:rPr>
              <a:t>.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ea typeface="-apple-system"/>
            </a:endParaRPr>
          </a:p>
          <a:p>
            <a:pPr marL="0" indent="0">
              <a:buNone/>
            </a:pPr>
            <a:endParaRPr lang="en-US" altLang="ko-KR" sz="1800" dirty="0"/>
          </a:p>
          <a:p>
            <a:endParaRPr lang="en-US" altLang="ko-KR" sz="1800" dirty="0"/>
          </a:p>
        </p:txBody>
      </p:sp>
      <p:pic>
        <p:nvPicPr>
          <p:cNvPr id="1028" name="Picture 4" descr="1556981353526">
            <a:extLst>
              <a:ext uri="{FF2B5EF4-FFF2-40B4-BE49-F238E27FC236}">
                <a16:creationId xmlns:a16="http://schemas.microsoft.com/office/drawing/2014/main" id="{DC7C3B2E-AF29-47F7-9969-16BBD55F3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224" y="2210845"/>
            <a:ext cx="7115776" cy="3532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10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00CBF7-CF48-4410-9867-E1C70D367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VAE</a:t>
            </a:r>
            <a:endParaRPr lang="ko-KR" altLang="en-US" dirty="0"/>
          </a:p>
        </p:txBody>
      </p:sp>
      <p:pic>
        <p:nvPicPr>
          <p:cNvPr id="10242" name="Picture 2" descr="1556981482214">
            <a:extLst>
              <a:ext uri="{FF2B5EF4-FFF2-40B4-BE49-F238E27FC236}">
                <a16:creationId xmlns:a16="http://schemas.microsoft.com/office/drawing/2014/main" id="{DCA5D772-5B9D-4EB6-812D-447A99E2621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329" y="2607812"/>
            <a:ext cx="6591300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DB3FF42-AA50-4F14-AED3-DD69D98B290C}"/>
              </a:ext>
            </a:extLst>
          </p:cNvPr>
          <p:cNvSpPr/>
          <p:nvPr/>
        </p:nvSpPr>
        <p:spPr>
          <a:xfrm>
            <a:off x="838200" y="2466515"/>
            <a:ext cx="404261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VAE 는 안정적으로 학습할 수 있고, 평가의 기준이 매우 명확합니다. 또한 데이터의 </a:t>
            </a:r>
            <a:r>
              <a:rPr lang="ko-KR" altLang="en-US" dirty="0" err="1"/>
              <a:t>latent</a:t>
            </a:r>
            <a:r>
              <a:rPr lang="ko-KR" altLang="en-US" dirty="0"/>
              <a:t> </a:t>
            </a:r>
            <a:r>
              <a:rPr lang="ko-KR" altLang="en-US" dirty="0" err="1"/>
              <a:t>variable</a:t>
            </a:r>
            <a:r>
              <a:rPr lang="ko-KR" altLang="en-US" dirty="0"/>
              <a:t> 을 같이 학습할 수 있다는 장점도 있습니다.</a:t>
            </a:r>
          </a:p>
          <a:p>
            <a:endParaRPr lang="ko-KR" altLang="en-US" dirty="0"/>
          </a:p>
          <a:p>
            <a:r>
              <a:rPr lang="ko-KR" altLang="en-US" dirty="0"/>
              <a:t>하지만 출력이 평균값으로 </a:t>
            </a:r>
            <a:r>
              <a:rPr lang="ko-KR" altLang="en-US" dirty="0" err="1"/>
              <a:t>근사되어</a:t>
            </a:r>
            <a:r>
              <a:rPr lang="ko-KR" altLang="en-US" dirty="0"/>
              <a:t> 나오는 경향이 있고, 이 때문에 이미지에 </a:t>
            </a:r>
            <a:r>
              <a:rPr lang="ko-KR" altLang="en-US" dirty="0" err="1"/>
              <a:t>블러가</a:t>
            </a:r>
            <a:r>
              <a:rPr lang="ko-KR" altLang="en-US" dirty="0"/>
              <a:t> 많이 </a:t>
            </a:r>
            <a:r>
              <a:rPr lang="ko-KR" altLang="en-US" dirty="0" err="1"/>
              <a:t>껴있는듯한</a:t>
            </a:r>
            <a:r>
              <a:rPr lang="ko-KR" altLang="en-US" dirty="0"/>
              <a:t> 느낌이 많이 들 수 있습니다. 또한 이렇게 모델을 수식으로 정해두기 때문에, 적용할 수 없는 경우도 있을 수 있다 합니다.</a:t>
            </a:r>
          </a:p>
        </p:txBody>
      </p:sp>
    </p:spTree>
    <p:extLst>
      <p:ext uri="{BB962C8B-B14F-4D97-AF65-F5344CB8AC3E}">
        <p14:creationId xmlns:p14="http://schemas.microsoft.com/office/powerpoint/2010/main" val="3504107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7A4FF-C2E5-41AB-9AE6-108A048CE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C41546-3333-43DB-BB77-439CA3BD9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4070684" cy="4351338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VAE </a:t>
            </a:r>
            <a:r>
              <a:rPr lang="ko-KR" altLang="en-US" sz="1800" dirty="0"/>
              <a:t>는 밀도 함수를 정의하고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학습해야했기</a:t>
            </a:r>
            <a:r>
              <a:rPr lang="ko-KR" altLang="en-US" sz="1800" dirty="0"/>
              <a:t> 때문에 엄청난 수식 정리가 필요했음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그럼 이제 밀도 함수 자체를 학습해보자 라는 시도가 있었고</a:t>
            </a:r>
            <a:r>
              <a:rPr lang="en-US" altLang="ko-KR" sz="1800" dirty="0"/>
              <a:t>, 17,</a:t>
            </a:r>
            <a:r>
              <a:rPr lang="ko-KR" altLang="en-US" sz="1800" dirty="0"/>
              <a:t> </a:t>
            </a:r>
            <a:r>
              <a:rPr lang="en-US" altLang="ko-KR" sz="1800" dirty="0"/>
              <a:t>18</a:t>
            </a:r>
            <a:r>
              <a:rPr lang="ko-KR" altLang="en-US" sz="1800" dirty="0"/>
              <a:t> 년도에 </a:t>
            </a:r>
            <a:r>
              <a:rPr lang="en-US" altLang="ko-KR" sz="1800" dirty="0"/>
              <a:t>GAN </a:t>
            </a:r>
            <a:r>
              <a:rPr lang="ko-KR" altLang="en-US" sz="1800" dirty="0"/>
              <a:t>이 엄청난 발전을 했음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Simple random noise </a:t>
            </a:r>
            <a:r>
              <a:rPr lang="ko-KR" altLang="en-US" sz="1800" dirty="0"/>
              <a:t>를 </a:t>
            </a:r>
            <a:r>
              <a:rPr lang="en-US" altLang="ko-KR" sz="1800" dirty="0"/>
              <a:t>generator network </a:t>
            </a:r>
            <a:r>
              <a:rPr lang="ko-KR" altLang="en-US" sz="1800" dirty="0"/>
              <a:t>에 태우고</a:t>
            </a:r>
            <a:r>
              <a:rPr lang="en-US" altLang="ko-KR" sz="1800" dirty="0"/>
              <a:t>, </a:t>
            </a:r>
            <a:r>
              <a:rPr lang="ko-KR" altLang="en-US" sz="1800" dirty="0"/>
              <a:t>여기서 만들어진 이미지와 원본 이미지를 대조함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이때 대조하는 </a:t>
            </a:r>
            <a:r>
              <a:rPr lang="en-US" altLang="ko-KR" sz="1800" dirty="0"/>
              <a:t>network </a:t>
            </a:r>
            <a:r>
              <a:rPr lang="ko-KR" altLang="en-US" sz="1800" dirty="0"/>
              <a:t>는 </a:t>
            </a:r>
            <a:r>
              <a:rPr lang="en-US" altLang="ko-KR" sz="1800" dirty="0"/>
              <a:t>discriminator network </a:t>
            </a:r>
            <a:r>
              <a:rPr lang="ko-KR" altLang="en-US" sz="1800" dirty="0"/>
              <a:t>가 있음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ko-KR" altLang="en-US" sz="1400" dirty="0"/>
          </a:p>
        </p:txBody>
      </p:sp>
      <p:pic>
        <p:nvPicPr>
          <p:cNvPr id="11266" name="Picture 2" descr="1556981552648">
            <a:extLst>
              <a:ext uri="{FF2B5EF4-FFF2-40B4-BE49-F238E27FC236}">
                <a16:creationId xmlns:a16="http://schemas.microsoft.com/office/drawing/2014/main" id="{B7C10961-6816-494F-8E34-66200EB42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736" y="2418639"/>
            <a:ext cx="6096000" cy="3120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1870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6F1C5B-A7E4-4374-B92A-B02E4870F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A09B03-7A5D-41B5-B3F4-7C579858B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결국 게임 이론으로 밀도 함수 자체를 </a:t>
            </a:r>
            <a:r>
              <a:rPr lang="ko-KR" altLang="en-US" sz="2000" dirty="0" err="1"/>
              <a:t>학습하게됨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2 player </a:t>
            </a:r>
            <a:r>
              <a:rPr lang="ko-KR" altLang="en-US" sz="2000" dirty="0"/>
              <a:t>가 나오는데</a:t>
            </a:r>
            <a:endParaRPr lang="en-US" altLang="ko-KR" sz="2000" dirty="0"/>
          </a:p>
          <a:p>
            <a:pPr lvl="1"/>
            <a:r>
              <a:rPr lang="en-US" altLang="ko-KR" sz="2000" dirty="0"/>
              <a:t>Generator :</a:t>
            </a:r>
            <a:r>
              <a:rPr lang="ko-KR" altLang="en-US" sz="2000" dirty="0"/>
              <a:t> 최대한 </a:t>
            </a:r>
            <a:r>
              <a:rPr lang="en-US" altLang="ko-KR" sz="2000" dirty="0"/>
              <a:t>discriminator </a:t>
            </a:r>
            <a:r>
              <a:rPr lang="ko-KR" altLang="en-US" sz="2000" dirty="0"/>
              <a:t>를 속여 </a:t>
            </a:r>
            <a:r>
              <a:rPr lang="en-US" altLang="ko-KR" sz="2000" dirty="0"/>
              <a:t>fake </a:t>
            </a:r>
            <a:r>
              <a:rPr lang="ko-KR" altLang="en-US" sz="2000" dirty="0"/>
              <a:t>이미지를 </a:t>
            </a:r>
            <a:r>
              <a:rPr lang="en-US" altLang="ko-KR" sz="2000" dirty="0"/>
              <a:t>real </a:t>
            </a:r>
            <a:r>
              <a:rPr lang="ko-KR" altLang="en-US" sz="2000" dirty="0" err="1"/>
              <a:t>인거처럼</a:t>
            </a:r>
            <a:r>
              <a:rPr lang="ko-KR" altLang="en-US" sz="2000" dirty="0"/>
              <a:t> 속인다</a:t>
            </a:r>
            <a:endParaRPr lang="en-US" altLang="ko-KR" sz="2000" dirty="0"/>
          </a:p>
          <a:p>
            <a:pPr lvl="1"/>
            <a:r>
              <a:rPr lang="en-US" altLang="ko-KR" sz="2000" dirty="0"/>
              <a:t>Discriminator : </a:t>
            </a:r>
            <a:r>
              <a:rPr lang="ko-KR" altLang="en-US" sz="2000" dirty="0"/>
              <a:t>최대한 </a:t>
            </a:r>
            <a:r>
              <a:rPr lang="en-US" altLang="ko-KR" sz="2000" dirty="0"/>
              <a:t>generator </a:t>
            </a:r>
            <a:r>
              <a:rPr lang="ko-KR" altLang="en-US" sz="2000" dirty="0"/>
              <a:t>가 속이려 </a:t>
            </a:r>
            <a:r>
              <a:rPr lang="ko-KR" altLang="en-US" sz="2000" dirty="0" err="1"/>
              <a:t>하는것을</a:t>
            </a:r>
            <a:r>
              <a:rPr lang="ko-KR" altLang="en-US" sz="2000" dirty="0"/>
              <a:t> 간파하고 </a:t>
            </a:r>
            <a:r>
              <a:rPr lang="en-US" altLang="ko-KR" sz="2000" dirty="0"/>
              <a:t>fake </a:t>
            </a:r>
            <a:r>
              <a:rPr lang="ko-KR" altLang="en-US" sz="2000" dirty="0"/>
              <a:t>와 </a:t>
            </a:r>
            <a:r>
              <a:rPr lang="en-US" altLang="ko-KR" sz="2000" dirty="0"/>
              <a:t>real </a:t>
            </a:r>
            <a:r>
              <a:rPr lang="ko-KR" altLang="en-US" sz="2000" dirty="0"/>
              <a:t>을 </a:t>
            </a:r>
            <a:r>
              <a:rPr lang="ko-KR" altLang="en-US" sz="2000" dirty="0" err="1"/>
              <a:t>구분하려한다</a:t>
            </a:r>
            <a:r>
              <a:rPr lang="en-US" altLang="ko-KR" sz="2000" dirty="0"/>
              <a:t>.</a:t>
            </a:r>
          </a:p>
          <a:p>
            <a:r>
              <a:rPr lang="ko-KR" altLang="en-US" sz="2400" dirty="0"/>
              <a:t>최종적으로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Minmax game</a:t>
            </a:r>
          </a:p>
          <a:p>
            <a:pPr marL="0" indent="0">
              <a:buNone/>
            </a:pPr>
            <a:r>
              <a:rPr lang="ko-KR" altLang="en-US" sz="2400" dirty="0"/>
              <a:t>을 통해 학습</a:t>
            </a:r>
            <a:endParaRPr lang="ko-KR" altLang="en-US" sz="2000" dirty="0"/>
          </a:p>
          <a:p>
            <a:endParaRPr lang="ko-KR" altLang="en-US" sz="2000" dirty="0"/>
          </a:p>
        </p:txBody>
      </p:sp>
      <p:pic>
        <p:nvPicPr>
          <p:cNvPr id="12290" name="Picture 2" descr="1556981564585">
            <a:extLst>
              <a:ext uri="{FF2B5EF4-FFF2-40B4-BE49-F238E27FC236}">
                <a16:creationId xmlns:a16="http://schemas.microsoft.com/office/drawing/2014/main" id="{1FE1D134-FB74-4A49-9594-08F6FB841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926" y="3380888"/>
            <a:ext cx="6987339" cy="347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9555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966075-9E9E-434E-BC39-1963D4DB2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446AB5-0DA1-4AED-87B9-6168FF083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515599" cy="4351338"/>
          </a:xfrm>
        </p:spPr>
        <p:txBody>
          <a:bodyPr/>
          <a:lstStyle/>
          <a:p>
            <a:r>
              <a:rPr lang="ko-KR" altLang="en-US" dirty="0"/>
              <a:t>학습이 끝난 후에는 </a:t>
            </a:r>
            <a:r>
              <a:rPr lang="en-US" altLang="ko-KR" dirty="0"/>
              <a:t>generator </a:t>
            </a:r>
            <a:r>
              <a:rPr lang="ko-KR" altLang="en-US" dirty="0"/>
              <a:t>를 빼서 </a:t>
            </a:r>
            <a:r>
              <a:rPr lang="ko-KR" altLang="en-US" dirty="0" err="1"/>
              <a:t>사용하게됨</a:t>
            </a:r>
            <a:r>
              <a:rPr lang="en-US" altLang="ko-KR" dirty="0"/>
              <a:t>.</a:t>
            </a:r>
          </a:p>
        </p:txBody>
      </p:sp>
      <p:pic>
        <p:nvPicPr>
          <p:cNvPr id="13314" name="Picture 2" descr="1556981636969">
            <a:extLst>
              <a:ext uri="{FF2B5EF4-FFF2-40B4-BE49-F238E27FC236}">
                <a16:creationId xmlns:a16="http://schemas.microsoft.com/office/drawing/2014/main" id="{8E3C037D-A052-4810-BA09-8E9B9C1FC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958" y="2323931"/>
            <a:ext cx="8054084" cy="4074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893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CC5DD5-A01F-4699-B51D-0F7455A84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GAN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C6F9A5-6851-4DD8-8C3D-9DD9A41A3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968" cy="435133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각 </a:t>
            </a:r>
            <a:r>
              <a:rPr lang="en-US" altLang="ko-KR" sz="2000" dirty="0"/>
              <a:t>feature, </a:t>
            </a:r>
            <a:r>
              <a:rPr lang="ko-KR" altLang="en-US" sz="2000" dirty="0"/>
              <a:t>즉 </a:t>
            </a:r>
            <a:r>
              <a:rPr lang="en-US" altLang="ko-KR" sz="2000" dirty="0"/>
              <a:t>latent variable Z </a:t>
            </a:r>
            <a:r>
              <a:rPr lang="ko-KR" altLang="en-US" sz="2000" dirty="0"/>
              <a:t>를 </a:t>
            </a:r>
            <a:r>
              <a:rPr lang="en-US" altLang="ko-KR" sz="2000" dirty="0"/>
              <a:t>GAN </a:t>
            </a:r>
            <a:r>
              <a:rPr lang="ko-KR" altLang="en-US" sz="2000" dirty="0"/>
              <a:t>도 학습하게 되는데</a:t>
            </a:r>
            <a:r>
              <a:rPr lang="en-US" altLang="ko-KR" sz="2000" dirty="0"/>
              <a:t> </a:t>
            </a:r>
            <a:r>
              <a:rPr lang="ko-KR" altLang="en-US" sz="2000" dirty="0"/>
              <a:t>이 </a:t>
            </a:r>
            <a:r>
              <a:rPr lang="en-US" altLang="ko-KR" sz="2000" dirty="0"/>
              <a:t>Z </a:t>
            </a:r>
            <a:r>
              <a:rPr lang="ko-KR" altLang="en-US" sz="2000" dirty="0"/>
              <a:t>가 </a:t>
            </a:r>
            <a:r>
              <a:rPr lang="en-US" altLang="ko-KR" sz="2000" dirty="0"/>
              <a:t>vector </a:t>
            </a:r>
            <a:r>
              <a:rPr lang="ko-KR" altLang="en-US" sz="2000" dirty="0"/>
              <a:t>형태여서 </a:t>
            </a:r>
            <a:r>
              <a:rPr lang="en-US" altLang="ko-KR" sz="2000" dirty="0"/>
              <a:t>vector </a:t>
            </a:r>
            <a:r>
              <a:rPr lang="ko-KR" altLang="en-US" sz="2000" dirty="0"/>
              <a:t>연산이 </a:t>
            </a:r>
            <a:r>
              <a:rPr lang="ko-KR" altLang="en-US" sz="2000" dirty="0" err="1"/>
              <a:t>가능하게됨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Glasses man – No glasses man + </a:t>
            </a:r>
            <a:r>
              <a:rPr lang="en-US" altLang="ko-KR" sz="2000" dirty="0" err="1"/>
              <a:t>Noglasses</a:t>
            </a:r>
            <a:r>
              <a:rPr lang="en-US" altLang="ko-KR" sz="2000" dirty="0"/>
              <a:t> Woman = Glasses Women </a:t>
            </a:r>
            <a:r>
              <a:rPr lang="ko-KR" altLang="en-US" sz="2000" dirty="0"/>
              <a:t>이 되는 </a:t>
            </a:r>
            <a:r>
              <a:rPr lang="en-US" altLang="ko-KR" sz="2000" dirty="0"/>
              <a:t>vector </a:t>
            </a:r>
            <a:r>
              <a:rPr lang="ko-KR" altLang="en-US" sz="2000" dirty="0"/>
              <a:t>연산이 가능함</a:t>
            </a:r>
            <a:r>
              <a:rPr lang="en-US" altLang="ko-KR" sz="2000" dirty="0"/>
              <a:t>.</a:t>
            </a:r>
          </a:p>
        </p:txBody>
      </p:sp>
      <p:pic>
        <p:nvPicPr>
          <p:cNvPr id="14340" name="Picture 4" descr="1556981717538">
            <a:extLst>
              <a:ext uri="{FF2B5EF4-FFF2-40B4-BE49-F238E27FC236}">
                <a16:creationId xmlns:a16="http://schemas.microsoft.com/office/drawing/2014/main" id="{D314C9E6-7897-483A-AFB4-96582E83D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529" y="2039144"/>
            <a:ext cx="7962900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9485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0A528-F061-4C48-93F0-A76E8F331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16E9BB-9049-4B3E-883C-4BFDD5692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엄청나게 많은 </a:t>
            </a:r>
            <a:r>
              <a:rPr lang="en-US" altLang="ko-KR" dirty="0"/>
              <a:t>GAN </a:t>
            </a:r>
            <a:r>
              <a:rPr lang="ko-KR" altLang="en-US" dirty="0"/>
              <a:t>모델들이 있음</a:t>
            </a:r>
            <a:r>
              <a:rPr lang="en-US" altLang="ko-KR" dirty="0"/>
              <a:t>.</a:t>
            </a:r>
          </a:p>
          <a:p>
            <a:r>
              <a:rPr lang="en-US" altLang="ko-KR" dirty="0">
                <a:hlinkClick r:id="rId2"/>
              </a:rPr>
              <a:t>https://www.youtube.com/watch?v=p5U4NgVGAwg</a:t>
            </a:r>
            <a:endParaRPr lang="en-US" altLang="ko-KR" dirty="0"/>
          </a:p>
          <a:p>
            <a:r>
              <a:rPr lang="en-US" altLang="ko-KR" dirty="0"/>
              <a:t>19</a:t>
            </a:r>
            <a:r>
              <a:rPr lang="ko-KR" altLang="en-US" dirty="0"/>
              <a:t>년도 </a:t>
            </a:r>
            <a:r>
              <a:rPr lang="en-US" altLang="ko-KR" dirty="0"/>
              <a:t>3</a:t>
            </a:r>
            <a:r>
              <a:rPr lang="ko-KR" altLang="en-US" dirty="0"/>
              <a:t>월에 </a:t>
            </a:r>
            <a:r>
              <a:rPr lang="en-US" altLang="ko-KR" dirty="0" err="1"/>
              <a:t>nvidia</a:t>
            </a:r>
            <a:r>
              <a:rPr lang="en-US" altLang="ko-KR" dirty="0"/>
              <a:t> </a:t>
            </a:r>
            <a:r>
              <a:rPr lang="ko-KR" altLang="en-US" dirty="0"/>
              <a:t>에서 발표한 </a:t>
            </a:r>
            <a:r>
              <a:rPr lang="en-US" altLang="ko-KR" dirty="0" err="1"/>
              <a:t>GauGan</a:t>
            </a:r>
            <a:r>
              <a:rPr lang="en-US" altLang="ko-KR" dirty="0"/>
              <a:t> </a:t>
            </a:r>
            <a:r>
              <a:rPr lang="ko-KR" altLang="en-US" dirty="0"/>
              <a:t>이라는 모델도 있는데 정말 </a:t>
            </a:r>
            <a:r>
              <a:rPr lang="ko-KR" altLang="en-US" dirty="0" err="1"/>
              <a:t>어썸함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B186A1-6BC1-4D63-99CC-F5196F2E7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2611" y="3429000"/>
            <a:ext cx="5764128" cy="331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03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C05CC4-E3B3-492F-AA1B-4F632CF22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Generative model 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32EDAE-415C-4EB5-B682-DF1673C83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05" y="1825625"/>
            <a:ext cx="4507832" cy="4667250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Unsupervised learning</a:t>
            </a:r>
            <a:r>
              <a:rPr lang="ko-KR" altLang="en-US" dirty="0"/>
              <a:t>의 한 종류로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Training data </a:t>
            </a:r>
            <a:r>
              <a:rPr lang="ko-KR" altLang="en-US" dirty="0"/>
              <a:t>의 </a:t>
            </a:r>
            <a:r>
              <a:rPr lang="en-US" altLang="ko-KR" dirty="0"/>
              <a:t>distribution </a:t>
            </a:r>
            <a:r>
              <a:rPr lang="ko-KR" altLang="en-US" dirty="0"/>
              <a:t>와 유사한 </a:t>
            </a:r>
            <a:r>
              <a:rPr lang="en-US" altLang="ko-KR" dirty="0"/>
              <a:t>distribution </a:t>
            </a:r>
            <a:r>
              <a:rPr lang="ko-KR" altLang="en-US" dirty="0"/>
              <a:t>을 가지는 </a:t>
            </a:r>
            <a:r>
              <a:rPr lang="en-US" altLang="ko-KR" dirty="0"/>
              <a:t>data </a:t>
            </a:r>
            <a:r>
              <a:rPr lang="ko-KR" altLang="en-US" dirty="0"/>
              <a:t>를 생성하는 </a:t>
            </a:r>
            <a:r>
              <a:rPr lang="en-US" altLang="ko-KR" dirty="0"/>
              <a:t>model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쉽게 말하면</a:t>
            </a:r>
            <a:r>
              <a:rPr lang="en-US" altLang="ko-KR" dirty="0"/>
              <a:t>, training data </a:t>
            </a:r>
            <a:r>
              <a:rPr lang="ko-KR" altLang="en-US" dirty="0"/>
              <a:t>와 유사하거나 응용한 데이터를 생성하는 모델들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2050" name="Picture 2" descr="1556978375061">
            <a:extLst>
              <a:ext uri="{FF2B5EF4-FFF2-40B4-BE49-F238E27FC236}">
                <a16:creationId xmlns:a16="http://schemas.microsoft.com/office/drawing/2014/main" id="{C23330E7-60D6-4601-B7C2-2EC7CC501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175" y="2146467"/>
            <a:ext cx="7362825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928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CB0ECD-3E8E-4568-B89F-6EF26E838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518539-F55C-4B5A-B2D6-DBA3E7946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91350" cy="4667250"/>
          </a:xfrm>
        </p:spPr>
        <p:txBody>
          <a:bodyPr/>
          <a:lstStyle/>
          <a:p>
            <a:r>
              <a:rPr lang="ko-KR" altLang="en-US" dirty="0"/>
              <a:t>대부분 </a:t>
            </a:r>
            <a:r>
              <a:rPr lang="en-US" altLang="ko-KR" dirty="0"/>
              <a:t>MLE(maximum likelihood estimation) </a:t>
            </a:r>
            <a:r>
              <a:rPr lang="ko-KR" altLang="en-US" dirty="0"/>
              <a:t>을 </a:t>
            </a:r>
            <a:r>
              <a:rPr lang="ko-KR" altLang="en-US" dirty="0" err="1"/>
              <a:t>기반으로함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학습될 </a:t>
            </a:r>
            <a:r>
              <a:rPr lang="en-US" altLang="ko-KR" dirty="0"/>
              <a:t>distribution </a:t>
            </a:r>
            <a:r>
              <a:rPr lang="ko-KR" altLang="en-US" dirty="0"/>
              <a:t>의 밀도 함수를 정의하면 </a:t>
            </a:r>
            <a:r>
              <a:rPr lang="en-US" altLang="ko-KR" dirty="0"/>
              <a:t>explicit density</a:t>
            </a:r>
          </a:p>
          <a:p>
            <a:r>
              <a:rPr lang="ko-KR" altLang="en-US" dirty="0"/>
              <a:t>그 밀도 함수 자체를 학습하면 </a:t>
            </a:r>
            <a:r>
              <a:rPr lang="en-US" altLang="ko-KR" dirty="0"/>
              <a:t>implicit density</a:t>
            </a:r>
          </a:p>
        </p:txBody>
      </p:sp>
      <p:pic>
        <p:nvPicPr>
          <p:cNvPr id="3074" name="Picture 2" descr="1556978538397">
            <a:extLst>
              <a:ext uri="{FF2B5EF4-FFF2-40B4-BE49-F238E27FC236}">
                <a16:creationId xmlns:a16="http://schemas.microsoft.com/office/drawing/2014/main" id="{9AE30AF7-0EAD-4FD4-BFA6-CFBF35EE8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550" y="2143918"/>
            <a:ext cx="7317569" cy="3389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0902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B14CCF-AEF2-48D6-AF93-DB8001CD0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PixelRNN</a:t>
            </a:r>
            <a:r>
              <a:rPr lang="en-US" altLang="ko-KR" dirty="0"/>
              <a:t>/CNN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32AB6D-ABF3-4BE2-8E8B-1C91AC020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59442" cy="4667250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이전 </a:t>
            </a:r>
            <a:r>
              <a:rPr lang="en-US" altLang="ko-KR" sz="1800" dirty="0"/>
              <a:t>pixel </a:t>
            </a:r>
            <a:r>
              <a:rPr lang="ko-KR" altLang="en-US" sz="1800" dirty="0"/>
              <a:t>들의 분포를 보고 이번 </a:t>
            </a:r>
            <a:r>
              <a:rPr lang="en-US" altLang="ko-KR" sz="1800" dirty="0"/>
              <a:t>pixel </a:t>
            </a:r>
            <a:r>
              <a:rPr lang="ko-KR" altLang="en-US" sz="1800" dirty="0"/>
              <a:t>이 </a:t>
            </a:r>
            <a:r>
              <a:rPr lang="ko-KR" altLang="en-US" sz="1800" dirty="0" err="1"/>
              <a:t>어떤게</a:t>
            </a:r>
            <a:r>
              <a:rPr lang="ko-KR" altLang="en-US" sz="1800" dirty="0"/>
              <a:t> 나와야 원본 이미지의 </a:t>
            </a:r>
            <a:r>
              <a:rPr lang="en-US" altLang="ko-KR" sz="1800" dirty="0"/>
              <a:t>distribution </a:t>
            </a:r>
            <a:r>
              <a:rPr lang="ko-KR" altLang="en-US" sz="1800" dirty="0"/>
              <a:t>과 유사할지에 대해 학습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하지만 </a:t>
            </a:r>
            <a:r>
              <a:rPr lang="en-US" altLang="ko-KR" sz="1800" dirty="0"/>
              <a:t>corner </a:t>
            </a:r>
            <a:r>
              <a:rPr lang="ko-KR" altLang="en-US" sz="1800" dirty="0"/>
              <a:t>부터 </a:t>
            </a:r>
            <a:r>
              <a:rPr lang="en-US" altLang="ko-KR" sz="1800" dirty="0"/>
              <a:t>sequence </a:t>
            </a:r>
            <a:r>
              <a:rPr lang="ko-KR" altLang="en-US" sz="1800" dirty="0"/>
              <a:t>하게 이미지를 생성해야 하고</a:t>
            </a:r>
            <a:r>
              <a:rPr lang="en-US" altLang="ko-KR" sz="1800" dirty="0"/>
              <a:t>, </a:t>
            </a:r>
            <a:r>
              <a:rPr lang="ko-KR" altLang="en-US" sz="1800" dirty="0"/>
              <a:t>이전 픽셀에 대한 </a:t>
            </a:r>
            <a:r>
              <a:rPr lang="en-US" altLang="ko-KR" sz="1800" dirty="0"/>
              <a:t>dependency </a:t>
            </a:r>
            <a:r>
              <a:rPr lang="ko-KR" altLang="en-US" sz="1800" dirty="0"/>
              <a:t>때문에 학습</a:t>
            </a:r>
            <a:r>
              <a:rPr lang="en-US" altLang="ko-KR" sz="1800" dirty="0"/>
              <a:t>, </a:t>
            </a:r>
            <a:r>
              <a:rPr lang="ko-KR" altLang="en-US" sz="1800" dirty="0"/>
              <a:t>생성 속도가 매우 느림</a:t>
            </a:r>
            <a:r>
              <a:rPr lang="en-US" altLang="ko-KR" sz="1800" dirty="0"/>
              <a:t>.</a:t>
            </a:r>
          </a:p>
          <a:p>
            <a:endParaRPr lang="ko-KR" altLang="en-US" sz="1800" dirty="0"/>
          </a:p>
        </p:txBody>
      </p:sp>
      <p:pic>
        <p:nvPicPr>
          <p:cNvPr id="4098" name="Picture 2" descr="1556979200028">
            <a:extLst>
              <a:ext uri="{FF2B5EF4-FFF2-40B4-BE49-F238E27FC236}">
                <a16:creationId xmlns:a16="http://schemas.microsoft.com/office/drawing/2014/main" id="{790B22A0-A194-4634-A1C0-8F9114A9F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418" y="681037"/>
            <a:ext cx="6169209" cy="284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1556979210886">
            <a:extLst>
              <a:ext uri="{FF2B5EF4-FFF2-40B4-BE49-F238E27FC236}">
                <a16:creationId xmlns:a16="http://schemas.microsoft.com/office/drawing/2014/main" id="{CEF7E508-2FDD-45EC-8B47-85E11650A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489" y="3651251"/>
            <a:ext cx="6255138" cy="300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1556978613981">
            <a:extLst>
              <a:ext uri="{FF2B5EF4-FFF2-40B4-BE49-F238E27FC236}">
                <a16:creationId xmlns:a16="http://schemas.microsoft.com/office/drawing/2014/main" id="{9E2B02BF-28AB-4B25-90DC-C97F68771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10" y="3838574"/>
            <a:ext cx="4888608" cy="2620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1376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BC7C0B-7998-44CB-9E8B-3889E58C1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Autoencoder</a:t>
            </a:r>
            <a:endParaRPr lang="ko-KR" altLang="en-US" dirty="0"/>
          </a:p>
        </p:txBody>
      </p:sp>
      <p:pic>
        <p:nvPicPr>
          <p:cNvPr id="5124" name="Picture 4" descr="1556979302456">
            <a:extLst>
              <a:ext uri="{FF2B5EF4-FFF2-40B4-BE49-F238E27FC236}">
                <a16:creationId xmlns:a16="http://schemas.microsoft.com/office/drawing/2014/main" id="{FBF0349E-15AF-4F75-9BDE-F94AF5B4B68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418" y="2061202"/>
            <a:ext cx="7820025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CCFEFD0-FD20-4F08-83A6-AA054E371029}"/>
              </a:ext>
            </a:extLst>
          </p:cNvPr>
          <p:cNvSpPr/>
          <p:nvPr/>
        </p:nvSpPr>
        <p:spPr>
          <a:xfrm>
            <a:off x="256674" y="2061202"/>
            <a:ext cx="399874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원본 이미지를 차원 축소하여 </a:t>
            </a:r>
            <a:r>
              <a:rPr lang="en-US" altLang="ko-KR" dirty="0"/>
              <a:t>feature </a:t>
            </a:r>
            <a:r>
              <a:rPr lang="ko-KR" altLang="en-US" dirty="0"/>
              <a:t>를 생성하고</a:t>
            </a:r>
            <a:r>
              <a:rPr lang="en-US" altLang="ko-KR" dirty="0"/>
              <a:t>, </a:t>
            </a:r>
            <a:r>
              <a:rPr lang="ko-KR" altLang="en-US" dirty="0"/>
              <a:t>다시 </a:t>
            </a:r>
            <a:r>
              <a:rPr lang="en-US" altLang="ko-KR" dirty="0" err="1"/>
              <a:t>upsampling</a:t>
            </a:r>
            <a:r>
              <a:rPr lang="en-US" altLang="ko-KR" dirty="0"/>
              <a:t> </a:t>
            </a:r>
            <a:r>
              <a:rPr lang="ko-KR" altLang="en-US" dirty="0"/>
              <a:t>하여 이미지를 </a:t>
            </a:r>
            <a:r>
              <a:rPr lang="ko-KR" altLang="en-US" dirty="0" err="1"/>
              <a:t>생성해냄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관건은</a:t>
            </a:r>
            <a:r>
              <a:rPr lang="en-US" altLang="ko-KR" dirty="0"/>
              <a:t>, encoder </a:t>
            </a:r>
            <a:r>
              <a:rPr lang="ko-KR" altLang="en-US" dirty="0"/>
              <a:t>가 얼마나 </a:t>
            </a:r>
            <a:r>
              <a:rPr lang="en-US" altLang="ko-KR" dirty="0"/>
              <a:t>feature </a:t>
            </a:r>
            <a:r>
              <a:rPr lang="ko-KR" altLang="en-US" dirty="0"/>
              <a:t>를 잘 생성하는지</a:t>
            </a:r>
            <a:r>
              <a:rPr lang="en-US" altLang="ko-KR" dirty="0"/>
              <a:t>, decoder </a:t>
            </a:r>
            <a:r>
              <a:rPr lang="ko-KR" altLang="en-US" dirty="0"/>
              <a:t>가 얼마나 </a:t>
            </a:r>
            <a:r>
              <a:rPr lang="en-US" altLang="ko-KR" dirty="0"/>
              <a:t>feature </a:t>
            </a:r>
            <a:r>
              <a:rPr lang="ko-KR" altLang="en-US" dirty="0"/>
              <a:t>로 부터 이미지를 잘 재현해 내는지 를 학습함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L2 Loss </a:t>
            </a:r>
            <a:r>
              <a:rPr lang="ko-KR" altLang="en-US" dirty="0"/>
              <a:t>를 원본 이미지와 생성된 이미지에 사용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1182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EC57F0-E409-4F48-A750-A60DD7025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VAE(Variational Autoencoder)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F814B1-C5D8-43CB-8C4B-319387E73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15063" cy="4351338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Autoencoder </a:t>
            </a:r>
            <a:r>
              <a:rPr lang="ko-KR" altLang="en-US" sz="2000" dirty="0"/>
              <a:t>로 부터 </a:t>
            </a:r>
            <a:r>
              <a:rPr lang="en-US" altLang="ko-KR" sz="2000" dirty="0"/>
              <a:t>image </a:t>
            </a:r>
            <a:r>
              <a:rPr lang="ko-KR" altLang="en-US" sz="2000" dirty="0"/>
              <a:t>를 생성해보자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p(z) </a:t>
            </a:r>
            <a:r>
              <a:rPr lang="ko-KR" altLang="en-US" sz="2000" dirty="0"/>
              <a:t>로 부터 새로운 이미지를 생성해보자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여기서 </a:t>
            </a:r>
            <a:r>
              <a:rPr lang="en-US" altLang="ko-KR" sz="2000" dirty="0"/>
              <a:t>z </a:t>
            </a:r>
            <a:r>
              <a:rPr lang="ko-KR" altLang="en-US" sz="2000" dirty="0"/>
              <a:t>는 </a:t>
            </a:r>
            <a:r>
              <a:rPr lang="en-US" altLang="ko-KR" sz="2000" dirty="0"/>
              <a:t>latent variable , </a:t>
            </a:r>
            <a:r>
              <a:rPr lang="ko-KR" altLang="en-US" sz="2000" dirty="0"/>
              <a:t>잠재 변수로</a:t>
            </a:r>
            <a:r>
              <a:rPr lang="en-US" altLang="ko-KR" sz="2000" dirty="0"/>
              <a:t>, </a:t>
            </a:r>
            <a:r>
              <a:rPr lang="ko-KR" altLang="en-US" sz="2000" dirty="0"/>
              <a:t>해당 이미지에 존재하는 판단할 수 있는 요소들</a:t>
            </a:r>
            <a:r>
              <a:rPr lang="en-US" altLang="ko-KR" sz="2000" dirty="0"/>
              <a:t>, </a:t>
            </a:r>
            <a:r>
              <a:rPr lang="ko-KR" altLang="en-US" sz="2000" dirty="0"/>
              <a:t>즉 </a:t>
            </a:r>
            <a:r>
              <a:rPr lang="en-US" altLang="ko-KR" sz="2000" dirty="0"/>
              <a:t>feature </a:t>
            </a:r>
            <a:r>
              <a:rPr lang="ko-KR" altLang="en-US" sz="2000" dirty="0"/>
              <a:t>들 입니다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VAE</a:t>
            </a:r>
            <a:r>
              <a:rPr lang="ko-KR" altLang="en-US" sz="2000" dirty="0"/>
              <a:t> 는 </a:t>
            </a:r>
            <a:r>
              <a:rPr lang="en-US" altLang="ko-KR" sz="2000" dirty="0"/>
              <a:t>MLE, </a:t>
            </a:r>
            <a:r>
              <a:rPr lang="ko-KR" altLang="en-US" sz="2000" dirty="0"/>
              <a:t>즉 </a:t>
            </a:r>
            <a:r>
              <a:rPr lang="en-US" altLang="ko-KR" sz="2000" dirty="0"/>
              <a:t>maximum likelihood </a:t>
            </a:r>
            <a:r>
              <a:rPr lang="en-US" altLang="ko-KR" sz="2000" dirty="0" err="1"/>
              <a:t>eistimation</a:t>
            </a:r>
            <a:r>
              <a:rPr lang="en-US" altLang="ko-KR" sz="2000" dirty="0"/>
              <a:t> </a:t>
            </a:r>
            <a:r>
              <a:rPr lang="ko-KR" altLang="en-US" sz="2000" dirty="0"/>
              <a:t>을 통해서 </a:t>
            </a:r>
            <a:r>
              <a:rPr lang="en-US" altLang="ko-KR" sz="2000" dirty="0"/>
              <a:t>parameter </a:t>
            </a:r>
            <a:r>
              <a:rPr lang="ko-KR" altLang="en-US" sz="2000" dirty="0"/>
              <a:t>를 </a:t>
            </a:r>
            <a:r>
              <a:rPr lang="en-US" altLang="ko-KR" sz="2000" dirty="0"/>
              <a:t>optimize </a:t>
            </a:r>
            <a:r>
              <a:rPr lang="ko-KR" altLang="en-US" sz="2000" dirty="0"/>
              <a:t>하게 되는데</a:t>
            </a:r>
            <a:r>
              <a:rPr lang="en-US" altLang="ko-KR" sz="2000" dirty="0"/>
              <a:t>,</a:t>
            </a:r>
            <a:r>
              <a:rPr lang="ko-KR" altLang="en-US" sz="2000" dirty="0"/>
              <a:t> 여기서 문제가 발생함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Z</a:t>
            </a:r>
            <a:r>
              <a:rPr lang="ko-KR" altLang="en-US" sz="2000" dirty="0"/>
              <a:t> 가 얼마나 있는지 모름</a:t>
            </a:r>
            <a:r>
              <a:rPr lang="en-US" altLang="ko-KR" sz="2000" dirty="0"/>
              <a:t>!</a:t>
            </a:r>
          </a:p>
        </p:txBody>
      </p:sp>
      <p:pic>
        <p:nvPicPr>
          <p:cNvPr id="6146" name="Picture 2" descr="1556980923405">
            <a:extLst>
              <a:ext uri="{FF2B5EF4-FFF2-40B4-BE49-F238E27FC236}">
                <a16:creationId xmlns:a16="http://schemas.microsoft.com/office/drawing/2014/main" id="{21A3CD45-8F4F-42E9-B1B2-D79A93326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277" y="1825626"/>
            <a:ext cx="6773470" cy="3492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5715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1E803-C188-4BD3-8747-840E79440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894277-4C43-4134-8DB2-3C08B8A59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129463" cy="4351338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우리가 고양이를 </a:t>
            </a:r>
            <a:r>
              <a:rPr lang="ko-KR" altLang="en-US" sz="1800" dirty="0" err="1"/>
              <a:t>판단할때</a:t>
            </a:r>
            <a:r>
              <a:rPr lang="en-US" altLang="ko-KR" sz="1800" dirty="0"/>
              <a:t>, </a:t>
            </a:r>
            <a:r>
              <a:rPr lang="ko-KR" altLang="en-US" sz="1800" dirty="0"/>
              <a:t>의식적으로 생각하는 </a:t>
            </a:r>
            <a:r>
              <a:rPr lang="en-US" altLang="ko-KR" sz="1800" dirty="0"/>
              <a:t>feature </a:t>
            </a:r>
            <a:r>
              <a:rPr lang="ko-KR" altLang="en-US" sz="1800" dirty="0"/>
              <a:t>들 보다</a:t>
            </a:r>
            <a:r>
              <a:rPr lang="en-US" altLang="ko-KR" sz="1800" dirty="0"/>
              <a:t>, </a:t>
            </a:r>
            <a:r>
              <a:rPr lang="ko-KR" altLang="en-US" sz="1800" dirty="0"/>
              <a:t>무의식적으로 </a:t>
            </a:r>
            <a:r>
              <a:rPr lang="en-US" altLang="ko-KR" sz="1800" dirty="0"/>
              <a:t>processing </a:t>
            </a:r>
            <a:r>
              <a:rPr lang="ko-KR" altLang="en-US" sz="1800" dirty="0"/>
              <a:t>되는 </a:t>
            </a:r>
            <a:r>
              <a:rPr lang="en-US" altLang="ko-KR" sz="1800" dirty="0"/>
              <a:t>feature </a:t>
            </a:r>
            <a:r>
              <a:rPr lang="ko-KR" altLang="en-US" sz="1800" dirty="0"/>
              <a:t>들이 훨씬 </a:t>
            </a:r>
            <a:r>
              <a:rPr lang="ko-KR" altLang="en-US" sz="1800" dirty="0" err="1"/>
              <a:t>많을듯이</a:t>
            </a:r>
            <a:r>
              <a:rPr lang="en-US" altLang="ko-KR" sz="1800" dirty="0"/>
              <a:t>, </a:t>
            </a:r>
            <a:r>
              <a:rPr lang="ko-KR" altLang="en-US" sz="1800" dirty="0"/>
              <a:t>그 </a:t>
            </a:r>
            <a:r>
              <a:rPr lang="en-US" altLang="ko-KR" sz="1800" dirty="0"/>
              <a:t>feature </a:t>
            </a:r>
            <a:r>
              <a:rPr lang="ko-KR" altLang="en-US" sz="1800" dirty="0"/>
              <a:t>들을 우리는 알 수 </a:t>
            </a:r>
            <a:r>
              <a:rPr lang="ko-KR" altLang="en-US" sz="1800" dirty="0" err="1"/>
              <a:t>없다는것이</a:t>
            </a:r>
            <a:r>
              <a:rPr lang="ko-KR" altLang="en-US" sz="1800" dirty="0"/>
              <a:t> 문제입니다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따라서</a:t>
            </a:r>
            <a:r>
              <a:rPr lang="en-US" altLang="ko-KR" sz="1800" dirty="0"/>
              <a:t>, </a:t>
            </a:r>
            <a:r>
              <a:rPr lang="ko-KR" altLang="en-US" sz="1800" dirty="0"/>
              <a:t>저 조건을 빼야 계산할 수 있으므로</a:t>
            </a:r>
            <a:r>
              <a:rPr lang="en-US" altLang="ko-KR" sz="1800" dirty="0"/>
              <a:t>, lower bound </a:t>
            </a:r>
            <a:r>
              <a:rPr lang="ko-KR" altLang="en-US" sz="1800" dirty="0"/>
              <a:t>로 저 식을 근사하여 </a:t>
            </a:r>
            <a:r>
              <a:rPr lang="ko-KR" altLang="en-US" sz="1800" dirty="0" err="1"/>
              <a:t>계산하게됨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pic>
        <p:nvPicPr>
          <p:cNvPr id="7170" name="Picture 2" descr="1556980982379">
            <a:extLst>
              <a:ext uri="{FF2B5EF4-FFF2-40B4-BE49-F238E27FC236}">
                <a16:creationId xmlns:a16="http://schemas.microsoft.com/office/drawing/2014/main" id="{4FE467CF-D8AD-465D-90A3-FA25228A3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41404"/>
            <a:ext cx="41148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491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1E803-C188-4BD3-8747-840E79440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VAE</a:t>
            </a:r>
            <a:endParaRPr lang="ko-KR" altLang="en-US" dirty="0"/>
          </a:p>
        </p:txBody>
      </p:sp>
      <p:pic>
        <p:nvPicPr>
          <p:cNvPr id="7172" name="Picture 4" descr="1556981099479">
            <a:extLst>
              <a:ext uri="{FF2B5EF4-FFF2-40B4-BE49-F238E27FC236}">
                <a16:creationId xmlns:a16="http://schemas.microsoft.com/office/drawing/2014/main" id="{A5D44B8A-EAB0-47E1-ABAA-2B0FC78B7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944" y="1690688"/>
            <a:ext cx="9127205" cy="4692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196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7F69E-BF1D-493E-8E84-4FE00A4E3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VAE</a:t>
            </a:r>
            <a:endParaRPr lang="ko-KR" altLang="en-US" dirty="0"/>
          </a:p>
        </p:txBody>
      </p:sp>
      <p:pic>
        <p:nvPicPr>
          <p:cNvPr id="8194" name="Picture 2" descr="1556981295071">
            <a:extLst>
              <a:ext uri="{FF2B5EF4-FFF2-40B4-BE49-F238E27FC236}">
                <a16:creationId xmlns:a16="http://schemas.microsoft.com/office/drawing/2014/main" id="{77D95B60-6967-4FBE-A951-3D0C50CCD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369" y="1473075"/>
            <a:ext cx="10211301" cy="5153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6770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579</Words>
  <Application>Microsoft Office PowerPoint</Application>
  <PresentationFormat>와이드스크린</PresentationFormat>
  <Paragraphs>64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-apple-system</vt:lpstr>
      <vt:lpstr>맑은 고딕</vt:lpstr>
      <vt:lpstr>Arial</vt:lpstr>
      <vt:lpstr>Office 테마</vt:lpstr>
      <vt:lpstr>Generative Models</vt:lpstr>
      <vt:lpstr>Generative model ?</vt:lpstr>
      <vt:lpstr>분류</vt:lpstr>
      <vt:lpstr>PixelRNN/CNN</vt:lpstr>
      <vt:lpstr>Autoencoder</vt:lpstr>
      <vt:lpstr>VAE(Variational Autoencoder)</vt:lpstr>
      <vt:lpstr>VAE</vt:lpstr>
      <vt:lpstr>VAE</vt:lpstr>
      <vt:lpstr>VAE</vt:lpstr>
      <vt:lpstr>VAE</vt:lpstr>
      <vt:lpstr>VAE</vt:lpstr>
      <vt:lpstr>GAN</vt:lpstr>
      <vt:lpstr>GAN</vt:lpstr>
      <vt:lpstr>GAN</vt:lpstr>
      <vt:lpstr>GAN</vt:lpstr>
      <vt:lpstr>GAN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Generative Models</dc:title>
  <dc:creator>장 원준</dc:creator>
  <cp:lastModifiedBy>장 원준</cp:lastModifiedBy>
  <cp:revision>5</cp:revision>
  <dcterms:created xsi:type="dcterms:W3CDTF">2019-05-05T05:36:07Z</dcterms:created>
  <dcterms:modified xsi:type="dcterms:W3CDTF">2019-05-05T06:26:00Z</dcterms:modified>
</cp:coreProperties>
</file>