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5E790-0BC7-4497-9694-281429D3B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92798-4FA7-4423-A6F6-45C0D4D9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C70DC-58E8-4023-927F-025FADB0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3AFBB-7066-46F6-A5F1-E30CFE80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FB26F-4C80-4157-97B8-B0AC11B5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EA3CF-E0F8-426C-A773-D717B5FD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D2B68-ED77-4DB5-92BC-A1D6D589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D4E24-EFC9-41D7-BDEB-B0147DEF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7551D-9E9D-4849-A511-D879891F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32E25-F883-40D5-96B8-6C224D5D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0D1A92-1D77-4811-8061-AE5DDBEFC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D5B0F-C798-4199-99B1-B564DE46D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408F-7A37-49E5-ACBE-1D717BAC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50CD5-3968-43E1-80C2-4BED64DC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73D1-BBEC-478F-941E-0C7EC6B4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3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4E342-2E83-4EDC-A7EE-36E38481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079C8-0263-4F60-B1BC-D0CB9785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252EA-0CC3-4E6F-BC98-0C502D46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6113B-99A0-445C-8461-CB97D01C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50C1C-5CBA-44CB-968B-769316EF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5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6977-7B7D-4442-BE5A-F3DC8416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25EE8-ACB2-4CD2-8DF1-B4A4D0AB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20F6A-FFCE-4564-A22A-1C734736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72BA8-F551-4785-BB13-C36946A2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2BD9F-200F-496C-A929-49D1AE3D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C556C-8D42-4050-97D5-3AA4D58A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96C64-6498-44FA-9181-72863E173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9B40F-CFD1-46BC-9B23-E79EA2CDF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E866B-13FA-42EC-BFA9-87B3EC65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494A3-3B3C-4782-B3EA-70CB4775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CBDE7-5DA4-4152-B4C5-AB42B65E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4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FF3E-3C12-46BF-A8EE-F3040ECD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B79A8-4370-4738-90A3-CF2DB595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AD36E-E922-4A17-A123-EEA6964C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78C00E-C626-4F17-B7F9-42E70C675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D2BE43-1090-42C5-A23E-B76F86F09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399E11-8F86-4BB2-8635-7858F65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3F70DB-F574-47C8-9538-7AFF7E91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4762D-B60E-4A93-995A-2359F20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1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70026-CDBA-4763-B531-E7EA15BB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ACC4F-8707-4D2C-87BF-9385C7F6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F9F01F-F509-4ED2-A572-393C50DE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2D51DA-6A00-433D-B84B-EE6EDCE5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8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0F691E-B38C-412A-98A7-4F9BC675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D4737-04F6-4364-ADAD-49DBA734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48626-46AE-4676-9605-A5168B4D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EA2D-6F6F-4758-B3ED-7B19BB40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EFB02-2E46-4B8E-8179-E0F03848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74E6C-E38D-43D1-AFE8-D35F611D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4A093-19B8-4034-B99A-1975D56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F8878-FF43-482E-82EB-01608AD0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2BE78-EB6B-4301-B829-0F1B0E5B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4343F-0CEC-4A8A-BCF1-01365EE2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C6756C-2F5A-4D2A-958C-F80185775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E4681-B178-4FBF-9452-6F8309A4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0C800-D1A9-433A-8746-0C043C4C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EE7F1-E78E-4CB0-85C8-872A190D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E4B42-BAB2-4796-8ECE-265C2C4F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405FC9-A329-482D-BE29-E5B352C5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333A4-DAD5-4608-B7C7-A9D910DA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7AFCF-8039-4B73-B906-F13ADA50D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B17E-1512-4BD1-94A2-57E0BAAD274F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0D6CD-EB95-47C0-92FD-E5D8C8BF7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C8D76-CEDC-4FD0-A446-174315451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6EFA-751A-4600-AB1B-B9D566D45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B2BB6-BB7E-4D10-9F6E-59A91EAE1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Seq2seq + attention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D3DCF-0F81-46ED-B235-A8C0BDDA7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피플펀드</a:t>
            </a:r>
            <a:r>
              <a:rPr lang="ko-KR" altLang="en-US" dirty="0"/>
              <a:t> 장원준</a:t>
            </a:r>
            <a:endParaRPr lang="en-US" altLang="ko-KR" dirty="0"/>
          </a:p>
          <a:p>
            <a:r>
              <a:rPr lang="en-US" altLang="ko-KR" dirty="0"/>
              <a:t>TIL 2019-08-18 </a:t>
            </a:r>
            <a:r>
              <a:rPr lang="ko-KR" altLang="en-US" dirty="0"/>
              <a:t>한 주 정리</a:t>
            </a:r>
          </a:p>
        </p:txBody>
      </p:sp>
    </p:spTree>
    <p:extLst>
      <p:ext uri="{BB962C8B-B14F-4D97-AF65-F5344CB8AC3E}">
        <p14:creationId xmlns:p14="http://schemas.microsoft.com/office/powerpoint/2010/main" val="149147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12E44-5C0B-4EE5-B21E-A24FF53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 with attention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00BB8B-BE81-4AD4-AB76-4BFFBDE5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06" y="1800458"/>
            <a:ext cx="6827351" cy="4351338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C346C92-E8AF-4BC8-9355-C7C6BAA40067}"/>
              </a:ext>
            </a:extLst>
          </p:cNvPr>
          <p:cNvSpPr/>
          <p:nvPr/>
        </p:nvSpPr>
        <p:spPr>
          <a:xfrm>
            <a:off x="195743" y="227354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Decoder </a:t>
            </a:r>
            <a:r>
              <a:rPr lang="ko-KR" altLang="en-US" dirty="0"/>
              <a:t>에서 </a:t>
            </a:r>
            <a:r>
              <a:rPr lang="en-US" altLang="ko-KR" dirty="0"/>
              <a:t>t-1</a:t>
            </a:r>
            <a:r>
              <a:rPr lang="ko-KR" altLang="en-US" dirty="0"/>
              <a:t> </a:t>
            </a:r>
            <a:r>
              <a:rPr lang="en-US" altLang="ko-KR" dirty="0"/>
              <a:t>hidden state(s_t-1) </a:t>
            </a:r>
            <a:r>
              <a:rPr lang="ko-KR" altLang="en-US" dirty="0"/>
              <a:t>를 가져옴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Encoder </a:t>
            </a:r>
            <a:r>
              <a:rPr lang="ko-KR" altLang="en-US" dirty="0"/>
              <a:t>에서 모든 </a:t>
            </a:r>
            <a:r>
              <a:rPr lang="en-US" altLang="ko-KR" dirty="0"/>
              <a:t>hidden state </a:t>
            </a:r>
            <a:r>
              <a:rPr lang="ko-KR" altLang="en-US" dirty="0"/>
              <a:t>와 </a:t>
            </a:r>
            <a:r>
              <a:rPr lang="en-US" altLang="ko-KR" dirty="0"/>
              <a:t>s_t-1 </a:t>
            </a:r>
            <a:r>
              <a:rPr lang="ko-KR" altLang="en-US" dirty="0"/>
              <a:t>을 </a:t>
            </a:r>
            <a:r>
              <a:rPr lang="en-US" altLang="ko-KR" dirty="0"/>
              <a:t>attention score function </a:t>
            </a:r>
            <a:r>
              <a:rPr lang="ko-KR" altLang="en-US" dirty="0"/>
              <a:t>에 대입하여 </a:t>
            </a:r>
            <a:r>
              <a:rPr lang="en-US" altLang="ko-KR" dirty="0"/>
              <a:t>attention score </a:t>
            </a:r>
            <a:r>
              <a:rPr lang="ko-KR" altLang="en-US" dirty="0"/>
              <a:t>를 가져옴</a:t>
            </a:r>
            <a:r>
              <a:rPr lang="en-US" altLang="ko-KR" dirty="0"/>
              <a:t>.</a:t>
            </a:r>
            <a:r>
              <a:rPr lang="ko-KR" altLang="en-US" dirty="0"/>
              <a:t> 이때 </a:t>
            </a:r>
            <a:r>
              <a:rPr lang="en-US" altLang="ko-KR" dirty="0"/>
              <a:t>function </a:t>
            </a:r>
            <a:r>
              <a:rPr lang="ko-KR" altLang="en-US" dirty="0"/>
              <a:t>은 </a:t>
            </a:r>
            <a:r>
              <a:rPr lang="en-US" altLang="ko-KR" dirty="0"/>
              <a:t>learnable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attention score </a:t>
            </a:r>
            <a:r>
              <a:rPr lang="ko-KR" altLang="en-US" dirty="0"/>
              <a:t>를 </a:t>
            </a:r>
            <a:r>
              <a:rPr lang="en-US" altLang="ko-KR" dirty="0" err="1"/>
              <a:t>softmax</a:t>
            </a:r>
            <a:r>
              <a:rPr lang="en-US" altLang="ko-KR" dirty="0"/>
              <a:t> activation function </a:t>
            </a:r>
            <a:r>
              <a:rPr lang="ko-KR" altLang="en-US" dirty="0"/>
              <a:t>을 통과시킴</a:t>
            </a:r>
            <a:r>
              <a:rPr lang="en-US" altLang="ko-KR" dirty="0"/>
              <a:t>. </a:t>
            </a:r>
            <a:r>
              <a:rPr lang="ko-KR" altLang="en-US" dirty="0"/>
              <a:t>이로써</a:t>
            </a:r>
            <a:r>
              <a:rPr lang="en-US" altLang="ko-KR" dirty="0"/>
              <a:t>, decoder</a:t>
            </a:r>
            <a:r>
              <a:rPr lang="ko-KR" altLang="en-US" dirty="0"/>
              <a:t> </a:t>
            </a:r>
            <a:r>
              <a:rPr lang="en-US" altLang="ko-KR" dirty="0"/>
              <a:t>t-1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에 대해 각 </a:t>
            </a:r>
            <a:r>
              <a:rPr lang="en-US" altLang="ko-KR" dirty="0"/>
              <a:t>encoder </a:t>
            </a:r>
            <a:r>
              <a:rPr lang="ko-KR" altLang="en-US" dirty="0"/>
              <a:t>의 </a:t>
            </a:r>
            <a:r>
              <a:rPr lang="en-US" altLang="ko-KR" dirty="0"/>
              <a:t>hidden state </a:t>
            </a:r>
            <a:r>
              <a:rPr lang="ko-KR" altLang="en-US" dirty="0"/>
              <a:t>중요도 확률 정보가 생김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 확률 정보와 </a:t>
            </a:r>
            <a:r>
              <a:rPr lang="en-US" altLang="ko-KR" dirty="0"/>
              <a:t>encoder </a:t>
            </a:r>
            <a:r>
              <a:rPr lang="ko-KR" altLang="en-US" dirty="0"/>
              <a:t>의 각 </a:t>
            </a:r>
            <a:r>
              <a:rPr lang="en-US" altLang="ko-KR" dirty="0"/>
              <a:t>hidden state </a:t>
            </a:r>
            <a:r>
              <a:rPr lang="ko-KR" altLang="en-US" dirty="0"/>
              <a:t>를 곱함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모두 합하여 </a:t>
            </a:r>
            <a:r>
              <a:rPr lang="en-US" altLang="ko-KR" dirty="0"/>
              <a:t>context vector time t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16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9D686-359C-4236-96C3-C029610B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to </a:t>
            </a:r>
            <a:r>
              <a:rPr lang="en-US" altLang="ko-KR" dirty="0" err="1"/>
              <a:t>seqeunce</a:t>
            </a:r>
            <a:endParaRPr lang="ko-KR" altLang="en-US" dirty="0"/>
          </a:p>
        </p:txBody>
      </p:sp>
      <p:pic>
        <p:nvPicPr>
          <p:cNvPr id="1026" name="Picture 2" descr="1566090056649">
            <a:extLst>
              <a:ext uri="{FF2B5EF4-FFF2-40B4-BE49-F238E27FC236}">
                <a16:creationId xmlns:a16="http://schemas.microsoft.com/office/drawing/2014/main" id="{5063AA10-0FC4-4759-A4B6-DC4857DF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1" y="1499009"/>
            <a:ext cx="4987192" cy="50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ic_seq2seq">
            <a:extLst>
              <a:ext uri="{FF2B5EF4-FFF2-40B4-BE49-F238E27FC236}">
                <a16:creationId xmlns:a16="http://schemas.microsoft.com/office/drawing/2014/main" id="{F1F06DD3-3355-4B84-B57E-246209362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35" y="3429000"/>
            <a:ext cx="6430819" cy="14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9D686-359C-4236-96C3-C029610B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to </a:t>
            </a:r>
            <a:r>
              <a:rPr lang="en-US" altLang="ko-KR" dirty="0" err="1"/>
              <a:t>seqeunce</a:t>
            </a:r>
            <a:endParaRPr lang="ko-KR" altLang="en-US" dirty="0"/>
          </a:p>
        </p:txBody>
      </p:sp>
      <p:pic>
        <p:nvPicPr>
          <p:cNvPr id="1028" name="Picture 4" descr="basic_seq2seq">
            <a:extLst>
              <a:ext uri="{FF2B5EF4-FFF2-40B4-BE49-F238E27FC236}">
                <a16:creationId xmlns:a16="http://schemas.microsoft.com/office/drawing/2014/main" id="{F1F06DD3-3355-4B84-B57E-246209362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90" y="1918982"/>
            <a:ext cx="6430819" cy="14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55A75ED-8E40-4350-AAD9-B7E5670610FD}"/>
              </a:ext>
            </a:extLst>
          </p:cNvPr>
          <p:cNvSpPr/>
          <p:nvPr/>
        </p:nvSpPr>
        <p:spPr>
          <a:xfrm>
            <a:off x="1432420" y="3751787"/>
            <a:ext cx="9921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기계번역 문제에서 주로 쓰이는 방식으로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Input sequence </a:t>
            </a:r>
            <a:r>
              <a:rPr lang="ko-KR" altLang="en-US" dirty="0"/>
              <a:t>를 </a:t>
            </a:r>
            <a:r>
              <a:rPr lang="en-US" altLang="ko-KR" dirty="0"/>
              <a:t>output sequence </a:t>
            </a:r>
            <a:r>
              <a:rPr lang="ko-KR" altLang="en-US" dirty="0"/>
              <a:t>로 변환하는 </a:t>
            </a:r>
            <a:r>
              <a:rPr lang="en-US" altLang="ko-KR" dirty="0"/>
              <a:t>task</a:t>
            </a:r>
          </a:p>
          <a:p>
            <a:r>
              <a:rPr lang="en-US" altLang="ko-KR" dirty="0"/>
              <a:t>Transformer </a:t>
            </a:r>
            <a:r>
              <a:rPr lang="ko-KR" altLang="en-US" dirty="0"/>
              <a:t>가 나오기 이전에는 </a:t>
            </a:r>
            <a:r>
              <a:rPr lang="en-US" altLang="ko-KR" dirty="0"/>
              <a:t>seq2seq </a:t>
            </a:r>
            <a:r>
              <a:rPr lang="ko-KR" altLang="en-US" dirty="0"/>
              <a:t>방식이 유행했음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Seq2seq </a:t>
            </a:r>
            <a:r>
              <a:rPr lang="ko-KR" altLang="en-US" dirty="0"/>
              <a:t>는 </a:t>
            </a:r>
            <a:r>
              <a:rPr lang="en-US" altLang="ko-KR" dirty="0"/>
              <a:t>input sequence </a:t>
            </a:r>
            <a:r>
              <a:rPr lang="ko-KR" altLang="en-US" dirty="0"/>
              <a:t>를 </a:t>
            </a:r>
            <a:r>
              <a:rPr lang="en-US" altLang="ko-KR" dirty="0"/>
              <a:t>RNN</a:t>
            </a:r>
            <a:r>
              <a:rPr lang="ko-KR" altLang="en-US" dirty="0"/>
              <a:t>을 통해 하나의 </a:t>
            </a:r>
            <a:r>
              <a:rPr lang="en-US" altLang="ko-KR" dirty="0"/>
              <a:t>context vector </a:t>
            </a:r>
            <a:r>
              <a:rPr lang="ko-KR" altLang="en-US" dirty="0"/>
              <a:t>로 압축한 후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context vector </a:t>
            </a:r>
            <a:r>
              <a:rPr lang="ko-KR" altLang="en-US" dirty="0"/>
              <a:t>를 기반으로 다시 </a:t>
            </a:r>
            <a:r>
              <a:rPr lang="en-US" altLang="ko-KR" dirty="0"/>
              <a:t>RNN </a:t>
            </a:r>
            <a:r>
              <a:rPr lang="ko-KR" altLang="en-US" dirty="0"/>
              <a:t>을 통해 새로운 문장을 생성하는 기법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25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BE854-BBA8-4ED1-BF1F-72B72CC2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77B3A-73BE-4113-9610-E9073BFA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Seq2seq </a:t>
            </a:r>
            <a:r>
              <a:rPr lang="ko-KR" altLang="en-US" sz="1600" dirty="0"/>
              <a:t>는 </a:t>
            </a:r>
            <a:r>
              <a:rPr lang="en-US" altLang="ko-KR" sz="1600" dirty="0"/>
              <a:t>encoder </a:t>
            </a:r>
            <a:r>
              <a:rPr lang="ko-KR" altLang="en-US" sz="1600" dirty="0"/>
              <a:t>와 </a:t>
            </a:r>
            <a:r>
              <a:rPr lang="en-US" altLang="ko-KR" sz="1600" dirty="0"/>
              <a:t>decoder </a:t>
            </a:r>
            <a:r>
              <a:rPr lang="ko-KR" altLang="en-US" sz="1600" dirty="0"/>
              <a:t>를 동시에 </a:t>
            </a:r>
            <a:r>
              <a:rPr lang="ko-KR" altLang="en-US" sz="1600" dirty="0" err="1"/>
              <a:t>학습해야한다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Encoder</a:t>
            </a:r>
            <a:r>
              <a:rPr lang="ko-KR" altLang="en-US" sz="1600" dirty="0"/>
              <a:t> 학습 부터 살펴보자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RNN 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next time </a:t>
            </a:r>
            <a:r>
              <a:rPr lang="ko-KR" altLang="en-US" sz="1600" dirty="0"/>
              <a:t>의 </a:t>
            </a:r>
            <a:r>
              <a:rPr lang="en-US" altLang="ko-KR" sz="1600" dirty="0"/>
              <a:t>input </a:t>
            </a:r>
            <a:r>
              <a:rPr lang="ko-KR" altLang="en-US" sz="1600" dirty="0"/>
              <a:t>을 예측하며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학습을 진행한다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모든 조건부 확률을 곱하면 다음과같은 꼴이 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이게 </a:t>
            </a:r>
            <a:r>
              <a:rPr lang="en-US" altLang="ko-KR" sz="1600" dirty="0"/>
              <a:t>encoder </a:t>
            </a:r>
            <a:r>
              <a:rPr lang="ko-KR" altLang="en-US" sz="1600" dirty="0"/>
              <a:t>의 최종 </a:t>
            </a:r>
            <a:r>
              <a:rPr lang="en-US" altLang="ko-KR" sz="1600" dirty="0"/>
              <a:t>distribution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최종 </a:t>
            </a:r>
            <a:r>
              <a:rPr lang="en-US" altLang="ko-KR" sz="1600" dirty="0"/>
              <a:t>time </a:t>
            </a:r>
            <a:r>
              <a:rPr lang="ko-KR" altLang="en-US" sz="1600" dirty="0"/>
              <a:t>의 </a:t>
            </a:r>
            <a:r>
              <a:rPr lang="en-US" altLang="ko-KR" sz="1600" dirty="0"/>
              <a:t>hidden state</a:t>
            </a:r>
            <a:r>
              <a:rPr lang="ko-KR" altLang="en-US" sz="1600" dirty="0"/>
              <a:t>가 </a:t>
            </a:r>
            <a:r>
              <a:rPr lang="en-US" altLang="ko-KR" sz="1600" dirty="0"/>
              <a:t>context vector 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2050" name="Picture 2" descr="1566091651423">
            <a:extLst>
              <a:ext uri="{FF2B5EF4-FFF2-40B4-BE49-F238E27FC236}">
                <a16:creationId xmlns:a16="http://schemas.microsoft.com/office/drawing/2014/main" id="{38B6E51B-8E6E-4F41-98B6-5FAEA72A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59" y="2527634"/>
            <a:ext cx="17621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566090266237">
            <a:extLst>
              <a:ext uri="{FF2B5EF4-FFF2-40B4-BE49-F238E27FC236}">
                <a16:creationId xmlns:a16="http://schemas.microsoft.com/office/drawing/2014/main" id="{3D29B0AB-6C4F-4C42-A0EA-4BAF6D67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00" y="3925856"/>
            <a:ext cx="32575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current_neural_network_unfold.svg">
            <a:extLst>
              <a:ext uri="{FF2B5EF4-FFF2-40B4-BE49-F238E27FC236}">
                <a16:creationId xmlns:a16="http://schemas.microsoft.com/office/drawing/2014/main" id="{DD45A6EE-B74A-4D0B-A2FB-235834EE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87" y="2910476"/>
            <a:ext cx="5443275" cy="181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566090214281">
            <a:extLst>
              <a:ext uri="{FF2B5EF4-FFF2-40B4-BE49-F238E27FC236}">
                <a16:creationId xmlns:a16="http://schemas.microsoft.com/office/drawing/2014/main" id="{C2AA6D93-B063-4CB8-A4D2-67AAFF096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10" y="2480264"/>
            <a:ext cx="22098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4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BE854-BBA8-4ED1-BF1F-72B72CC2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77B3A-73BE-4113-9610-E9073BFA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Decoder </a:t>
            </a:r>
            <a:r>
              <a:rPr lang="ko-KR" altLang="en-US" sz="1600" dirty="0"/>
              <a:t>의 학습구조를 살펴보자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일단</a:t>
            </a:r>
            <a:r>
              <a:rPr lang="en-US" altLang="ko-KR" sz="1600" dirty="0"/>
              <a:t>, </a:t>
            </a:r>
            <a:r>
              <a:rPr lang="ko-KR" altLang="en-US" sz="1600" dirty="0"/>
              <a:t>기본적인 </a:t>
            </a:r>
            <a:r>
              <a:rPr lang="en-US" altLang="ko-KR" sz="1600" dirty="0"/>
              <a:t>RNN </a:t>
            </a:r>
            <a:r>
              <a:rPr lang="ko-KR" altLang="en-US" sz="1600" dirty="0"/>
              <a:t>과 동일한 구조를 가진다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input </a:t>
            </a:r>
            <a:r>
              <a:rPr lang="ko-KR" altLang="en-US" sz="1600" dirty="0"/>
              <a:t>에서 </a:t>
            </a:r>
            <a:r>
              <a:rPr lang="en-US" altLang="ko-KR" sz="1600" dirty="0"/>
              <a:t>context vector </a:t>
            </a:r>
            <a:r>
              <a:rPr lang="ko-KR" altLang="en-US" sz="1600" dirty="0"/>
              <a:t>를 포함하여 학습을 진행하게 된다</a:t>
            </a:r>
            <a:r>
              <a:rPr lang="en-US" altLang="ko-KR" sz="1600" dirty="0"/>
              <a:t>.\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따라서</a:t>
            </a:r>
            <a:r>
              <a:rPr lang="en-US" altLang="ko-KR" sz="1600" dirty="0"/>
              <a:t>, time t </a:t>
            </a:r>
            <a:r>
              <a:rPr lang="ko-KR" altLang="en-US" sz="1600" dirty="0"/>
              <a:t>에서 </a:t>
            </a:r>
            <a:r>
              <a:rPr lang="en-US" altLang="ko-KR" sz="1600" dirty="0"/>
              <a:t>hidden state </a:t>
            </a:r>
            <a:r>
              <a:rPr lang="ko-KR" altLang="en-US" sz="1600" dirty="0"/>
              <a:t>와 </a:t>
            </a:r>
            <a:r>
              <a:rPr lang="en-US" altLang="ko-KR" sz="1600" dirty="0"/>
              <a:t>output </a:t>
            </a:r>
            <a:r>
              <a:rPr lang="ko-KR" altLang="en-US" sz="1600" dirty="0"/>
              <a:t>을 예측하기 위해서는</a:t>
            </a:r>
            <a:r>
              <a:rPr lang="en-US" altLang="ko-KR" sz="1600" dirty="0"/>
              <a:t>, time t-1 </a:t>
            </a:r>
            <a:r>
              <a:rPr lang="ko-KR" altLang="en-US" sz="1600" dirty="0"/>
              <a:t>에서의 </a:t>
            </a:r>
            <a:r>
              <a:rPr lang="en-US" altLang="ko-KR" sz="1600" dirty="0"/>
              <a:t>hidden state, output, </a:t>
            </a:r>
            <a:r>
              <a:rPr lang="ko-KR" altLang="en-US" sz="1600" dirty="0"/>
              <a:t>그리고 </a:t>
            </a:r>
            <a:r>
              <a:rPr lang="en-US" altLang="ko-KR" sz="1600" dirty="0"/>
              <a:t>context vector </a:t>
            </a:r>
            <a:r>
              <a:rPr lang="ko-KR" altLang="en-US" sz="1600" dirty="0"/>
              <a:t>가 필요하다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조건부 </a:t>
            </a:r>
            <a:r>
              <a:rPr lang="ko-KR" altLang="en-US" sz="1600" dirty="0" err="1"/>
              <a:t>확룰로</a:t>
            </a:r>
            <a:r>
              <a:rPr lang="ko-KR" altLang="en-US" sz="1600" dirty="0"/>
              <a:t> 표현하면 </a:t>
            </a:r>
            <a:r>
              <a:rPr lang="ko-KR" altLang="en-US" sz="1600" dirty="0" err="1"/>
              <a:t>다음과같다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2054" name="Picture 6" descr="1566090201681">
            <a:extLst>
              <a:ext uri="{FF2B5EF4-FFF2-40B4-BE49-F238E27FC236}">
                <a16:creationId xmlns:a16="http://schemas.microsoft.com/office/drawing/2014/main" id="{DE2C6294-15C4-4FB5-B9C9-384619D1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51" y="3106331"/>
            <a:ext cx="25241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566090278740">
            <a:extLst>
              <a:ext uri="{FF2B5EF4-FFF2-40B4-BE49-F238E27FC236}">
                <a16:creationId xmlns:a16="http://schemas.microsoft.com/office/drawing/2014/main" id="{15EA7190-5AF0-400A-8804-A2DEBDEB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39" y="5835650"/>
            <a:ext cx="434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566090293395">
            <a:extLst>
              <a:ext uri="{FF2B5EF4-FFF2-40B4-BE49-F238E27FC236}">
                <a16:creationId xmlns:a16="http://schemas.microsoft.com/office/drawing/2014/main" id="{4215FABB-C306-4A02-BE15-8C5432BB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38" y="6369343"/>
            <a:ext cx="29622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566090297174">
            <a:extLst>
              <a:ext uri="{FF2B5EF4-FFF2-40B4-BE49-F238E27FC236}">
                <a16:creationId xmlns:a16="http://schemas.microsoft.com/office/drawing/2014/main" id="{04D3450E-2E98-45D0-93E1-965A4ADE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4" y="681037"/>
            <a:ext cx="31908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current_neural_network_unfold.svg">
            <a:extLst>
              <a:ext uri="{FF2B5EF4-FFF2-40B4-BE49-F238E27FC236}">
                <a16:creationId xmlns:a16="http://schemas.microsoft.com/office/drawing/2014/main" id="{DD45A6EE-B74A-4D0B-A2FB-235834EE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89" y="2585223"/>
            <a:ext cx="5315311" cy="177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566090214281">
            <a:extLst>
              <a:ext uri="{FF2B5EF4-FFF2-40B4-BE49-F238E27FC236}">
                <a16:creationId xmlns:a16="http://schemas.microsoft.com/office/drawing/2014/main" id="{96B6B125-A78B-4F63-B2C4-CF3C5192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91" y="3106331"/>
            <a:ext cx="22098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85669D-F336-4427-8883-2BE605F296FE}"/>
              </a:ext>
            </a:extLst>
          </p:cNvPr>
          <p:cNvSpPr/>
          <p:nvPr/>
        </p:nvSpPr>
        <p:spPr>
          <a:xfrm>
            <a:off x="1017989" y="3597332"/>
            <a:ext cx="2367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Encoder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일반적인 </a:t>
            </a:r>
            <a:r>
              <a:rPr lang="en-US" altLang="ko-KR" dirty="0"/>
              <a:t>RNN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7B485-A716-4440-862E-5FB93F9288A3}"/>
              </a:ext>
            </a:extLst>
          </p:cNvPr>
          <p:cNvSpPr/>
          <p:nvPr/>
        </p:nvSpPr>
        <p:spPr>
          <a:xfrm>
            <a:off x="3603839" y="3597332"/>
            <a:ext cx="27370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Decoder</a:t>
            </a:r>
          </a:p>
          <a:p>
            <a:r>
              <a:rPr lang="en-US" altLang="ko-KR" dirty="0"/>
              <a:t>(context </a:t>
            </a:r>
            <a:r>
              <a:rPr lang="en-US" altLang="ko-KR" dirty="0" err="1"/>
              <a:t>vecto</a:t>
            </a:r>
            <a:r>
              <a:rPr lang="ko-KR" altLang="en-US" dirty="0"/>
              <a:t>를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(y_t-1 </a:t>
            </a:r>
            <a:r>
              <a:rPr lang="ko-KR" altLang="en-US" dirty="0"/>
              <a:t>은 이전 </a:t>
            </a:r>
            <a:r>
              <a:rPr lang="en-US" altLang="ko-KR" dirty="0"/>
              <a:t>state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 예측한 </a:t>
            </a:r>
            <a:r>
              <a:rPr lang="en-US" altLang="ko-KR" dirty="0"/>
              <a:t>output)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7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BE854-BBA8-4ED1-BF1F-72B72CC2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77B3A-73BE-4113-9610-E9073BFA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Loss</a:t>
            </a:r>
            <a:r>
              <a:rPr lang="ko-KR" altLang="en-US" sz="1600" dirty="0"/>
              <a:t> 는 </a:t>
            </a:r>
            <a:r>
              <a:rPr lang="en-US" altLang="ko-KR" sz="1600" dirty="0"/>
              <a:t>input sequence 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입력했을때</a:t>
            </a:r>
            <a:r>
              <a:rPr lang="ko-KR" altLang="en-US" sz="1600" dirty="0"/>
              <a:t> </a:t>
            </a:r>
            <a:r>
              <a:rPr lang="en-US" altLang="ko-KR" sz="1600" dirty="0"/>
              <a:t>output sequence </a:t>
            </a:r>
            <a:r>
              <a:rPr lang="ko-KR" altLang="en-US" sz="1600" dirty="0"/>
              <a:t>가 최대한 </a:t>
            </a:r>
            <a:r>
              <a:rPr lang="en-US" altLang="ko-KR" sz="1600" dirty="0"/>
              <a:t>target </a:t>
            </a:r>
            <a:r>
              <a:rPr lang="ko-KR" altLang="en-US" sz="1600" dirty="0"/>
              <a:t>에 가깝게 하면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</a:t>
            </a:r>
            <a:r>
              <a:rPr lang="ko-KR" altLang="en-US" sz="1600" dirty="0" err="1"/>
              <a:t>아래와같이</a:t>
            </a:r>
            <a:r>
              <a:rPr lang="ko-KR" altLang="en-US" sz="1600" dirty="0"/>
              <a:t> </a:t>
            </a:r>
            <a:r>
              <a:rPr lang="en-US" altLang="ko-KR" sz="1600" dirty="0"/>
              <a:t>log-likelihood </a:t>
            </a:r>
            <a:r>
              <a:rPr lang="ko-KR" altLang="en-US" sz="1600" dirty="0"/>
              <a:t>로 나타낼 수 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2060" name="Picture 12" descr="1566090297174">
            <a:extLst>
              <a:ext uri="{FF2B5EF4-FFF2-40B4-BE49-F238E27FC236}">
                <a16:creationId xmlns:a16="http://schemas.microsoft.com/office/drawing/2014/main" id="{04D3450E-2E98-45D0-93E1-965A4ADE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1" y="2526615"/>
            <a:ext cx="31908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06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FE820-6BE3-4589-9B95-587E1C4A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99B26-542D-470F-8128-CB4F3C6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하나의 </a:t>
            </a:r>
            <a:r>
              <a:rPr lang="en-US" altLang="ko-KR" sz="1600" dirty="0"/>
              <a:t>context vector </a:t>
            </a:r>
            <a:r>
              <a:rPr lang="ko-KR" altLang="en-US" sz="1600" dirty="0"/>
              <a:t>에 하나의 </a:t>
            </a:r>
            <a:r>
              <a:rPr lang="en-US" altLang="ko-KR" sz="1600" dirty="0"/>
              <a:t>sequence </a:t>
            </a:r>
            <a:r>
              <a:rPr lang="ko-KR" altLang="en-US" sz="1600" dirty="0"/>
              <a:t>의 모든 데이터를 </a:t>
            </a:r>
            <a:r>
              <a:rPr lang="ko-KR" altLang="en-US" sz="1600" dirty="0" err="1"/>
              <a:t>담는것은</a:t>
            </a:r>
            <a:r>
              <a:rPr lang="ko-KR" altLang="en-US" sz="1600" dirty="0"/>
              <a:t> 위험하다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데이터의 의미를 잃어버릴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그렇다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</a:t>
            </a:r>
            <a:r>
              <a:rPr lang="en-US" altLang="ko-KR" sz="1600" dirty="0"/>
              <a:t>, decoder </a:t>
            </a:r>
            <a:r>
              <a:rPr lang="ko-KR" altLang="en-US" sz="1600" dirty="0"/>
              <a:t>에서 하나의 </a:t>
            </a:r>
            <a:r>
              <a:rPr lang="en-US" altLang="ko-KR" sz="1600" dirty="0"/>
              <a:t>word </a:t>
            </a:r>
            <a:r>
              <a:rPr lang="ko-KR" altLang="en-US" sz="1600" dirty="0"/>
              <a:t>를 생성할 때 마다</a:t>
            </a:r>
            <a:r>
              <a:rPr lang="en-US" altLang="ko-KR" sz="1600" dirty="0"/>
              <a:t>, context vector 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달라져아한다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</a:t>
            </a:r>
            <a:r>
              <a:rPr lang="en-US" altLang="ko-KR" sz="1600" dirty="0"/>
              <a:t>dynamic </a:t>
            </a:r>
            <a:r>
              <a:rPr lang="ko-KR" altLang="en-US" sz="1600" dirty="0"/>
              <a:t>한 </a:t>
            </a:r>
            <a:r>
              <a:rPr lang="en-US" altLang="ko-KR" sz="1600" dirty="0"/>
              <a:t>context vector 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만들때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사용하는것이</a:t>
            </a:r>
            <a:r>
              <a:rPr lang="ko-KR" altLang="en-US" sz="1600" dirty="0"/>
              <a:t> 바로 그 유명한 </a:t>
            </a:r>
            <a:r>
              <a:rPr lang="en-US" altLang="ko-KR" sz="1600" dirty="0"/>
              <a:t>attention mechanism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아래 그림은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적용했을때</a:t>
            </a:r>
            <a:r>
              <a:rPr lang="ko-KR" altLang="en-US" sz="1600" dirty="0"/>
              <a:t> 문장 길이에 따른 성능 향상을 </a:t>
            </a:r>
            <a:r>
              <a:rPr lang="ko-KR" altLang="en-US" sz="1600" dirty="0" err="1"/>
              <a:t>나타낸것이다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5122" name="Picture 2" descr="1566129534894">
            <a:extLst>
              <a:ext uri="{FF2B5EF4-FFF2-40B4-BE49-F238E27FC236}">
                <a16:creationId xmlns:a16="http://schemas.microsoft.com/office/drawing/2014/main" id="{7F4A190A-56D9-4347-A9F4-7D7E6B91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681413"/>
            <a:ext cx="60579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1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B1DC8-0315-42E5-ABBA-0E9B539A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의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01AB9-2E07-4931-8E53-97FD752E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예를들어</a:t>
            </a:r>
            <a:r>
              <a:rPr lang="en-US" altLang="ko-KR" sz="1600" dirty="0"/>
              <a:t>, I love apple. </a:t>
            </a:r>
            <a:r>
              <a:rPr lang="ko-KR" altLang="en-US" sz="1600" dirty="0"/>
              <a:t>이란 문장이 있다고 치자</a:t>
            </a:r>
            <a:r>
              <a:rPr lang="en-US" altLang="ko-KR" sz="1600" dirty="0"/>
              <a:t>. </a:t>
            </a:r>
            <a:r>
              <a:rPr lang="ko-KR" altLang="en-US" sz="1600" dirty="0"/>
              <a:t>한국어로 나는 사과를 사랑합니다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로 번역할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나는 을 </a:t>
            </a:r>
            <a:r>
              <a:rPr lang="en-US" altLang="ko-KR" sz="1600" dirty="0"/>
              <a:t>generate </a:t>
            </a:r>
            <a:r>
              <a:rPr lang="ko-KR" altLang="en-US" sz="1600" dirty="0"/>
              <a:t>할 때 집중해야 하는 단어는 </a:t>
            </a:r>
            <a:r>
              <a:rPr lang="en-US" altLang="ko-KR" sz="1600" dirty="0"/>
              <a:t>I 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사과를 </a:t>
            </a:r>
            <a:r>
              <a:rPr lang="en-US" altLang="ko-KR" sz="1600" dirty="0"/>
              <a:t>generate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</a:t>
            </a:r>
            <a:r>
              <a:rPr lang="en-US" altLang="ko-KR" sz="1600" dirty="0"/>
              <a:t>apple 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집중해야합니다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단어에 집중할 것인가 를 </a:t>
            </a:r>
            <a:r>
              <a:rPr lang="en-US" altLang="ko-KR" sz="1600" dirty="0"/>
              <a:t>encoder </a:t>
            </a:r>
            <a:r>
              <a:rPr lang="ko-KR" altLang="en-US" sz="1600" dirty="0"/>
              <a:t>와 </a:t>
            </a:r>
            <a:r>
              <a:rPr lang="en-US" altLang="ko-KR" sz="1600" dirty="0"/>
              <a:t>decoder </a:t>
            </a:r>
            <a:r>
              <a:rPr lang="ko-KR" altLang="en-US" sz="1600" dirty="0"/>
              <a:t>사이에 </a:t>
            </a:r>
            <a:r>
              <a:rPr lang="ko-KR" altLang="en-US" sz="1600" dirty="0" err="1"/>
              <a:t>넣어주는것이</a:t>
            </a:r>
            <a:r>
              <a:rPr lang="ko-KR" altLang="en-US" sz="1600" dirty="0"/>
              <a:t> 바로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의 핵심이다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Decoder</a:t>
            </a:r>
            <a:r>
              <a:rPr lang="ko-KR" altLang="en-US" sz="1600" dirty="0"/>
              <a:t> 의 </a:t>
            </a:r>
            <a:r>
              <a:rPr lang="en-US" altLang="ko-KR" sz="1600" dirty="0"/>
              <a:t>time </a:t>
            </a:r>
            <a:r>
              <a:rPr lang="ko-KR" altLang="en-US" sz="1600" dirty="0"/>
              <a:t>이 변하면서</a:t>
            </a:r>
            <a:r>
              <a:rPr lang="en-US" altLang="ko-KR" sz="1600" dirty="0"/>
              <a:t>, context vector </a:t>
            </a:r>
            <a:r>
              <a:rPr lang="ko-KR" altLang="en-US" sz="1600" dirty="0"/>
              <a:t>가 변하게 만들기 위해서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Encoder </a:t>
            </a:r>
            <a:r>
              <a:rPr lang="ko-KR" altLang="en-US" sz="1600" dirty="0"/>
              <a:t>의 마지막 </a:t>
            </a:r>
            <a:r>
              <a:rPr lang="en-US" altLang="ko-KR" sz="1600" dirty="0"/>
              <a:t>hidden state </a:t>
            </a:r>
            <a:r>
              <a:rPr lang="ko-KR" altLang="en-US" sz="1600" dirty="0"/>
              <a:t>만 </a:t>
            </a:r>
            <a:r>
              <a:rPr lang="ko-KR" altLang="en-US" sz="1600" dirty="0" err="1"/>
              <a:t>사용하는것이</a:t>
            </a:r>
            <a:r>
              <a:rPr lang="ko-KR" altLang="en-US" sz="1600" dirty="0"/>
              <a:t> 아닌</a:t>
            </a:r>
            <a:r>
              <a:rPr lang="en-US" altLang="ko-KR" sz="1600" dirty="0"/>
              <a:t>, encoder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모든 </a:t>
            </a:r>
            <a:r>
              <a:rPr lang="en-US" altLang="ko-KR" sz="1600" dirty="0"/>
              <a:t>hidden state </a:t>
            </a:r>
            <a:r>
              <a:rPr lang="ko-KR" altLang="en-US" sz="1600" dirty="0"/>
              <a:t>를 </a:t>
            </a:r>
            <a:r>
              <a:rPr lang="en-US" altLang="ko-KR" sz="1600" dirty="0"/>
              <a:t>‘</a:t>
            </a:r>
            <a:r>
              <a:rPr lang="ko-KR" altLang="en-US" sz="1600" dirty="0"/>
              <a:t>적절히</a:t>
            </a:r>
            <a:r>
              <a:rPr lang="en-US" altLang="ko-KR" sz="1600" dirty="0"/>
              <a:t>’ </a:t>
            </a:r>
            <a:r>
              <a:rPr lang="ko-KR" altLang="en-US" sz="1600" dirty="0"/>
              <a:t>모두 사용한다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여기서 </a:t>
            </a:r>
            <a:r>
              <a:rPr lang="en-US" altLang="ko-KR" sz="1600" dirty="0"/>
              <a:t>‘</a:t>
            </a:r>
            <a:r>
              <a:rPr lang="ko-KR" altLang="en-US" sz="1600" dirty="0"/>
              <a:t>적절히</a:t>
            </a:r>
            <a:r>
              <a:rPr lang="en-US" altLang="ko-KR" sz="1600" dirty="0"/>
              <a:t>’ 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학습해야하는데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로직이 바로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I love </a:t>
            </a:r>
            <a:r>
              <a:rPr lang="ko-KR" altLang="en-US" sz="1600" dirty="0"/>
              <a:t>까지 문장이 </a:t>
            </a:r>
            <a:r>
              <a:rPr lang="en-US" altLang="ko-KR" sz="1600" dirty="0"/>
              <a:t>generate </a:t>
            </a:r>
            <a:r>
              <a:rPr lang="ko-KR" altLang="en-US" sz="1600" dirty="0"/>
              <a:t>되었고</a:t>
            </a:r>
            <a:r>
              <a:rPr lang="en-US" altLang="ko-KR" sz="1600" dirty="0"/>
              <a:t>, t-1 output </a:t>
            </a:r>
            <a:r>
              <a:rPr lang="ko-KR" altLang="en-US" sz="1600" dirty="0"/>
              <a:t>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Love </a:t>
            </a:r>
            <a:r>
              <a:rPr lang="ko-KR" altLang="en-US" sz="1600" dirty="0"/>
              <a:t>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en-US" altLang="ko-KR" sz="1600" dirty="0"/>
              <a:t>decoder </a:t>
            </a:r>
            <a:r>
              <a:rPr lang="ko-KR" altLang="en-US" sz="1600" dirty="0"/>
              <a:t>는 </a:t>
            </a:r>
            <a:r>
              <a:rPr lang="en-US" altLang="ko-KR" sz="1600" dirty="0"/>
              <a:t>apple 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집중해야할것이다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즉</a:t>
            </a:r>
            <a:r>
              <a:rPr lang="en-US" altLang="ko-KR" sz="1600" dirty="0"/>
              <a:t>, decoder </a:t>
            </a:r>
            <a:r>
              <a:rPr lang="ko-KR" altLang="en-US" sz="1600" dirty="0"/>
              <a:t>에서 </a:t>
            </a:r>
            <a:r>
              <a:rPr lang="en-US" altLang="ko-KR" sz="1600" dirty="0"/>
              <a:t>word </a:t>
            </a:r>
            <a:r>
              <a:rPr lang="ko-KR" altLang="en-US" sz="1600" dirty="0"/>
              <a:t>를 </a:t>
            </a:r>
            <a:r>
              <a:rPr lang="en-US" altLang="ko-KR" sz="1600" dirty="0"/>
              <a:t>generate </a:t>
            </a:r>
            <a:r>
              <a:rPr lang="ko-KR" altLang="en-US" sz="1600" dirty="0" err="1"/>
              <a:t>할때</a:t>
            </a:r>
            <a:r>
              <a:rPr lang="en-US" altLang="ko-KR" sz="1600" dirty="0"/>
              <a:t>, </a:t>
            </a:r>
            <a:r>
              <a:rPr lang="ko-KR" altLang="en-US" sz="1600" dirty="0"/>
              <a:t>이 전 </a:t>
            </a:r>
            <a:r>
              <a:rPr lang="en-US" altLang="ko-KR" sz="1600" dirty="0"/>
              <a:t>output</a:t>
            </a:r>
            <a:r>
              <a:rPr lang="ko-KR" altLang="en-US" sz="1600" dirty="0"/>
              <a:t>이 어떻게 </a:t>
            </a:r>
            <a:r>
              <a:rPr lang="ko-KR" altLang="en-US" sz="1600" dirty="0" err="1"/>
              <a:t>나왔냐에</a:t>
            </a:r>
            <a:r>
              <a:rPr lang="ko-KR" altLang="en-US" sz="1600" dirty="0"/>
              <a:t> 따라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nput</a:t>
            </a:r>
            <a:r>
              <a:rPr lang="en-US" altLang="ko-KR" sz="1600" dirty="0"/>
              <a:t> sequence </a:t>
            </a:r>
            <a:r>
              <a:rPr lang="ko-KR" altLang="en-US" sz="1600" dirty="0"/>
              <a:t>에서 어떤 단어를 </a:t>
            </a:r>
            <a:r>
              <a:rPr lang="ko-KR" altLang="en-US" sz="1600" dirty="0" err="1"/>
              <a:t>집중할것인지를</a:t>
            </a:r>
            <a:r>
              <a:rPr lang="ko-KR" altLang="en-US" sz="1600" dirty="0"/>
              <a:t> 학습하면 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7173" name="Picture 5" descr="1566127554686">
            <a:extLst>
              <a:ext uri="{FF2B5EF4-FFF2-40B4-BE49-F238E27FC236}">
                <a16:creationId xmlns:a16="http://schemas.microsoft.com/office/drawing/2014/main" id="{74B4E70A-4F63-4CC0-884D-CEF85CE4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84" y="3138488"/>
            <a:ext cx="21907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3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12E44-5C0B-4EE5-B21E-A24FF53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 with attention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00BB8B-BE81-4AD4-AB76-4BFFBDE5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24" y="1825625"/>
            <a:ext cx="6827351" cy="4351338"/>
          </a:xfrm>
        </p:spPr>
      </p:pic>
    </p:spTree>
    <p:extLst>
      <p:ext uri="{BB962C8B-B14F-4D97-AF65-F5344CB8AC3E}">
        <p14:creationId xmlns:p14="http://schemas.microsoft.com/office/powerpoint/2010/main" val="233906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536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Seq2seq + attention</vt:lpstr>
      <vt:lpstr>Sequence to seqeunce</vt:lpstr>
      <vt:lpstr>Sequence to seqeunce</vt:lpstr>
      <vt:lpstr>seq2seq</vt:lpstr>
      <vt:lpstr>seq2seq</vt:lpstr>
      <vt:lpstr>seq2seq</vt:lpstr>
      <vt:lpstr>Seq2seq with attention</vt:lpstr>
      <vt:lpstr>Attention의 concept</vt:lpstr>
      <vt:lpstr>Seq2seq with attention</vt:lpstr>
      <vt:lpstr>Seq2seq with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 + attention</dc:title>
  <dc:creator>장 원준</dc:creator>
  <cp:lastModifiedBy>장 원준</cp:lastModifiedBy>
  <cp:revision>3</cp:revision>
  <dcterms:created xsi:type="dcterms:W3CDTF">2019-08-18T14:57:57Z</dcterms:created>
  <dcterms:modified xsi:type="dcterms:W3CDTF">2019-08-18T15:20:36Z</dcterms:modified>
</cp:coreProperties>
</file>