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257" r:id="rId2"/>
    <p:sldId id="261" r:id="rId3"/>
    <p:sldId id="275" r:id="rId4"/>
    <p:sldId id="280" r:id="rId5"/>
    <p:sldId id="316" r:id="rId6"/>
    <p:sldId id="317" r:id="rId7"/>
    <p:sldId id="295" r:id="rId8"/>
    <p:sldId id="296" r:id="rId9"/>
    <p:sldId id="297" r:id="rId10"/>
    <p:sldId id="276" r:id="rId11"/>
    <p:sldId id="281" r:id="rId12"/>
    <p:sldId id="319" r:id="rId13"/>
    <p:sldId id="301" r:id="rId14"/>
    <p:sldId id="302" r:id="rId15"/>
    <p:sldId id="303" r:id="rId16"/>
    <p:sldId id="277" r:id="rId17"/>
    <p:sldId id="282" r:id="rId18"/>
    <p:sldId id="291" r:id="rId19"/>
    <p:sldId id="289" r:id="rId20"/>
    <p:sldId id="290" r:id="rId21"/>
    <p:sldId id="294" r:id="rId22"/>
    <p:sldId id="278" r:id="rId23"/>
    <p:sldId id="283" r:id="rId24"/>
    <p:sldId id="285" r:id="rId25"/>
    <p:sldId id="286" r:id="rId26"/>
    <p:sldId id="288" r:id="rId27"/>
    <p:sldId id="279" r:id="rId28"/>
    <p:sldId id="284" r:id="rId29"/>
    <p:sldId id="307" r:id="rId30"/>
    <p:sldId id="308" r:id="rId31"/>
    <p:sldId id="309" r:id="rId32"/>
    <p:sldId id="304" r:id="rId33"/>
    <p:sldId id="305" r:id="rId34"/>
    <p:sldId id="306" r:id="rId35"/>
    <p:sldId id="310" r:id="rId36"/>
    <p:sldId id="311" r:id="rId37"/>
    <p:sldId id="312" r:id="rId38"/>
    <p:sldId id="313" r:id="rId39"/>
    <p:sldId id="320" r:id="rId40"/>
    <p:sldId id="321" r:id="rId41"/>
    <p:sldId id="327" r:id="rId42"/>
    <p:sldId id="326" r:id="rId43"/>
    <p:sldId id="323" r:id="rId44"/>
    <p:sldId id="324" r:id="rId45"/>
    <p:sldId id="325" r:id="rId46"/>
    <p:sldId id="328" r:id="rId47"/>
    <p:sldId id="329" r:id="rId48"/>
    <p:sldId id="265" r:id="rId4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1"/>
      <p:bold r:id="rId52"/>
    </p:embeddedFont>
    <p:embeddedFont>
      <p:font typeface="나눔고딕" panose="020D0604000000000000" pitchFamily="50" charset="-127"/>
      <p:regular r:id="rId53"/>
      <p:bold r:id="rId54"/>
    </p:embeddedFont>
    <p:embeddedFont>
      <p:font typeface="나눔고딕 ExtraBold" panose="020D0904000000000000" pitchFamily="50" charset="-127"/>
      <p:bold r:id="rId55"/>
    </p:embeddedFont>
    <p:embeddedFont>
      <p:font typeface="a타이틀고딕2" panose="02020600000000000000" pitchFamily="18" charset="-127"/>
      <p:regular r:id="rId56"/>
    </p:embeddedFont>
    <p:embeddedFont>
      <p:font typeface="a고딕13" panose="02020600000000000000" pitchFamily="18" charset="-127"/>
      <p:regular r:id="rId57"/>
    </p:embeddedFont>
    <p:embeddedFont>
      <p:font typeface="a드림고딕2" panose="02020600000000000000" pitchFamily="18" charset="-127"/>
      <p:regular r:id="rId58"/>
    </p:embeddedFont>
    <p:embeddedFont>
      <p:font typeface="a타이틀고딕1" panose="02020600000000000000" pitchFamily="18" charset="-127"/>
      <p:regular r:id="rId59"/>
    </p:embeddedFont>
    <p:embeddedFont>
      <p:font typeface="a고딕14" panose="02020600000000000000" pitchFamily="18" charset="-127"/>
      <p:regular r:id="rId60"/>
    </p:embeddedFont>
    <p:embeddedFont>
      <p:font typeface="a고딕10" panose="02020600000000000000" pitchFamily="18" charset="-127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9D9C2"/>
    <a:srgbClr val="00498C"/>
    <a:srgbClr val="2626FF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12070" y="2849299"/>
            <a:ext cx="6328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WEATHER CUBE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9832" y="3717032"/>
            <a:ext cx="301928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창의적공학설계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53557" y="2060848"/>
            <a:ext cx="6931011" cy="2880320"/>
            <a:chOff x="3113597" y="2060848"/>
            <a:chExt cx="6931011" cy="2880320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Title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Weather station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Purpose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주변 날씨를 측정하여 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PC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로 전송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Who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주변 날씨를 직접 측정하고 싶은 사람들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2729" y="4810500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Weather station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18" name="그림 17" descr="C:\Users\wonjun\AppData\Local\Microsoft\Windows\INetCache\Content.Word\Figure2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11497" r="26129" b="319"/>
          <a:stretch/>
        </p:blipFill>
        <p:spPr bwMode="auto">
          <a:xfrm>
            <a:off x="623324" y="1995795"/>
            <a:ext cx="1704681" cy="281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8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1720" y="1412776"/>
            <a:ext cx="6931011" cy="3711316"/>
            <a:chOff x="3113597" y="2060848"/>
            <a:chExt cx="6931011" cy="3711316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60439" cy="3711316"/>
              <a:chOff x="3472201" y="2422049"/>
              <a:chExt cx="6860439" cy="37113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Advantage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실제 상품이므로 하드웨어 마감이 완벽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바람 측정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Disadvantage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직접 측정하기 때문에 오차 발생 가능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크기가 커서 공간 차지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3" cy="17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Main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바람 세기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바람 방향 측정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라즈베리 파이에 날씨 정보 저장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라즈베리 파이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아두이노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센서 순으로 컨트롤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51720" y="1412776"/>
            <a:ext cx="6926183" cy="1769715"/>
            <a:chOff x="3113597" y="2060848"/>
            <a:chExt cx="6926183" cy="1769715"/>
          </a:xfrm>
        </p:grpSpPr>
        <p:sp>
          <p:nvSpPr>
            <p:cNvPr id="21" name="TextBox 20"/>
            <p:cNvSpPr txBox="1"/>
            <p:nvPr/>
          </p:nvSpPr>
          <p:spPr>
            <a:xfrm>
              <a:off x="3185437" y="2060848"/>
              <a:ext cx="6854343" cy="17697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라즈베리 파이 사용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라즈베리 파이에 리눅스를 올림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리눅스에서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GroveWeatherPi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프로그램을 올려서 컨트롤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52596"/>
              </p:ext>
            </p:extLst>
          </p:nvPr>
        </p:nvGraphicFramePr>
        <p:xfrm>
          <a:off x="1043608" y="1700808"/>
          <a:ext cx="7056784" cy="40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0"/>
                <a:gridCol w="4176464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 station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Uno R3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 측정하여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PC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전송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 직접 측정하고 싶은 사람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긴 기둥에 바람측정기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태양열 충전 판 설치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파이와 아두이노는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 플라스틱으로 보관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문제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 사용하지 않음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0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53244"/>
              </p:ext>
            </p:extLst>
          </p:nvPr>
        </p:nvGraphicFramePr>
        <p:xfrm>
          <a:off x="827584" y="1700808"/>
          <a:ext cx="7488832" cy="4630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  <a:gridCol w="4536504"/>
              </a:tblGrid>
              <a:tr h="602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 station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78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배선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회로는 플라스틱으로 보호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Magnetic reed switches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회로 컨트롤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선은 모두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RJ11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케이블로 처리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물과 회로의 분리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Non-active electronic Interface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센서 컨트롤은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RJ11 Terminated Cables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구현 없음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 측정해서 보여줌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정보는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PC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전송해서 보여줌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없음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 센서로 받은 데이터를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파이로 전송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5598"/>
              </p:ext>
            </p:extLst>
          </p:nvPr>
        </p:nvGraphicFramePr>
        <p:xfrm>
          <a:off x="1043608" y="1700808"/>
          <a:ext cx="7056784" cy="3970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 station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하드웨어 마감 완벽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바람 측정 가능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오차 발생 가능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바람 세기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방향 측정 가능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파이에 날씨 정보 저장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센서 순으로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컨트롤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Wind speed, Wind direction, Rainfall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 station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53557" y="2060848"/>
            <a:ext cx="6931011" cy="3295818"/>
            <a:chOff x="3113597" y="2060848"/>
            <a:chExt cx="6931011" cy="3295818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60439" cy="3295818"/>
              <a:chOff x="3472201" y="2422049"/>
              <a:chExt cx="6860439" cy="329581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Title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Tempescope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Purpose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원하는 시간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장소의 날씨를 간편하게 확인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Who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아침에 날씨를 확인해야 하는 사람들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일기예보를 잘 확인하지 못하여 손해를 보는 사람들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 descr="https://image.jimcdn.com/app/cms/image/transf/none/path/scdf34f49ecfa9b87/image/i8c9937f153e90775/version/1444139701/image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2" t="9431" r="61054" b="7576"/>
          <a:stretch/>
        </p:blipFill>
        <p:spPr bwMode="auto">
          <a:xfrm>
            <a:off x="683568" y="2060848"/>
            <a:ext cx="1296144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28704" y="5247840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Temescope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1720" y="1412776"/>
            <a:ext cx="6931011" cy="2880320"/>
            <a:chOff x="3113597" y="2060848"/>
            <a:chExt cx="6931011" cy="2880320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Advantage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사용자의 위치 설정 가능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다양한 기상 조건 시뮬레이션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Disadvantage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표현 가능한 날씨가 적음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Android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지원 하지 않음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Main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비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흐림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맑음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천둥 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4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가지의 날씨 표현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51720" y="1412776"/>
            <a:ext cx="6926183" cy="3016210"/>
            <a:chOff x="3113597" y="2060848"/>
            <a:chExt cx="6926183" cy="3016210"/>
          </a:xfrm>
        </p:grpSpPr>
        <p:sp>
          <p:nvSpPr>
            <p:cNvPr id="18" name="TextBox 17"/>
            <p:cNvSpPr txBox="1"/>
            <p:nvPr/>
          </p:nvSpPr>
          <p:spPr>
            <a:xfrm>
              <a:off x="3185437" y="2060848"/>
              <a:ext cx="6854343" cy="3016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		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	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	   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그날 날씨와 기계의 전체적인 작동을 시키는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                         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아두이노 보드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방수처리를 해야 함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		   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물을 아래에서 위로 올려주는 펌프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292" y="2027545"/>
            <a:ext cx="2002334" cy="1526103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3"/>
          <a:stretch>
            <a:fillRect/>
          </a:stretch>
        </p:blipFill>
        <p:spPr>
          <a:xfrm>
            <a:off x="2122293" y="3751878"/>
            <a:ext cx="1981048" cy="1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72090"/>
              </p:ext>
            </p:extLst>
          </p:nvPr>
        </p:nvGraphicFramePr>
        <p:xfrm>
          <a:off x="1043608" y="1556792"/>
          <a:ext cx="7056784" cy="486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0"/>
                <a:gridCol w="4176464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EAGLE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원하는 시간과 장소의 날씨 확인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아침에 날씨를 확인해야 하는 사람들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 판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(320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X 550 X 2),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 관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PVC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파이프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문제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펌프와 회로를 분리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펌프가 있는 곳의 덮개 아크릴을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벽과 완전히 밀착되지는 않게 하여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물이 펌프 쪽으로 오도록 함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1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31715" y="1834262"/>
            <a:ext cx="7080571" cy="3189476"/>
            <a:chOff x="1031715" y="2029207"/>
            <a:chExt cx="7080571" cy="31894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031715" y="2474595"/>
              <a:ext cx="2832100" cy="2298700"/>
              <a:chOff x="1031715" y="2279650"/>
              <a:chExt cx="2832100" cy="22987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92115" y="2279650"/>
                <a:ext cx="1562100" cy="22987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31715" y="2436199"/>
                <a:ext cx="2832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Contents</a:t>
                </a:r>
                <a:endPara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383061" y="2029207"/>
              <a:ext cx="3729225" cy="3189476"/>
              <a:chOff x="4383061" y="2029207"/>
              <a:chExt cx="3729225" cy="318947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383062" y="2029207"/>
                <a:ext cx="283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01.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웨더 큐브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383062" y="4069573"/>
                <a:ext cx="283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05.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날씨 위젯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83062" y="2406777"/>
                <a:ext cx="33691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02.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Weather station kit</a:t>
                </a:r>
              </a:p>
              <a:p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	with Arduino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383062" y="3013240"/>
                <a:ext cx="283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03.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Tempescope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83061" y="3402685"/>
                <a:ext cx="3729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04.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Weather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 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Forecasting</a:t>
                </a:r>
              </a:p>
              <a:p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	using Arduino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83062" y="4459462"/>
                <a:ext cx="283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06.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ALL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3061" y="4849351"/>
                <a:ext cx="283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07. </a:t>
                </a:r>
                <a:r>
                  <a:rPr lang="en-US" altLang="ko-KR" b="1" dirty="0" smtClean="0">
                    <a:solidFill>
                      <a:srgbClr val="29D9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F7F7F"/>
                    </a:solidFill>
                    <a:latin typeface="a드림고딕2" panose="02020600000000000000" pitchFamily="18" charset="-127"/>
                    <a:ea typeface="a드림고딕2" panose="02020600000000000000" pitchFamily="18" charset="-127"/>
                  </a:rPr>
                  <a:t>Our choice</a:t>
                </a:r>
                <a:endPara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F7F7F"/>
                  </a:solidFill>
                  <a:latin typeface="a드림고딕2" panose="02020600000000000000" pitchFamily="18" charset="-127"/>
                  <a:ea typeface="a드림고딕2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65582"/>
              </p:ext>
            </p:extLst>
          </p:nvPr>
        </p:nvGraphicFramePr>
        <p:xfrm>
          <a:off x="1043608" y="1556792"/>
          <a:ext cx="7056784" cy="4446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배선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Bluetooth LE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모듈을 이용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무선으로 작동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물과 회로의 분리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박스 아래쪽에 회로를 위한 공간 만듦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아크릴용 실리콘을 이용해 빈틈 없앰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수밀성 테스트 실시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일정 간격 반짝임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일정 시간 동안 켜짐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아래쪽의 물을 끌어올려 떨어뜨림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미스트 제조기를 이용하여 물 분사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IOS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장치를 이용하여 날씨정보 읽어옴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03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96682"/>
              </p:ext>
            </p:extLst>
          </p:nvPr>
        </p:nvGraphicFramePr>
        <p:xfrm>
          <a:off x="1043608" y="1556792"/>
          <a:ext cx="7056784" cy="5022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사용자의 위치 설정 가능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언제든지 간편하게 날씨 확인 가능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다양한 기상 조건 시뮬레이션 가능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Android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지원 하지 않음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개발 중인 상품이라 결함 존재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표현 개수 적음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고여있는 물에 곰팡이나 균이 생길 수 있음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가지 날씨 표현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24V DC mist maker,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12V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DC water pump,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5V 25mm DC fan,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Bluetooth Controller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Tempescope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Forecasting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6493" r="36508" b="22078"/>
          <a:stretch/>
        </p:blipFill>
        <p:spPr>
          <a:xfrm>
            <a:off x="648889" y="4221088"/>
            <a:ext cx="1906887" cy="12712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9" t="3834" r="4660" b="18068"/>
          <a:stretch/>
        </p:blipFill>
        <p:spPr>
          <a:xfrm>
            <a:off x="842159" y="1796559"/>
            <a:ext cx="1520347" cy="211159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113597" y="3159818"/>
            <a:ext cx="70572" cy="3147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13597" y="2060848"/>
            <a:ext cx="6931011" cy="2880320"/>
            <a:chOff x="3113597" y="2060848"/>
            <a:chExt cx="6931011" cy="2880320"/>
          </a:xfrm>
        </p:grpSpPr>
        <p:grpSp>
          <p:nvGrpSpPr>
            <p:cNvPr id="22" name="그룹 21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Title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Weather Forecasting using Arduino Based Cube-sat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Purpose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큐브 위성을 사용해 날씨 확인을 할 수 있도록 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Who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날씨를 매일매일 확인하는 일반 대중들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9396" y="3820222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Cube Satellite Model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9396" y="5492346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Working Prototype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6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Forecasting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051720" y="1412776"/>
            <a:ext cx="6931011" cy="2880320"/>
            <a:chOff x="3113597" y="2060848"/>
            <a:chExt cx="6931011" cy="2880320"/>
          </a:xfrm>
        </p:grpSpPr>
        <p:grpSp>
          <p:nvGrpSpPr>
            <p:cNvPr id="11" name="그룹 10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Advantage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간단하며 전력소모가 작고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휴대성이 좋음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Disadvantage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날씨의 제약과 통신 가능 거리가 짧음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큐브 위성을 띄우는 수단의 한계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Main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큐브 위성을 사용하여 데이터 수집 후 사용자의 기기에 전송하여 확인함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9707" r="936" b="15463"/>
          <a:stretch/>
        </p:blipFill>
        <p:spPr>
          <a:xfrm>
            <a:off x="2046199" y="4417402"/>
            <a:ext cx="4844867" cy="19682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65696" y="6382746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Block Diagram of System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6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Forecasting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051720" y="1412776"/>
            <a:ext cx="6926183" cy="2185214"/>
            <a:chOff x="3113597" y="2060848"/>
            <a:chExt cx="6926183" cy="2185214"/>
          </a:xfrm>
        </p:grpSpPr>
        <p:sp>
          <p:nvSpPr>
            <p:cNvPr id="15" name="TextBox 14"/>
            <p:cNvSpPr txBox="1"/>
            <p:nvPr/>
          </p:nvSpPr>
          <p:spPr>
            <a:xfrm>
              <a:off x="3185437" y="2060848"/>
              <a:ext cx="6854343" cy="2185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인터넷을 통해 데이터를 받아오는 것이 아닌 큐브 위성을 사용함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큐브 위성은 가스 풍선을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사용하는데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문제가 될 수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있음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네트워크를 사용하는 것보다 센서를 사용해 측정하는 것이 더 정확함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네트워크 데이터를 못 받을 경우 센서를 사용해 받아오는 방법 있음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Forecasting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09818"/>
              </p:ext>
            </p:extLst>
          </p:nvPr>
        </p:nvGraphicFramePr>
        <p:xfrm>
          <a:off x="1043608" y="1700808"/>
          <a:ext cx="7056784" cy="3204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 Forecasting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 Uno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사용해 날씨 확인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매일 확인하는 일반 대중들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네트워크 사용 방식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RF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모듈을 큐브 위성 통신에 사용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Android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앱과 연계 가능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04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Weather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Forecasting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51819"/>
              </p:ext>
            </p:extLst>
          </p:nvPr>
        </p:nvGraphicFramePr>
        <p:xfrm>
          <a:off x="1043608" y="1700808"/>
          <a:ext cx="7056784" cy="423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 Forecasting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간단하며 전력소모가 작음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휴대성이 좋음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날씨의 제약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눈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),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띄우는 수단의 한계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 거리가 짧음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사용하여 데이터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수집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후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사용자의 기기에 전송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온도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습도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압력 센서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13597" y="2060848"/>
            <a:ext cx="6931011" cy="2880320"/>
            <a:chOff x="3113597" y="2060848"/>
            <a:chExt cx="6931011" cy="2880320"/>
          </a:xfrm>
        </p:grpSpPr>
        <p:grpSp>
          <p:nvGrpSpPr>
            <p:cNvPr id="11" name="그룹 10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Title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OLED Display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를 활용한 날씨 위젯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Purpose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현재 시간의 날씨를 기상청에서 제공받아 사용자에게 전달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Who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 정보를 보여줄 필요가 있는 기기들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17799" t="29424" r="22008" b="2264"/>
          <a:stretch/>
        </p:blipFill>
        <p:spPr>
          <a:xfrm>
            <a:off x="800485" y="2195142"/>
            <a:ext cx="1829146" cy="27714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122" y="4961975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OLED Display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0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51720" y="1412776"/>
            <a:ext cx="6931011" cy="2880320"/>
            <a:chOff x="3113597" y="2060848"/>
            <a:chExt cx="6931011" cy="2880320"/>
          </a:xfrm>
        </p:grpSpPr>
        <p:grpSp>
          <p:nvGrpSpPr>
            <p:cNvPr id="19" name="그룹 18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Advantage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회로가 단순하고 전력 소모가 적음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다른 제품에 혼합 가능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Disadvantage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OLED Display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를 사용하기 때문에 크기가 커질 경우 가격이 급상승함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Main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현재의 시각과 주요 날씨 정보와 세부 날씨 정보 등을 실시간으로 전달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4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51720" y="1412776"/>
            <a:ext cx="6926183" cy="523220"/>
            <a:chOff x="3113597" y="2060848"/>
            <a:chExt cx="6926183" cy="523220"/>
          </a:xfrm>
        </p:grpSpPr>
        <p:sp>
          <p:nvSpPr>
            <p:cNvPr id="26" name="TextBox 25"/>
            <p:cNvSpPr txBox="1"/>
            <p:nvPr/>
          </p:nvSpPr>
          <p:spPr>
            <a:xfrm>
              <a:off x="3185437" y="2060848"/>
              <a:ext cx="68543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2183" t="268" b="31195"/>
          <a:stretch/>
        </p:blipFill>
        <p:spPr>
          <a:xfrm>
            <a:off x="2051720" y="1990382"/>
            <a:ext cx="2016224" cy="1528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7944" y="206912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활용도 높은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Wifi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모듈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아두이노를 거치지 않고 단독으로 동작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부피도 작고 가격도 저렴함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3V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에서 작동하도록 해야 함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6896" y="3519378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ESP8266(ESP-01)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1715" t="18500" r="29572" b="22700"/>
          <a:stretch/>
        </p:blipFill>
        <p:spPr>
          <a:xfrm>
            <a:off x="2090830" y="4153757"/>
            <a:ext cx="1980938" cy="178923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30558" y="5946465"/>
            <a:ext cx="370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0.96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인치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12C 128 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64 OLED Display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7944" y="428440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ESP8266(ESP-01)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과의 호환을 위하여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12C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를 지원하는 디스플레이를 구매해야 함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53557" y="2060848"/>
            <a:ext cx="6931011" cy="2880320"/>
            <a:chOff x="3113597" y="2060848"/>
            <a:chExt cx="6931011" cy="2880320"/>
          </a:xfrm>
        </p:grpSpPr>
        <p:grpSp>
          <p:nvGrpSpPr>
            <p:cNvPr id="11" name="그룹 10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Title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웨더 큐브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Purpose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실시간 날씨를 현실적으로 표현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Who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날씨를 현실적으로 확인하고 싶은 사람들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2729" y="4810500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웨더 큐브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r="22281" b="14721"/>
          <a:stretch/>
        </p:blipFill>
        <p:spPr>
          <a:xfrm>
            <a:off x="509023" y="2724381"/>
            <a:ext cx="1933283" cy="20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51720" y="1412776"/>
            <a:ext cx="6926183" cy="4585871"/>
            <a:chOff x="3113597" y="2060848"/>
            <a:chExt cx="6926183" cy="4585871"/>
          </a:xfrm>
        </p:grpSpPr>
        <p:sp>
          <p:nvSpPr>
            <p:cNvPr id="19" name="TextBox 18"/>
            <p:cNvSpPr txBox="1"/>
            <p:nvPr/>
          </p:nvSpPr>
          <p:spPr>
            <a:xfrm>
              <a:off x="3185437" y="2060848"/>
              <a:ext cx="6854343" cy="45858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코드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char* WIFI_SSID = "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나의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WiFi SSID"; 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char* WIFI_PWD = "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나의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WiFi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비밀번호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";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// Setup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int UPDATE_INTERVAL_SECS = 10 * 60; // Update every 10 minutes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// Display Settings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int I2C_DISPLAY_ADDRESS = 0x3c;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int SDA_PIN = D3;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int SDC_PIN = D4;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// TimeClient settings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float UTC_OFFSET = 9;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// Wunderground Settings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boolean IS_METRIC = true;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String WUNDERGRROUND_API_KEY = "WUNDERGROUND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에서 발급한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API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";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String WUNDERGROUND_COUNTRY = "KR";</a:t>
              </a:r>
            </a:p>
            <a:p>
              <a:pPr fontAlgn="base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const String WUNDERGROUND_CITY = "SEOUL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";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51720" y="1412776"/>
            <a:ext cx="6926183" cy="938719"/>
            <a:chOff x="3113597" y="2060848"/>
            <a:chExt cx="6926183" cy="938719"/>
          </a:xfrm>
        </p:grpSpPr>
        <p:sp>
          <p:nvSpPr>
            <p:cNvPr id="19" name="TextBox 18"/>
            <p:cNvSpPr txBox="1"/>
            <p:nvPr/>
          </p:nvSpPr>
          <p:spPr>
            <a:xfrm>
              <a:off x="3185437" y="2060848"/>
              <a:ext cx="6854343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회로 구상도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1495"/>
            <a:ext cx="6456274" cy="43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96177"/>
              </p:ext>
            </p:extLst>
          </p:nvPr>
        </p:nvGraphicFramePr>
        <p:xfrm>
          <a:off x="1043608" y="1700808"/>
          <a:ext cx="7056784" cy="3810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0"/>
                <a:gridCol w="4176464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 Uno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현재 시간의 날씨를 기상청에서 제공받아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사용자에게 전달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정보를 보여줄 필요가 있는 기기들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 Display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에 정보 표기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API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비상업적 목적의 무료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API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발급 받아서 사용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0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31455"/>
              </p:ext>
            </p:extLst>
          </p:nvPr>
        </p:nvGraphicFramePr>
        <p:xfrm>
          <a:off x="1043608" y="1700808"/>
          <a:ext cx="7056784" cy="387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 연결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ESP8266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은 반드시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3V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에서 동작하도록 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불안정한 경우 아두이노를 통해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3.3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V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공급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디스플레이에 정보 출력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고유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API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키를 코드에 넣고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현재 국가와 도시를 입력하여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지금 위치의 날씨 출력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디스플레이에 정보 출력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ESP8266 Wifi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모듈을 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SSID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와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password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05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21752"/>
              </p:ext>
            </p:extLst>
          </p:nvPr>
        </p:nvGraphicFramePr>
        <p:xfrm>
          <a:off x="1043608" y="1700808"/>
          <a:ext cx="7056784" cy="362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단순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전력 소모 적음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다른 제품에 혼합 가능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 Display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 커질 경우 가격이 급상승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날씨 정보와 세부 날씨 정보를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실시간으로 전달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ESP8266(ESP-01),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Display(12C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를 지원해야 함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)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날씨 위젯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9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989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ALL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07"/>
              </p:ext>
            </p:extLst>
          </p:nvPr>
        </p:nvGraphicFramePr>
        <p:xfrm>
          <a:off x="395534" y="1340768"/>
          <a:ext cx="8352930" cy="531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155"/>
                <a:gridCol w="1392155"/>
                <a:gridCol w="1392155"/>
                <a:gridCol w="1392155"/>
                <a:gridCol w="1392155"/>
                <a:gridCol w="1392155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station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Forecasting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Orange Board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Uno R3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EAGLE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Uno R3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 Uno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R3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실시간 날씨를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현실적으로 표현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 측정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PC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전송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원하는 시간과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장소의 날씨 확인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사용해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확인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현재 시간의 날씨를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기상청에서 받아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사용자에게 전달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현실적으로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확인하고 싶은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직접 측정하고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싶은 사람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아침에 날씨를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확인해야 하는 사람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확인하는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일반 대중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정보를 보여줄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필요가 있는 기기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/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플라스틱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옆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투명 아크릴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기둥에 바람측정기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태양열 충전 판 설치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파이와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아두이노는 하단에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보관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아크릴판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 관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PVC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파이프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외관이 꾸며져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있지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Display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에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정보 표기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문제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바닥에 물받이 제작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바닥 구멍으로 배수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구멍 쪽에 경사 존재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 사용하지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펌프와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 분리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펌프가 있는 곳의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덮개 아크릴을 벽과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완전히 밀착되지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않게 하여 물이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 쪽으로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흐르게 함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 사용하지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사용하지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8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989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ALL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6793"/>
              </p:ext>
            </p:extLst>
          </p:nvPr>
        </p:nvGraphicFramePr>
        <p:xfrm>
          <a:off x="395534" y="1340768"/>
          <a:ext cx="8352930" cy="4311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155"/>
                <a:gridCol w="1392155"/>
                <a:gridCol w="1392155"/>
                <a:gridCol w="1392155"/>
                <a:gridCol w="1392155"/>
                <a:gridCol w="1392155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station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Forecasting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2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배선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실리콘 튜브로 보호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 배선은 모서리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플라스틱으로 보호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Magnetic reed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switches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 컨트롤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선은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RJ11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케이블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Bluetooth LE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 이용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무선으로 작동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따로 정리하지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선이 적어서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관리할 필요 없음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물과 회로의 분리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Neopixel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LED,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접착제와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비닐로 합선 방지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Non-active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Electronic Interface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센서는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RJ11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Terminated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Cables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하단에 공간 만듦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아크릴용 실리콘을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이용해 빈틈 제거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수밀성 테스트 실시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 사용하지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 사용하지 않음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모듈로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HTTP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사용하여 통신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WifiClient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제어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SSID,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password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필요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없음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 센서로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받은 데이터를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전송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IOS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장치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를 이용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날씨정보 읽어옴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RF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위성에 사용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Android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앱과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연계 가능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ESP8266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Wifi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 사용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SSID,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password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필요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989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ALL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70526"/>
              </p:ext>
            </p:extLst>
          </p:nvPr>
        </p:nvGraphicFramePr>
        <p:xfrm>
          <a:off x="251514" y="1340768"/>
          <a:ext cx="8640966" cy="4131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61"/>
                <a:gridCol w="1440161"/>
                <a:gridCol w="1440161"/>
                <a:gridCol w="1440161"/>
                <a:gridCol w="1440161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station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Forecasting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1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 가습기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 펌프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구현 없음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주변 날씨를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측정해서 보여줌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정보는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PC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전송해서 보여줌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미스트 제조기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: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아래쪽 물을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끌어올려 떨어뜨림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구현 없음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날씨에 대한 정보만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얻어옴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구현 없음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디스플레이에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정보 출력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처리 완벽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모듈 사용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하드웨어 마감 완벽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바람 측정 가능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위치 설정 가능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간편하게 날씨 확인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기상 시뮬레이션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간단함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전력 소모 적음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휴대성이 좋음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회로 단순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전력 소모 적음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다른 제품에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혼합 가능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아쉬운 배선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바깥으로 돌출되어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있는 회로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오차 발생 가능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Android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지원 없음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개발중인 상품이라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결함 존재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표현 개수 적음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고여있는 물에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곰팡이나 균이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생길 수 있음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날씨의 제약 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눈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),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띄우는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수단의 한계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 거리가 짧음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Display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커질 경우</a:t>
                      </a:r>
                      <a:endParaRPr lang="en-US" altLang="ko-KR" sz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가격이 급상승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989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ALL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59136"/>
              </p:ext>
            </p:extLst>
          </p:nvPr>
        </p:nvGraphicFramePr>
        <p:xfrm>
          <a:off x="323524" y="1340768"/>
          <a:ext cx="8496948" cy="3555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158"/>
                <a:gridCol w="1416158"/>
                <a:gridCol w="1416158"/>
                <a:gridCol w="1416158"/>
                <a:gridCol w="1416158"/>
                <a:gridCol w="1416158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station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Tempescope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Weather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Forecasting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날씨 위젯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4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가지 날씨 표현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바람 세기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방향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측정 가능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파이에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정보 저장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라즈베리 파이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센서 순으로 컨트롤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가지 날씨 표현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위성을 사용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데이터 수집 후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사용자에게 전송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날씨 정보와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세부 날씨 정보를</a:t>
                      </a:r>
                      <a:endParaRPr lang="en-US" altLang="ko-KR" sz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실시간으로 전달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shield,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Strip LED,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RELAY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Wind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speed,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Wind direction,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Rainfall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24V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DC mist maker,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12V DC water pump,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5V 25mm DC fan,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Bluetooth Controller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온도 센서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습도 센서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고도 센서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압력 센서</a:t>
                      </a:r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큐브 위성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ESP8266(ESP-01),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Display</a:t>
                      </a:r>
                    </a:p>
                    <a:p>
                      <a:pPr algn="ctr" latinLnBrk="1"/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(12C </a:t>
                      </a:r>
                      <a:r>
                        <a:rPr lang="ko-KR" altLang="en-US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지원해야 함</a:t>
                      </a:r>
                      <a:r>
                        <a:rPr lang="en-US" altLang="ko-KR" sz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48076"/>
              </p:ext>
            </p:extLst>
          </p:nvPr>
        </p:nvGraphicFramePr>
        <p:xfrm>
          <a:off x="1043608" y="1700808"/>
          <a:ext cx="7056784" cy="3206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68"/>
                <a:gridCol w="3744416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 Uno R3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3D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환경에서 시각적으로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표현하기 위해 제작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현실적으로 확인하고 싶은 사람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사진 첨부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51720" y="1412776"/>
            <a:ext cx="6931011" cy="2880320"/>
            <a:chOff x="3113597" y="2060848"/>
            <a:chExt cx="6931011" cy="2880320"/>
          </a:xfrm>
        </p:grpSpPr>
        <p:grpSp>
          <p:nvGrpSpPr>
            <p:cNvPr id="10" name="그룹 9"/>
            <p:cNvGrpSpPr/>
            <p:nvPr/>
          </p:nvGrpSpPr>
          <p:grpSpPr>
            <a:xfrm>
              <a:off x="3184169" y="2060848"/>
              <a:ext cx="6860439" cy="2880320"/>
              <a:chOff x="3472201" y="2422049"/>
              <a:chExt cx="6860439" cy="2880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3469" y="2422049"/>
                <a:ext cx="6854343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Advantage</a:t>
                </a: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배수 처리 완벽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가습기 모듈 사용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8297" y="3396593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Disadvantage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아쉬운 배선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바깥으로 돌출되어 있는 회로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2201" y="4363650"/>
                <a:ext cx="68543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B0F0"/>
                    </a:solidFill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Main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비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흐림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맑음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, 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천둥 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4</a:t>
                </a:r>
                <a:r>
                  <a:rPr lang="ko-KR" altLang="en-US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0" panose="02020600000000000000" pitchFamily="18" charset="-127"/>
                    <a:ea typeface="a고딕10" panose="02020600000000000000" pitchFamily="18" charset="-127"/>
                  </a:rPr>
                  <a:t>가지의 날씨 표현</a:t>
                </a:r>
                <a:endPara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113597" y="413436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4468" y="3162199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7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65806"/>
              </p:ext>
            </p:extLst>
          </p:nvPr>
        </p:nvGraphicFramePr>
        <p:xfrm>
          <a:off x="1043608" y="1700808"/>
          <a:ext cx="7056784" cy="4992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문제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물이 낙하하는 지점에 구멍을 뚫어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펌프가 있는 곳으로 흐르게 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바닥을 경사지게 하여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물이 이동하게 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물을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최대한 벽 쪽으로 하여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사용자가 볼 수 있게 함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배선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상단과 하단 사이에 전선의 이동은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중간의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개의 기둥에 선을 넣음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아두이노는 하단에 배치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OLED Display,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워터펌프 하단에 배치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물과 회로의 분리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번의 사례처럼 레이어를 나눔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비닐이나 글루건을 사용해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더 완벽하게 처리함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나머지는 실리콘 튜브로 보호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75526"/>
              </p:ext>
            </p:extLst>
          </p:nvPr>
        </p:nvGraphicFramePr>
        <p:xfrm>
          <a:off x="1043608" y="1700808"/>
          <a:ext cx="7056784" cy="279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21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nodeJS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웹 서버 통신 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nodeJS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서버에서 날씨 정보 가공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아두이노 클라이언트로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JSON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형식으로 데이터 전달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모듈을 사용하여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socket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 예정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socket.io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라이브러리 사용 예정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85901"/>
              </p:ext>
            </p:extLst>
          </p:nvPr>
        </p:nvGraphicFramePr>
        <p:xfrm>
          <a:off x="755576" y="1700808"/>
          <a:ext cx="7632848" cy="470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334"/>
                <a:gridCol w="4439514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41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상단에서 물을 떨어뜨림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 펌프를 사용하여 물을 위로 끌어올림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상단과 하단의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LED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온색 계열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노랑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빨강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번개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상단과 하단의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LED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어두운 청색 계열의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LED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불규칙적으로 깜빡임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하단의 물이 모이는 곳에 가습기 설치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내부 디자인을 꾸며서 조화롭게 함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눈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고민 중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01606"/>
              </p:ext>
            </p:extLst>
          </p:nvPr>
        </p:nvGraphicFramePr>
        <p:xfrm>
          <a:off x="1043608" y="1700808"/>
          <a:ext cx="7056784" cy="4131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336"/>
                <a:gridCol w="4032448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시각적으로 실시간 날씨를 볼 수 있음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사용자에게 그 날의 날씨를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확실하게 각인시켜 줄 수 있음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주기적으로 워터 펌프의 물을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교체해줘야 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 펌프의 소음이 발생할 수 있음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다양한 부품을 사용해 표현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서버에서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API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를 사용해 날씨 정보를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가공한 후 아두이노 클라이언트에서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사용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실시간으로 날씨 정보 확인 가능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17771"/>
              </p:ext>
            </p:extLst>
          </p:nvPr>
        </p:nvGraphicFramePr>
        <p:xfrm>
          <a:off x="1043608" y="1700808"/>
          <a:ext cx="7056784" cy="28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Our choice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Arduino Uno R3,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노랑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주황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파랑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흰색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LED,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shield,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모듈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OLED Display,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 펌프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아크릴 판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반투명 플라스틱 판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8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38" y="742392"/>
            <a:ext cx="3817325" cy="5373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69064" y="6117512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외관 구상도 러프 스케치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5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9064" y="6513030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Flow Chart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87" b="-2210"/>
          <a:stretch/>
        </p:blipFill>
        <p:spPr>
          <a:xfrm>
            <a:off x="1764916" y="260648"/>
            <a:ext cx="5614168" cy="62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07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367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Our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choice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9064" y="6513030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Flow Chart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t="-526" b="1"/>
          <a:stretch/>
        </p:blipFill>
        <p:spPr>
          <a:xfrm>
            <a:off x="1696975" y="404664"/>
            <a:ext cx="7214168" cy="61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282673" y="2398309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2070" y="2849299"/>
            <a:ext cx="6328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lang="ko-KR" altLang="en-US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51720" y="1412776"/>
            <a:ext cx="6926183" cy="523220"/>
            <a:chOff x="3113597" y="2060848"/>
            <a:chExt cx="69261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185437" y="2060848"/>
              <a:ext cx="68543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 descr="C:\Users\wonjun\AppData\Local\Microsoft\Windows\INetCache\Content.Word\2015072014534809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92" y="1957708"/>
            <a:ext cx="4737963" cy="27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3188337" y="4731931"/>
            <a:ext cx="26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물과 회로 분리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51720" y="1412776"/>
            <a:ext cx="6926183" cy="5278368"/>
            <a:chOff x="3113597" y="2060848"/>
            <a:chExt cx="6926183" cy="5278368"/>
          </a:xfrm>
        </p:grpSpPr>
        <p:sp>
          <p:nvSpPr>
            <p:cNvPr id="14" name="TextBox 13"/>
            <p:cNvSpPr txBox="1"/>
            <p:nvPr/>
          </p:nvSpPr>
          <p:spPr>
            <a:xfrm>
              <a:off x="3185437" y="2060848"/>
              <a:ext cx="6854343" cy="52783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Others</a:t>
              </a:r>
              <a:endPara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코드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ko-KR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서버 접속 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api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void connectToServer()               // </a:t>
              </a:r>
              <a:r>
                <a:rPr lang="ko-KR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서버 접속 함수</a:t>
              </a: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{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Serial.println("");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Serial.println("connecting to server...");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String content = "";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if (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client.connect(hostIp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, 80)) 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{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Serial.println("Connected! Making HTTP request to api.openweathermap.org for "+location+"...");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client.println("GET /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data/2.5/weather?q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="+location+"&amp;mode=xml"); 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client.print("HOST: api.openweathermap.org\n");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client.println("User-Agent: launchpad-wifi");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client.println("Connection: close");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client.println();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  Serial.println("Weather information for "+location);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}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  lastAttemptTime = millis();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0" panose="02020600000000000000" pitchFamily="18" charset="-127"/>
                  <a:ea typeface="a고딕10" panose="02020600000000000000" pitchFamily="18" charset="-127"/>
                </a:rPr>
                <a:t>}</a:t>
              </a:r>
              <a:endParaRPr lang="ko-KR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13597" y="2195142"/>
              <a:ext cx="70572" cy="314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3648"/>
              </p:ext>
            </p:extLst>
          </p:nvPr>
        </p:nvGraphicFramePr>
        <p:xfrm>
          <a:off x="1043608" y="1700808"/>
          <a:ext cx="7056784" cy="4284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0"/>
                <a:gridCol w="4176464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Orange Board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목적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실시간 날씨를 현실적으로 표현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대상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날씨를 현실적으로 확인하고 싶은 사람들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외관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/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플라스틱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옆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투명 아크릴판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문제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바닥에 물 받이 부분 제작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바닥에는 구멍이 있어 배수 가능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경사가 있어 구멍 쪽으로 물이 흐름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5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89979"/>
              </p:ext>
            </p:extLst>
          </p:nvPr>
        </p:nvGraphicFramePr>
        <p:xfrm>
          <a:off x="1043608" y="1700808"/>
          <a:ext cx="7056784" cy="4923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배선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실리콘 튜브로 감싸서 보호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배선은 모서리 쪽에 배치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물과 회로의 분리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상단에 전자 회로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하단에 펌프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LED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Neopixel LED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사용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접착제와 비닐로 합선 방지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날씨 구현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표현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가습기를 아래쪽에 설치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워터 펌프 사용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: LED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로 표현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통신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모듈로 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HTTP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를 사용하여 통신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WifiClient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코드로 제어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SSID / password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 정보 필요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0"/>
            <a:ext cx="1224136" cy="13407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821" y="168202"/>
            <a:ext cx="401549" cy="30847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4046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01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90334"/>
              </p:ext>
            </p:extLst>
          </p:nvPr>
        </p:nvGraphicFramePr>
        <p:xfrm>
          <a:off x="1043608" y="1700808"/>
          <a:ext cx="7056784" cy="3582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3281"/>
                <a:gridCol w="4163503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조사 내용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웨더 큐브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배수 처리 완벽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모듈 사용</a:t>
                      </a:r>
                      <a:endParaRPr lang="en-US" altLang="ko-KR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아쉬운 배선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바깥으로 돌출되어 있는 회로</a:t>
                      </a:r>
                      <a:endParaRPr lang="ko-KR" altLang="en-US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주요 기능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비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흐림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맑음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천둥 </a:t>
                      </a:r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</a:t>
                      </a: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가지의 날씨 표현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부품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Wifi shield, Strip LED,</a:t>
                      </a:r>
                      <a:endParaRPr lang="en-US" altLang="ko-KR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RELAY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가습기 모듈</a:t>
                      </a:r>
                      <a:r>
                        <a:rPr lang="en-US" altLang="ko-KR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펌프</a:t>
                      </a:r>
                      <a:endParaRPr lang="ko-KR" altLang="en-US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웨더 큐브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6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2383</Words>
  <Application>Microsoft Office PowerPoint</Application>
  <PresentationFormat>화면 슬라이드 쇼(4:3)</PresentationFormat>
  <Paragraphs>781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맑은 고딕</vt:lpstr>
      <vt:lpstr>나눔고딕</vt:lpstr>
      <vt:lpstr>나눔고딕 ExtraBold</vt:lpstr>
      <vt:lpstr>a타이틀고딕2</vt:lpstr>
      <vt:lpstr>a고딕13</vt:lpstr>
      <vt:lpstr>Arial</vt:lpstr>
      <vt:lpstr>a드림고딕2</vt:lpstr>
      <vt:lpstr>a타이틀고딕1</vt:lpstr>
      <vt:lpstr>a고딕14</vt:lpstr>
      <vt:lpstr>a고딕10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khj_pc</cp:lastModifiedBy>
  <cp:revision>356</cp:revision>
  <dcterms:created xsi:type="dcterms:W3CDTF">2006-10-05T04:04:58Z</dcterms:created>
  <dcterms:modified xsi:type="dcterms:W3CDTF">2017-09-26T01:33:57Z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