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84" r:id="rId5"/>
    <p:sldId id="259" r:id="rId6"/>
    <p:sldId id="260" r:id="rId7"/>
    <p:sldId id="276" r:id="rId8"/>
    <p:sldId id="277" r:id="rId9"/>
    <p:sldId id="262" r:id="rId10"/>
    <p:sldId id="278" r:id="rId11"/>
    <p:sldId id="279" r:id="rId12"/>
    <p:sldId id="280" r:id="rId13"/>
    <p:sldId id="281" r:id="rId14"/>
    <p:sldId id="28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4" r:id="rId24"/>
    <p:sldId id="272" r:id="rId25"/>
    <p:sldId id="271" r:id="rId26"/>
    <p:sldId id="273" r:id="rId27"/>
    <p:sldId id="275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4" r:id="rId37"/>
    <p:sldId id="293" r:id="rId38"/>
    <p:sldId id="292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9144000" cy="5143500" type="screen16x9"/>
  <p:notesSz cx="9144000" cy="5143500"/>
  <p:defaultTextStyle>
    <a:defPPr>
      <a:defRPr lang="en-US"/>
    </a:defPPr>
    <a:lvl1pPr marL="0" lvl="0" algn="l" rtl="0">
      <a:defRPr lang="en-US" sz="1800">
        <a:solidFill>
          <a:schemeClr val="tx1"/>
        </a:solidFill>
        <a:latin typeface="+mn-lt"/>
      </a:defRPr>
    </a:lvl1pPr>
    <a:lvl2pPr marL="457200" lvl="1" algn="l" rtl="0">
      <a:defRPr lang="en-US" sz="1800">
        <a:solidFill>
          <a:schemeClr val="tx1"/>
        </a:solidFill>
        <a:latin typeface="+mn-lt"/>
      </a:defRPr>
    </a:lvl2pPr>
    <a:lvl3pPr marL="914400" lvl="2" algn="l" rtl="0">
      <a:defRPr lang="en-US" sz="1800">
        <a:solidFill>
          <a:schemeClr val="tx1"/>
        </a:solidFill>
        <a:latin typeface="+mn-lt"/>
      </a:defRPr>
    </a:lvl3pPr>
    <a:lvl4pPr marL="1371600" lvl="3" algn="l" rtl="0">
      <a:defRPr lang="en-US" sz="1800">
        <a:solidFill>
          <a:schemeClr val="tx1"/>
        </a:solidFill>
        <a:latin typeface="+mn-lt"/>
      </a:defRPr>
    </a:lvl4pPr>
    <a:lvl5pPr marL="1828800" lvl="4" algn="l" rtl="0">
      <a:defRPr lang="en-US" sz="1800">
        <a:solidFill>
          <a:schemeClr val="tx1"/>
        </a:solidFill>
        <a:latin typeface="+mn-lt"/>
      </a:defRPr>
    </a:lvl5pPr>
    <a:lvl6pPr marL="2286000" lvl="5" algn="l" rtl="0">
      <a:defRPr lang="en-US" sz="1800">
        <a:solidFill>
          <a:schemeClr val="tx1"/>
        </a:solidFill>
        <a:latin typeface="+mn-lt"/>
      </a:defRPr>
    </a:lvl6pPr>
    <a:lvl7pPr marL="2743200" lvl="6" algn="l" rtl="0">
      <a:defRPr lang="en-US" sz="1800">
        <a:solidFill>
          <a:schemeClr val="tx1"/>
        </a:solidFill>
        <a:latin typeface="+mn-lt"/>
      </a:defRPr>
    </a:lvl7pPr>
    <a:lvl8pPr marL="3200400" lvl="7" algn="l" rtl="0">
      <a:defRPr lang="en-US" sz="1800">
        <a:solidFill>
          <a:schemeClr val="tx1"/>
        </a:solidFill>
        <a:latin typeface="+mn-lt"/>
      </a:defRPr>
    </a:lvl8pPr>
    <a:lvl9pPr marL="3657600" lvl="8" algn="l" rtl="0">
      <a:defRPr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99444F4-04F9-4FFF-BD60-017F6FF674E6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0441" autoAdjust="0"/>
    <p:restoredTop sz="86467" autoAdjust="0"/>
  </p:normalViewPr>
  <p:slideViewPr>
    <p:cSldViewPr>
      <p:cViewPr>
        <p:scale>
          <a:sx n="93" d="100"/>
          <a:sy n="93" d="100"/>
        </p:scale>
        <p:origin x="-528" y="-72"/>
      </p:cViewPr>
      <p:guideLst>
        <p:guide orient="horz" pos="2148"/>
        <p:guide pos="2832"/>
      </p:guideLst>
    </p:cSldViewPr>
  </p:slideViewPr>
  <p:outlineViewPr>
    <p:cViewPr>
      <p:scale>
        <a:sx n="33" d="100"/>
        <a:sy n="33" d="100"/>
      </p:scale>
      <p:origin x="6" y="6582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0" d="100"/>
          <a:sy n="100" d="100"/>
        </p:scale>
        <p:origin x="-1170" y="-84"/>
      </p:cViewPr>
      <p:guideLst>
        <p:guide orient="horz" pos="162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1208-2A8E-4F3B-A7ED-F6A4FEDE95DB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0741-0365-4C62-BEDE-2DDCAF47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5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B0741-0365-4C62-BEDE-2DDCAF473C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1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B0741-0365-4C62-BEDE-2DDCAF473C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5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B0741-0365-4C62-BEDE-2DDCAF473C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76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Hibernate persistence layer runs in a non-managed environment, database connections are usually handled by simple (i.e., non-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DataSource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connection pools from which Hibernate obtains connections as needed. The session/transaction handling idiom looks like this: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B0741-0365-4C62-BEDE-2DDCAF473CE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53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use bean-managed transactions (BMT), Hibernate will tell the application server to start and end a BMT transaction if you use the Transaction API. The transaction management code is identical to the non-managed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B0741-0365-4C62-BEDE-2DDCAF473C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2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to use a transaction-bound Session, that is, the 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getCurrentSession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functionality for easy context propagation, use the JTA 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UserTransaction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API directly: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B0741-0365-4C62-BEDE-2DDCAF473C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98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B0741-0365-4C62-BEDE-2DDCAF473CE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static.jboss.org/hibernate/images/hibernate_logo_whitebkg_200px.png" TargetMode="External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643" y="800236"/>
            <a:ext cx="6436178" cy="2209800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lnSpc>
                <a:spcPct val="100000"/>
              </a:lnSpc>
              <a:defRPr lang="en-US" sz="5100" b="0" i="0" cap="none" spc="15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643" y="3416175"/>
            <a:ext cx="6436178" cy="706966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baseline="0">
                <a:solidFill>
                  <a:schemeClr val="accent1"/>
                </a:solidFill>
                <a:latin typeface="+mn-lt"/>
              </a:defRPr>
            </a:lvl1pPr>
            <a:lvl2pPr marL="457200" lvl="1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4" name="Straight Connector 9"/>
          <p:cNvCxnSpPr/>
          <p:nvPr/>
        </p:nvCxnSpPr>
        <p:spPr>
          <a:xfrm>
            <a:off x="1351643" y="3182555"/>
            <a:ext cx="6436178" cy="0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7853516" y="0"/>
            <a:ext cx="1290483" cy="3226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7826" y="48664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E9594754-C830-421B-906F-90BDC0F50566}" type="slidenum"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6645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Footer message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79376" y="48664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ED26D60-7C49-43D3-94C8-D5D2DE6471B8}" type="datetime1">
              <a:t>1/4/2014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949327" y="1550987"/>
            <a:ext cx="1593851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5275" y="1550987"/>
            <a:ext cx="1593850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2"/>
          </p:nvPr>
        </p:nvSpPr>
        <p:spPr>
          <a:xfrm>
            <a:off x="4724400" y="1550987"/>
            <a:ext cx="3482976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idx="3"/>
          </p:nvPr>
        </p:nvSpPr>
        <p:spPr>
          <a:xfrm>
            <a:off x="887414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A4145074-BBB3-4658-96ED-DEA8EFA0F1BB}" type="datetime1">
              <a:t>1/4/2014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/>
              <a:t>Footer message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943F3326-0530-454B-9818-74EAC5F65CD3}" type="slidenum">
              <a:t>‹#›</a:t>
            </a:fld>
            <a:endParaRPr lang="en-US"/>
          </a:p>
        </p:txBody>
      </p:sp>
      <p:sp>
        <p:nvSpPr>
          <p:cNvPr id="9" name="Rectangle 19"/>
          <p:cNvSpPr/>
          <p:nvPr/>
        </p:nvSpPr>
        <p:spPr>
          <a:xfrm>
            <a:off x="889003" y="1493837"/>
            <a:ext cx="1711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0" name="Rectangle 20"/>
          <p:cNvSpPr/>
          <p:nvPr/>
        </p:nvSpPr>
        <p:spPr>
          <a:xfrm>
            <a:off x="2774950" y="1493837"/>
            <a:ext cx="1714500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1" name="Rectangle 22"/>
          <p:cNvSpPr/>
          <p:nvPr/>
        </p:nvSpPr>
        <p:spPr>
          <a:xfrm>
            <a:off x="4613274" y="1084251"/>
            <a:ext cx="3616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type="body" idx="4"/>
          </p:nvPr>
        </p:nvSpPr>
        <p:spPr>
          <a:xfrm>
            <a:off x="2773802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type="body" idx="5"/>
          </p:nvPr>
        </p:nvSpPr>
        <p:spPr>
          <a:xfrm>
            <a:off x="4660188" y="3857355"/>
            <a:ext cx="3604336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idx="6"/>
          </p:nvPr>
        </p:nvSpPr>
        <p:spPr>
          <a:xfrm>
            <a:off x="279376" y="138673"/>
            <a:ext cx="7480300" cy="521931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9328" y="1550990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Rectangle 14"/>
          <p:cNvSpPr/>
          <p:nvPr/>
        </p:nvSpPr>
        <p:spPr>
          <a:xfrm>
            <a:off x="889003" y="1493840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Rectangle 17"/>
          <p:cNvSpPr/>
          <p:nvPr/>
        </p:nvSpPr>
        <p:spPr>
          <a:xfrm>
            <a:off x="3365068" y="149383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2"/>
          </p:nvPr>
        </p:nvSpPr>
        <p:spPr>
          <a:xfrm>
            <a:off x="3422218" y="1550987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3"/>
          </p:nvPr>
        </p:nvSpPr>
        <p:spPr>
          <a:xfrm>
            <a:off x="949328" y="3213535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Rectangle 26"/>
          <p:cNvSpPr/>
          <p:nvPr/>
        </p:nvSpPr>
        <p:spPr>
          <a:xfrm>
            <a:off x="889003" y="3156385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368053" y="316114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4"/>
          </p:nvPr>
        </p:nvSpPr>
        <p:spPr>
          <a:xfrm>
            <a:off x="3425203" y="3218298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78A2D9BB-D529-40E1-A469-C17F2FA5AFA3}" type="datetime1">
              <a:t>1/4/2014</a:t>
            </a:fld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/>
              <a:t>Footer message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BED25E34-03D3-46DA-8756-DE9FB198FF64}" type="slidenum"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321213" y="967862"/>
            <a:ext cx="8560453" cy="3646129"/>
          </a:xfrm>
        </p:spPr>
        <p:txBody>
          <a:bodyPr vert="horz" rtlCol="0">
            <a:normAutofit/>
          </a:bodyPr>
          <a:lstStyle>
            <a:lvl1pPr lvl="0">
              <a:defRPr lang="en-US"/>
            </a:lvl1pPr>
            <a:lvl2pPr lvl="1">
              <a:defRPr lang="en-US"/>
            </a:lvl2pPr>
            <a:lvl3pPr lvl="2">
              <a:defRPr lang="en-US"/>
            </a:lvl3pPr>
            <a:lvl4pPr lvl="3">
              <a:defRPr lang="en-US"/>
            </a:lvl4pPr>
            <a:lvl5pPr lvl="4"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321213" y="4866456"/>
            <a:ext cx="2133600" cy="273844"/>
          </a:xfrm>
        </p:spPr>
        <p:txBody>
          <a:bodyPr vert="horz" rtlCol="0"/>
          <a:lstStyle/>
          <a:p>
            <a:fld id="{854A4867-B859-4540-93FB-B5C6BFC4E30D}" type="datetime1">
              <a:t>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>
              <a:defRPr/>
            </a:lvl1pPr>
          </a:lstStyle>
          <a:p>
            <a:r>
              <a:rPr lang="en-US" dirty="0" smtClean="0"/>
              <a:t>Hibernate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48066" y="4890524"/>
            <a:ext cx="2133600" cy="249775"/>
          </a:xfrm>
        </p:spPr>
        <p:txBody>
          <a:bodyPr vert="horz" rtlCol="0"/>
          <a:lstStyle/>
          <a:p>
            <a:fld id="{68BD66FC-AE83-4462-8127-DBDC42A2E05C}" type="slidenum">
              <a:t>‹#›</a:t>
            </a:fld>
            <a:endParaRPr lang="en-US"/>
          </a:p>
        </p:txBody>
      </p:sp>
      <p:sp>
        <p:nvSpPr>
          <p:cNvPr id="6" name="Title 7"/>
          <p:cNvSpPr>
            <a:spLocks noGrp="1"/>
          </p:cNvSpPr>
          <p:nvPr>
            <p:ph type="title" idx="1"/>
          </p:nvPr>
        </p:nvSpPr>
        <p:spPr>
          <a:xfrm>
            <a:off x="321212" y="195045"/>
            <a:ext cx="8136987" cy="546305"/>
          </a:xfrm>
        </p:spPr>
        <p:txBody>
          <a:bodyPr vert="horz" rtlCol="0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3" y="2926162"/>
            <a:ext cx="7480300" cy="1565274"/>
          </a:xfrm>
          <a:prstGeom prst="rect">
            <a:avLst/>
          </a:prstGeom>
        </p:spPr>
        <p:txBody>
          <a:bodyPr vert="horz"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300" b="0" i="0" cap="none" spc="1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089" y="2192059"/>
            <a:ext cx="7472264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894862" y="2781071"/>
            <a:ext cx="7362092" cy="0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7826" y="48664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3A3C9F9A-4374-4B6B-A591-A08410934FB6}" type="slidenum"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6645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Footer message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79376" y="48664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FD1C2685-1B6C-4E1D-9ECE-D8B0744A137F}" type="datetime1">
              <a:t>1/4/2014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279376" y="906411"/>
            <a:ext cx="4087787" cy="3717822"/>
          </a:xfrm>
        </p:spPr>
        <p:txBody>
          <a:bodyPr vert="horz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idx="1"/>
          </p:nvPr>
        </p:nvSpPr>
        <p:spPr>
          <a:xfrm>
            <a:off x="279376" y="148508"/>
            <a:ext cx="7480300" cy="556341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4675243" y="906411"/>
            <a:ext cx="4196183" cy="3717822"/>
          </a:xfrm>
        </p:spPr>
        <p:txBody>
          <a:bodyPr vert="horz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DF7C6989-B0AA-43C2-A557-9608E741D469}" type="datetime1"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/>
              <a:t>Footer message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8521D973-DE48-4447-950C-CBC78968EF1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279376" y="960941"/>
            <a:ext cx="4154357" cy="457567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/>
            </a:lvl2pPr>
            <a:lvl3pPr marL="914400" lvl="2" indent="0">
              <a:buNone/>
              <a:defRPr lang="en-US" sz="1800" b="1"/>
            </a:lvl3pPr>
            <a:lvl4pPr marL="1371600" lvl="3" indent="0">
              <a:buNone/>
              <a:defRPr lang="en-US" sz="1600" b="1"/>
            </a:lvl4pPr>
            <a:lvl5pPr marL="1828800" lvl="4" indent="0">
              <a:buNone/>
              <a:defRPr lang="en-US" sz="1600" b="1"/>
            </a:lvl5pPr>
            <a:lvl6pPr marL="2286000" lvl="5" indent="0">
              <a:buNone/>
              <a:defRPr lang="en-US" sz="1600" b="1"/>
            </a:lvl6pPr>
            <a:lvl7pPr marL="2743200" lvl="6" indent="0">
              <a:buNone/>
              <a:defRPr lang="en-US" sz="1600" b="1"/>
            </a:lvl7pPr>
            <a:lvl8pPr marL="3200400" lvl="7" indent="0">
              <a:buNone/>
              <a:defRPr lang="en-US" sz="1600" b="1"/>
            </a:lvl8pPr>
            <a:lvl9pPr marL="3657600" lvl="8" indent="0">
              <a:buNone/>
              <a:defRPr lang="en-US"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4675243" y="960941"/>
            <a:ext cx="4196183" cy="457567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/>
            </a:lvl2pPr>
            <a:lvl3pPr marL="914400" lvl="2" indent="0">
              <a:buNone/>
              <a:defRPr lang="en-US" sz="1800" b="1"/>
            </a:lvl3pPr>
            <a:lvl4pPr marL="1371600" lvl="3" indent="0">
              <a:buNone/>
              <a:defRPr lang="en-US" sz="1600" b="1"/>
            </a:lvl4pPr>
            <a:lvl5pPr marL="1828800" lvl="4" indent="0">
              <a:buNone/>
              <a:defRPr lang="en-US" sz="1600" b="1"/>
            </a:lvl5pPr>
            <a:lvl6pPr marL="2286000" lvl="5" indent="0">
              <a:buNone/>
              <a:defRPr lang="en-US" sz="1600" b="1"/>
            </a:lvl6pPr>
            <a:lvl7pPr marL="2743200" lvl="6" indent="0">
              <a:buNone/>
              <a:defRPr lang="en-US" sz="1600" b="1"/>
            </a:lvl7pPr>
            <a:lvl8pPr marL="3200400" lvl="7" indent="0">
              <a:buNone/>
              <a:defRPr lang="en-US" sz="1600" b="1"/>
            </a:lvl8pPr>
            <a:lvl9pPr marL="3657600" lvl="8" indent="0">
              <a:buNone/>
              <a:defRPr lang="en-US"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279376" y="1656325"/>
            <a:ext cx="4154357" cy="2804037"/>
          </a:xfrm>
        </p:spPr>
        <p:txBody>
          <a:bodyPr vert="horz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idx="3"/>
          </p:nvPr>
        </p:nvSpPr>
        <p:spPr>
          <a:xfrm>
            <a:off x="279376" y="0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"/>
          </p:nvPr>
        </p:nvSpPr>
        <p:spPr>
          <a:xfrm>
            <a:off x="4675243" y="1656325"/>
            <a:ext cx="4196183" cy="2837888"/>
          </a:xfrm>
        </p:spPr>
        <p:txBody>
          <a:bodyPr vert="horz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68AB84B5-E95F-49EF-A6F4-39635AB55914}" type="datetime1">
              <a:t>1/4/2014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/>
              <a:t>Footer message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3E954E4F-6C37-412A-9D38-77BF29AFC686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C5B51960-146C-4827-A50D-CDD700B1DA4A}" type="datetime1">
              <a:t>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/>
              <a:t>Footer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FCF5AF68-84AE-4E07-931E-54B85574DCDF}" type="slidenum"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9376" y="0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3D01E968-E3DA-425F-9015-B69239C8F119}" type="datetime1">
              <a:t>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/>
              <a:t>Footer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C5C980A3-BB31-45A5-BD6C-3B143F2F4B6B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5D85D8E6-7BD2-4691-B8F9-84B3123E3AA6}" type="datetime1">
              <a:t>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/>
              <a:t>Footer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C42ECE43-B32B-4ED3-967F-695B724A4296}" type="slidenum">
              <a:t>‹#›</a:t>
            </a:fld>
            <a:endParaRPr lang="en-US"/>
          </a:p>
        </p:txBody>
      </p:sp>
      <p:cxnSp>
        <p:nvCxnSpPr>
          <p:cNvPr id="5" name="Straight Connector 8"/>
          <p:cNvCxnSpPr/>
          <p:nvPr/>
        </p:nvCxnSpPr>
        <p:spPr>
          <a:xfrm rot="10800000" flipH="1">
            <a:off x="279376" y="732298"/>
            <a:ext cx="7421535" cy="9051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9376" y="0"/>
            <a:ext cx="7480300" cy="547943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76758" y="967862"/>
            <a:ext cx="5094668" cy="3526351"/>
          </a:xfrm>
        </p:spPr>
        <p:txBody>
          <a:bodyPr vert="horz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279376" y="967862"/>
            <a:ext cx="3324224" cy="3510537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/>
            </a:lvl1pPr>
          </a:lstStyle>
          <a:p>
            <a:r>
              <a:rPr lang="en-US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3832225" y="1549401"/>
            <a:ext cx="4368800" cy="288925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1CCA2974-D6EA-4994-A529-C5F6D8C06BB5}" type="datetime1">
              <a:t>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/>
              <a:t>Footer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856BB25B-2041-4B16-BCD4-10C1FADFA4AD}" type="slidenum"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16"/>
          <p:cNvSpPr/>
          <p:nvPr/>
        </p:nvSpPr>
        <p:spPr>
          <a:xfrm>
            <a:off x="3774594" y="1493839"/>
            <a:ext cx="4486755" cy="3000375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/>
            </a:lvl1pPr>
          </a:lstStyle>
          <a:p>
            <a:r>
              <a:rPr lang="en-US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http://static.jboss.org/hibernate/images/hibernate_logo_whitebkg_200px.pn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279376" y="48664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68D993A2-1D37-4064-AC05-868CBBDC5DBD}" type="datetime1">
              <a:t>1/4/2014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6645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Footer message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7826" y="48664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8A1F6C67-E988-4DAD-B788-B7ECB25D7521}" type="slidenum"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79376" y="97230"/>
            <a:ext cx="8592051" cy="5736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279376" y="741925"/>
            <a:ext cx="8592051" cy="36576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9"/>
          <p:cNvCxnSpPr/>
          <p:nvPr/>
        </p:nvCxnSpPr>
        <p:spPr>
          <a:xfrm>
            <a:off x="279376" y="741350"/>
            <a:ext cx="7362092" cy="0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link="rId14"/>
          <a:stretch>
            <a:fillRect/>
          </a:stretch>
        </p:blipFill>
        <p:spPr>
          <a:xfrm>
            <a:off x="7853516" y="0"/>
            <a:ext cx="1290483" cy="322620"/>
          </a:xfrm>
          <a:prstGeom prst="rect">
            <a:avLst/>
          </a:prstGeom>
        </p:spPr>
      </p:pic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0" i="0">
          <a:solidFill>
            <a:schemeClr val="tx1">
              <a:lumMod val="85000"/>
              <a:lumOff val="15000"/>
            </a:schemeClr>
          </a:solidFill>
          <a:latin typeface="+mj-lt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&gt;"/>
        <a:defRPr lang="en-US" sz="1800" i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600" i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i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i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000" i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000" i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000" i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000" i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000" i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>
          <a:solidFill>
            <a:schemeClr val="tx1"/>
          </a:solidFill>
          <a:latin typeface="+mn-lt"/>
        </a:defRPr>
      </a:lvl1pPr>
      <a:lvl2pPr marL="457200" lvl="1" algn="l" rtl="0">
        <a:defRPr lang="en-US" sz="1800">
          <a:solidFill>
            <a:schemeClr val="tx1"/>
          </a:solidFill>
          <a:latin typeface="+mn-lt"/>
        </a:defRPr>
      </a:lvl2pPr>
      <a:lvl3pPr marL="914400" lvl="2" algn="l" rtl="0">
        <a:defRPr lang="en-US" sz="1800">
          <a:solidFill>
            <a:schemeClr val="tx1"/>
          </a:solidFill>
          <a:latin typeface="+mn-lt"/>
        </a:defRPr>
      </a:lvl3pPr>
      <a:lvl4pPr marL="1371600" lvl="3" algn="l" rtl="0">
        <a:defRPr lang="en-US" sz="1800">
          <a:solidFill>
            <a:schemeClr val="tx1"/>
          </a:solidFill>
          <a:latin typeface="+mn-lt"/>
        </a:defRPr>
      </a:lvl4pPr>
      <a:lvl5pPr marL="1828800" lvl="4" algn="l" rtl="0">
        <a:defRPr lang="en-US" sz="1800">
          <a:solidFill>
            <a:schemeClr val="tx1"/>
          </a:solidFill>
          <a:latin typeface="+mn-lt"/>
        </a:defRPr>
      </a:lvl5pPr>
      <a:lvl6pPr marL="2286000" lvl="5" algn="l" rtl="0">
        <a:defRPr lang="en-US" sz="1800">
          <a:solidFill>
            <a:schemeClr val="tx1"/>
          </a:solidFill>
          <a:latin typeface="+mn-lt"/>
        </a:defRPr>
      </a:lvl6pPr>
      <a:lvl7pPr marL="2743200" lvl="6" algn="l" rtl="0">
        <a:defRPr lang="en-US" sz="1800">
          <a:solidFill>
            <a:schemeClr val="tx1"/>
          </a:solidFill>
          <a:latin typeface="+mn-lt"/>
        </a:defRPr>
      </a:lvl7pPr>
      <a:lvl8pPr marL="3200400" lvl="7" algn="l" rtl="0">
        <a:defRPr lang="en-US" sz="1800">
          <a:solidFill>
            <a:schemeClr val="tx1"/>
          </a:solidFill>
          <a:latin typeface="+mn-lt"/>
        </a:defRPr>
      </a:lvl8pPr>
      <a:lvl9pPr marL="3657600" lvl="8" algn="l" rtl="0">
        <a:defRPr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Vijay Kumar </a:t>
            </a:r>
            <a:r>
              <a:rPr lang="en-US" dirty="0" err="1" smtClean="0"/>
              <a:t>Keshri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vl="0" algn="r">
              <a:defRPr lang="en-US" sz="60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BA1B901A-28F8-4E75-80C3-7DB43940108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vl="0" algn="ctr">
              <a:defRPr lang="en-US" sz="60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Footer message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vl="0" algn="l">
              <a:defRPr lang="en-US" sz="60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7B8BC68A-B07F-4878-9915-79FCF99C5587}" type="datetime1">
              <a:rPr lang="en-US" smtClean="0"/>
              <a:pPr/>
              <a:t>1/4/2014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dirty="0" smtClean="0"/>
              <a:t>A previously persistent object that is deleted from the database</a:t>
            </a:r>
          </a:p>
          <a:p>
            <a:pPr lvl="1"/>
            <a:r>
              <a:rPr lang="en-US" dirty="0" err="1" smtClean="0"/>
              <a:t>session.delete</a:t>
            </a:r>
            <a:r>
              <a:rPr lang="en-US" dirty="0" smtClean="0"/>
              <a:t>(account);</a:t>
            </a:r>
          </a:p>
          <a:p>
            <a:r>
              <a:rPr lang="en-US" dirty="0" smtClean="0"/>
              <a:t>Java instance may still exist, but it is ignored by Hibernate</a:t>
            </a:r>
          </a:p>
          <a:p>
            <a:pPr lvl="1"/>
            <a:r>
              <a:rPr lang="en-US" dirty="0" smtClean="0"/>
              <a:t>Any changes made to the object are not saved to the database</a:t>
            </a:r>
          </a:p>
          <a:p>
            <a:pPr lvl="1"/>
            <a:r>
              <a:rPr lang="en-US" dirty="0" smtClean="0"/>
              <a:t>Picked up for garbage collection once it falls out of scope</a:t>
            </a:r>
          </a:p>
          <a:p>
            <a:pPr lvl="2"/>
            <a:r>
              <a:rPr lang="en-US" dirty="0" smtClean="0"/>
              <a:t>Hibernate does not null-out the in-memory object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pPr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message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smtClean="0"/>
              <a:t>Removed State-I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mtClean="0"/>
              <a:t>Session session = SessionFactory.getCurrentSession();</a:t>
            </a:r>
          </a:p>
          <a:p>
            <a:r>
              <a:rPr lang="en-US" smtClean="0"/>
              <a:t>// retrieve account with id 1. account is returned in a ‘persistent’ state</a:t>
            </a:r>
          </a:p>
          <a:p>
            <a:pPr lvl="1"/>
            <a:r>
              <a:rPr lang="en-US" smtClean="0"/>
              <a:t>Account account = session.get(Account.class, 1);</a:t>
            </a:r>
          </a:p>
          <a:p>
            <a:r>
              <a:rPr lang="en-US" smtClean="0"/>
              <a:t>// transition to the ‘removed’ state. Hibernate deletes the database record, and no longer manages the object</a:t>
            </a:r>
          </a:p>
          <a:p>
            <a:pPr lvl="1"/>
            <a:r>
              <a:rPr lang="en-US" smtClean="0"/>
              <a:t>session.delete(account);</a:t>
            </a:r>
          </a:p>
          <a:p>
            <a:r>
              <a:rPr lang="en-US" smtClean="0"/>
              <a:t>// modification is ignored by Hibernate since it is in the ‘removed’ state</a:t>
            </a:r>
          </a:p>
          <a:p>
            <a:pPr lvl="1"/>
            <a:r>
              <a:rPr lang="en-US" smtClean="0"/>
              <a:t>account.setBalance(500);</a:t>
            </a:r>
          </a:p>
          <a:p>
            <a:r>
              <a:rPr lang="en-US" smtClean="0"/>
              <a:t>// commit the transaction</a:t>
            </a:r>
          </a:p>
          <a:p>
            <a:pPr lvl="1"/>
            <a:r>
              <a:rPr lang="en-US" smtClean="0"/>
              <a:t>session.getTransaction().commit();</a:t>
            </a:r>
          </a:p>
          <a:p>
            <a:r>
              <a:rPr lang="en-US" smtClean="0"/>
              <a:t>// notice the Java object is still alive, though deleted from the database stays alive until developer sets to null, or goes out of scope</a:t>
            </a:r>
          </a:p>
          <a:p>
            <a:pPr lvl="1"/>
            <a:r>
              <a:rPr lang="en-US" smtClean="0"/>
              <a:t>account.setBalance(1000);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pPr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message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smtClean="0"/>
              <a:t>Removed State-II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2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mtClean="0"/>
              <a:t>A persistent object that is still referenced after closure of the active session</a:t>
            </a:r>
          </a:p>
          <a:p>
            <a:pPr lvl="1"/>
            <a:r>
              <a:rPr lang="en-US" smtClean="0"/>
              <a:t>session.close() changes object’s state from persisted to detached</a:t>
            </a:r>
          </a:p>
          <a:p>
            <a:r>
              <a:rPr lang="en-US" smtClean="0"/>
              <a:t>Still represents a valid row in the database</a:t>
            </a:r>
          </a:p>
          <a:p>
            <a:r>
              <a:rPr lang="en-US" smtClean="0"/>
              <a:t>No longer managed by Hibernate</a:t>
            </a:r>
          </a:p>
          <a:p>
            <a:pPr lvl="1"/>
            <a:r>
              <a:rPr lang="en-US" smtClean="0"/>
              <a:t>Changes made to detached objects are not saved to the database while object remains in the detached state</a:t>
            </a:r>
          </a:p>
          <a:p>
            <a:pPr lvl="1"/>
            <a:r>
              <a:rPr lang="en-US" smtClean="0"/>
              <a:t>Can be reattached, returning it to the persistent state and causing it to save its state to the database</a:t>
            </a:r>
          </a:p>
          <a:p>
            <a:pPr lvl="2"/>
            <a:r>
              <a:rPr lang="en-US" smtClean="0"/>
              <a:t>update();</a:t>
            </a:r>
          </a:p>
          <a:p>
            <a:pPr lvl="2"/>
            <a:r>
              <a:rPr lang="en-US" smtClean="0"/>
              <a:t>merge();</a:t>
            </a:r>
          </a:p>
          <a:p>
            <a:pPr lvl="2"/>
            <a:r>
              <a:rPr lang="en-US" smtClean="0"/>
              <a:t>lock(); // reattaches, but does not save state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pPr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message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smtClean="0"/>
              <a:t>Detached State-I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4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Session session1 = SessionFactory.getCurrentSession();</a:t>
            </a:r>
          </a:p>
          <a:p>
            <a:r>
              <a:rPr lang="en-US" smtClean="0"/>
              <a:t>// retrieve account with id 1. account is returned in a ‘persistent’ state</a:t>
            </a:r>
          </a:p>
          <a:p>
            <a:pPr lvl="1"/>
            <a:r>
              <a:rPr lang="en-US" smtClean="0"/>
              <a:t>Account account = session1.get(Account.class, 1);</a:t>
            </a:r>
          </a:p>
          <a:p>
            <a:r>
              <a:rPr lang="en-US" smtClean="0"/>
              <a:t>// transition to the ‘detached’ state. Hibernate no longer manages the object</a:t>
            </a:r>
          </a:p>
          <a:p>
            <a:pPr lvl="1"/>
            <a:r>
              <a:rPr lang="en-US" smtClean="0"/>
              <a:t>session1.close();</a:t>
            </a:r>
          </a:p>
          <a:p>
            <a:r>
              <a:rPr lang="en-US" smtClean="0"/>
              <a:t>// modification is ignored by Hibernate since it is in the ‘detached’.  state, but the account still represents a row in the database</a:t>
            </a:r>
          </a:p>
          <a:p>
            <a:pPr lvl="1"/>
            <a:r>
              <a:rPr lang="en-US" smtClean="0"/>
              <a:t>account.setBalance(500);</a:t>
            </a:r>
          </a:p>
          <a:p>
            <a:r>
              <a:rPr lang="en-US" smtClean="0"/>
              <a:t>// re-attach the object to an open session, returning it to the ‘persistent’ state and allowing its changes to be saved to the database</a:t>
            </a:r>
          </a:p>
          <a:p>
            <a:pPr lvl="1"/>
            <a:r>
              <a:rPr lang="en-US" smtClean="0"/>
              <a:t>Session session2 = SessionFactory.getCurrentSession();</a:t>
            </a:r>
          </a:p>
          <a:p>
            <a:pPr lvl="1"/>
            <a:r>
              <a:rPr lang="en-US" smtClean="0"/>
              <a:t>session2.update(account);</a:t>
            </a:r>
          </a:p>
          <a:p>
            <a:r>
              <a:rPr lang="en-US" smtClean="0"/>
              <a:t>// commit the transaction</a:t>
            </a:r>
          </a:p>
          <a:p>
            <a:pPr lvl="1"/>
            <a:r>
              <a:rPr lang="en-US" smtClean="0"/>
              <a:t>session2.getTransaction().commit();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pPr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message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smtClean="0"/>
              <a:t>Detached State-II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1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pPr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message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smtClean="0"/>
              <a:t>Hibernate Lifecycle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62000" y="2381250"/>
            <a:ext cx="838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object</a:t>
            </a:r>
            <a:endParaRPr lang="en-US" sz="1000" dirty="0"/>
          </a:p>
        </p:txBody>
      </p:sp>
      <p:sp>
        <p:nvSpPr>
          <p:cNvPr id="9" name="Oval 8"/>
          <p:cNvSpPr/>
          <p:nvPr/>
        </p:nvSpPr>
        <p:spPr>
          <a:xfrm>
            <a:off x="3200400" y="3733800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Detached</a:t>
            </a:r>
            <a:endParaRPr lang="en-US" sz="1000" dirty="0"/>
          </a:p>
        </p:txBody>
      </p:sp>
      <p:cxnSp>
        <p:nvCxnSpPr>
          <p:cNvPr id="12" name="Straight Arrow Connector 11"/>
          <p:cNvCxnSpPr>
            <a:stCxn id="7" idx="0"/>
            <a:endCxn id="15" idx="2"/>
          </p:cNvCxnSpPr>
          <p:nvPr/>
        </p:nvCxnSpPr>
        <p:spPr>
          <a:xfrm flipV="1">
            <a:off x="1181100" y="1314450"/>
            <a:ext cx="2019300" cy="1066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200400" y="2381250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persistent</a:t>
            </a:r>
            <a:endParaRPr lang="en-US" sz="1000" dirty="0"/>
          </a:p>
        </p:txBody>
      </p:sp>
      <p:sp>
        <p:nvSpPr>
          <p:cNvPr id="15" name="Oval 14"/>
          <p:cNvSpPr/>
          <p:nvPr/>
        </p:nvSpPr>
        <p:spPr>
          <a:xfrm>
            <a:off x="3200400" y="1047750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Transient</a:t>
            </a:r>
            <a:endParaRPr lang="en-US" sz="1000" dirty="0"/>
          </a:p>
        </p:txBody>
      </p:sp>
      <p:sp>
        <p:nvSpPr>
          <p:cNvPr id="16" name="Oval 15"/>
          <p:cNvSpPr/>
          <p:nvPr/>
        </p:nvSpPr>
        <p:spPr>
          <a:xfrm>
            <a:off x="5334000" y="2381250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Removed</a:t>
            </a:r>
            <a:endParaRPr lang="en-US" sz="1000" dirty="0"/>
          </a:p>
        </p:txBody>
      </p:sp>
      <p:sp>
        <p:nvSpPr>
          <p:cNvPr id="17" name="Oval 16"/>
          <p:cNvSpPr/>
          <p:nvPr/>
        </p:nvSpPr>
        <p:spPr>
          <a:xfrm>
            <a:off x="7296150" y="2343150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Garbage</a:t>
            </a:r>
            <a:endParaRPr lang="en-US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600200" y="2543176"/>
            <a:ext cx="1600200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9" idx="1"/>
          </p:cNvCxnSpPr>
          <p:nvPr/>
        </p:nvCxnSpPr>
        <p:spPr>
          <a:xfrm>
            <a:off x="3401266" y="2836535"/>
            <a:ext cx="0" cy="9753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7"/>
            <a:endCxn id="14" idx="5"/>
          </p:cNvCxnSpPr>
          <p:nvPr/>
        </p:nvCxnSpPr>
        <p:spPr>
          <a:xfrm flipV="1">
            <a:off x="4371134" y="2836535"/>
            <a:ext cx="0" cy="9753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4"/>
            <a:endCxn id="14" idx="0"/>
          </p:cNvCxnSpPr>
          <p:nvPr/>
        </p:nvCxnSpPr>
        <p:spPr>
          <a:xfrm>
            <a:off x="3886200" y="1581150"/>
            <a:ext cx="0" cy="800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6"/>
            <a:endCxn id="17" idx="0"/>
          </p:cNvCxnSpPr>
          <p:nvPr/>
        </p:nvCxnSpPr>
        <p:spPr>
          <a:xfrm>
            <a:off x="4572000" y="1314450"/>
            <a:ext cx="3409950" cy="10287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6"/>
          </p:cNvCxnSpPr>
          <p:nvPr/>
        </p:nvCxnSpPr>
        <p:spPr>
          <a:xfrm>
            <a:off x="4572000" y="2647950"/>
            <a:ext cx="762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7" idx="2"/>
          </p:cNvCxnSpPr>
          <p:nvPr/>
        </p:nvCxnSpPr>
        <p:spPr>
          <a:xfrm flipV="1">
            <a:off x="6705600" y="2609850"/>
            <a:ext cx="590550" cy="95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95450" y="2607936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Get, load, find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572000" y="2248534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Delete</a:t>
            </a:r>
          </a:p>
          <a:p>
            <a:r>
              <a:rPr lang="en-US" sz="1000" dirty="0" smtClean="0"/>
              <a:t>remove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3952875" y="1641753"/>
            <a:ext cx="99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Save</a:t>
            </a:r>
          </a:p>
          <a:p>
            <a:r>
              <a:rPr lang="en-US" sz="1000" dirty="0" err="1" smtClean="0"/>
              <a:t>saveOrUpdate</a:t>
            </a:r>
            <a:endParaRPr lang="en-US" sz="1000" dirty="0" smtClean="0"/>
          </a:p>
          <a:p>
            <a:r>
              <a:rPr lang="en-US" sz="1000" dirty="0" smtClean="0"/>
              <a:t>Persist</a:t>
            </a:r>
          </a:p>
          <a:p>
            <a:r>
              <a:rPr lang="en-US" sz="1000" dirty="0" smtClean="0"/>
              <a:t>merge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2085975" y="1846649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new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3082756"/>
            <a:ext cx="49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Evict</a:t>
            </a:r>
          </a:p>
          <a:p>
            <a:r>
              <a:rPr lang="en-US" sz="1000" dirty="0" smtClean="0"/>
              <a:t>clear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4448175" y="3124170"/>
            <a:ext cx="11906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Update </a:t>
            </a:r>
          </a:p>
          <a:p>
            <a:r>
              <a:rPr lang="en-US" sz="1000" dirty="0" err="1" smtClean="0"/>
              <a:t>saveOrUpdate</a:t>
            </a:r>
            <a:endParaRPr lang="en-US" sz="1000" dirty="0" smtClean="0"/>
          </a:p>
          <a:p>
            <a:r>
              <a:rPr lang="en-US" sz="1000" dirty="0" smtClean="0"/>
              <a:t>merge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410200" y="1273314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If not persisted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6572250" y="2814449"/>
            <a:ext cx="1504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Upon session close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37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Hibernate quickly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53A8-8886-4492-B833-76DBF03F6B0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message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7F67-D06E-46ED-BF29-D1D5F2F3C615}" type="datetime1">
              <a:rPr lang="en-US" smtClean="0"/>
              <a:pPr/>
              <a:t>1/4/2014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CC70-7C0E-47F6-AF4C-8F34A8EB840E}" type="datetime1">
              <a:rPr lang="en-US" smtClean="0"/>
              <a:pPr/>
              <a:t>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message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AC42-990C-46F1-88C8-9BB227889CC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smtClean="0"/>
              <a:t>Lab 1: Setting up the user 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One-to-One, One-to-Many, Many-to-One, Many-to-Many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A636-AE89-4BAB-8226-69E63176CB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message</a:t>
            </a: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57D2-6E62-4AE0-A294-469E67A98B00}" type="datetime1">
              <a:rPr lang="en-US" smtClean="0"/>
              <a:pPr/>
              <a:t>1/4/2014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mtClean="0"/>
              <a:t>One-to-One</a:t>
            </a:r>
          </a:p>
          <a:p>
            <a:pPr lvl="1"/>
            <a:r>
              <a:rPr lang="en-US" smtClean="0"/>
              <a:t>A single entity has association with anther single entity.</a:t>
            </a:r>
          </a:p>
          <a:p>
            <a:r>
              <a:rPr lang="en-US" smtClean="0"/>
              <a:t>One-to-Many</a:t>
            </a:r>
          </a:p>
          <a:p>
            <a:pPr lvl="1"/>
            <a:r>
              <a:rPr lang="en-US" smtClean="0"/>
              <a:t>A single entity has association with many entity.</a:t>
            </a:r>
          </a:p>
          <a:p>
            <a:pPr lvl="1"/>
            <a:r>
              <a:rPr lang="en-US" smtClean="0"/>
              <a:t>Reverse of many to one association.</a:t>
            </a:r>
          </a:p>
          <a:p>
            <a:pPr lvl="0"/>
            <a:r>
              <a:rPr lang="en-US" smtClean="0"/>
              <a:t>Many-to-One</a:t>
            </a:r>
          </a:p>
          <a:p>
            <a:pPr lvl="1"/>
            <a:r>
              <a:rPr lang="en-US" smtClean="0"/>
              <a:t>Multiple entity has association with a single entity.</a:t>
            </a:r>
          </a:p>
          <a:p>
            <a:pPr lvl="1"/>
            <a:r>
              <a:rPr lang="en-US" smtClean="0"/>
              <a:t>Reverse of one-to-many association.</a:t>
            </a:r>
          </a:p>
          <a:p>
            <a:pPr lvl="0"/>
            <a:r>
              <a:rPr lang="en-US" smtClean="0"/>
              <a:t>Many-To-Many</a:t>
            </a:r>
          </a:p>
          <a:p>
            <a:pPr lvl="1"/>
            <a:r>
              <a:rPr lang="en-US" smtClean="0"/>
              <a:t>Multiple entity has association with multiple entity.</a:t>
            </a:r>
          </a:p>
          <a:p>
            <a:pPr lvl="0"/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D422-1661-4DCD-B266-3851ADFA22E5}" type="datetime1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message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E5A9-D322-4EFF-A108-8D23A512A2F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smtClean="0"/>
              <a:t>Relationship Multiplicity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mtClean="0"/>
              <a:t>Unidirectional</a:t>
            </a:r>
          </a:p>
          <a:p>
            <a:pPr lvl="1"/>
            <a:r>
              <a:rPr lang="en-US" smtClean="0"/>
              <a:t>Can only be traverse objects from one side of the relationship.</a:t>
            </a:r>
          </a:p>
          <a:p>
            <a:pPr lvl="1"/>
            <a:r>
              <a:rPr lang="en-US" smtClean="0"/>
              <a:t>Example: Account : Transaction , </a:t>
            </a:r>
          </a:p>
          <a:p>
            <a:pPr lvl="2"/>
            <a:r>
              <a:rPr lang="en-US" smtClean="0"/>
              <a:t>Given an account object can obtain related transaction object.</a:t>
            </a:r>
          </a:p>
          <a:p>
            <a:pPr lvl="0"/>
            <a:r>
              <a:rPr lang="en-US" smtClean="0"/>
              <a:t>Bidirectional</a:t>
            </a:r>
          </a:p>
          <a:p>
            <a:pPr lvl="1"/>
            <a:r>
              <a:rPr lang="en-US" smtClean="0"/>
              <a:t>Can traverse object from both side of the relationship.</a:t>
            </a:r>
          </a:p>
          <a:p>
            <a:pPr lvl="1"/>
            <a:r>
              <a:rPr lang="en-US" smtClean="0"/>
              <a:t>Example: Account: Transaction, </a:t>
            </a:r>
          </a:p>
          <a:p>
            <a:pPr lvl="2"/>
            <a:r>
              <a:rPr lang="en-US" smtClean="0"/>
              <a:t>Given an account object can obtain related transaction.</a:t>
            </a:r>
          </a:p>
          <a:p>
            <a:pPr lvl="2"/>
            <a:r>
              <a:rPr lang="en-US" smtClean="0"/>
              <a:t>Given a transaction object can obtain related account object.</a:t>
            </a:r>
          </a:p>
          <a:p>
            <a:pPr lvl="1"/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CD3-5C42-4EDE-B2F6-6A9DFE4D4844}" type="datetime1">
              <a:rPr lang="en-US" smtClean="0"/>
              <a:pPr/>
              <a:t>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message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E418-34E6-44AA-98AB-5A6C8B737F5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itle 7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smtClean="0"/>
              <a:t>Relationship Directionality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16470" y="774961"/>
            <a:ext cx="530257" cy="501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8054617" y="772644"/>
            <a:ext cx="530257" cy="501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7016470" y="2851036"/>
            <a:ext cx="530257" cy="501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0" name="Oval 9"/>
          <p:cNvSpPr/>
          <p:nvPr/>
        </p:nvSpPr>
        <p:spPr>
          <a:xfrm>
            <a:off x="8054617" y="2848719"/>
            <a:ext cx="530257" cy="501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7557332" y="965854"/>
            <a:ext cx="497284" cy="116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7559492" y="3031110"/>
            <a:ext cx="476074" cy="1590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16470" y="1403611"/>
            <a:ext cx="530257" cy="501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557332" y="1594504"/>
            <a:ext cx="497284" cy="116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054617" y="1401294"/>
            <a:ext cx="530257" cy="501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6" name="Oval 15"/>
          <p:cNvSpPr/>
          <p:nvPr/>
        </p:nvSpPr>
        <p:spPr>
          <a:xfrm>
            <a:off x="8054617" y="2136742"/>
            <a:ext cx="530257" cy="501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7" name="Right Arrow 16"/>
          <p:cNvSpPr/>
          <p:nvPr/>
        </p:nvSpPr>
        <p:spPr>
          <a:xfrm rot="2288200" flipV="1">
            <a:off x="7523988" y="1887343"/>
            <a:ext cx="742092" cy="100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486212" y="3552726"/>
            <a:ext cx="2395453" cy="61509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/>
              <a:t>Domain graph model of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GB" dirty="0" smtClean="0"/>
              <a:t>Hibernate is an object-relational mapping (ORM) library for the Java language, providing a framework for mapping an object-oriented domain model to a </a:t>
            </a:r>
            <a:r>
              <a:rPr lang="en-US" dirty="0" smtClean="0"/>
              <a:t>traditional relational database.</a:t>
            </a:r>
          </a:p>
          <a:p>
            <a:r>
              <a:rPr lang="en-US" dirty="0" smtClean="0"/>
              <a:t>Hibernate solves object-relational impedance </a:t>
            </a:r>
            <a:r>
              <a:rPr lang="en-GB" dirty="0" smtClean="0"/>
              <a:t>mismatch problems by replacing direct persistence related database accesses with high-level object </a:t>
            </a:r>
            <a:r>
              <a:rPr lang="en-US" dirty="0" smtClean="0"/>
              <a:t>handling functions.</a:t>
            </a:r>
            <a:endParaRPr lang="en-US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18A2-AFF0-477C-B0E7-70DB5436BBF1}" type="datetime1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message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D788-940D-4FA5-95DF-2A267AAC3B4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7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smtClean="0"/>
              <a:t>Introduction to Hibernate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564425164"/>
              </p:ext>
            </p:extLst>
          </p:nvPr>
        </p:nvGraphicFramePr>
        <p:xfrm>
          <a:off x="320675" y="968375"/>
          <a:ext cx="7467600" cy="3733794"/>
        </p:xfrm>
        <a:graphic>
          <a:graphicData uri="http://schemas.openxmlformats.org/drawingml/2006/table">
            <a:tbl>
              <a:tblPr/>
              <a:tblGrid>
                <a:gridCol w="2706511"/>
                <a:gridCol w="2350911"/>
                <a:gridCol w="2410178"/>
              </a:tblGrid>
              <a:tr h="207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Java Type   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Hibernate Type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SQL Type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07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Integer,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int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, long short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integer, long, short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number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char       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character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char  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java.math.BigDecimal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big_decimal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NUMERIC, NUMBER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float, double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float, double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float, double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java.lang.Boolean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boolean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boolean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boolean, int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java.lang.string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string 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varchar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, varchar2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long/strings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text   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CLOB, TEXT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java.util.Date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date, time, timestamp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DATE, TIME, TIMESTAMP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java.util.Calendar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calendar,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calendar_date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 (Body)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TIMESTAMP, DATE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java.util.Locale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locale 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varchar,varchar2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java.util.TimeZone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timezone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varchar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, varchar2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java.util Currency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Currency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varchar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, varchar2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java.sql.Clob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clob   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CLOB  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java.sql.Blob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blob   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BLOB  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Java object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serializable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binary field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byte array 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binary 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binary field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java.lang.Class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class  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varchar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(Body)"/>
                        </a:rPr>
                        <a:t>, varchar2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pPr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message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smtClean="0"/>
              <a:t>Data Type-Java , Hibernate and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pPr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message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smtClean="0"/>
              <a:t>Lab: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6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mtClean="0"/>
              <a:t>Hibernate supports the three basic inheritance mapping strategies:</a:t>
            </a:r>
          </a:p>
          <a:p>
            <a:pPr lvl="1"/>
            <a:r>
              <a:rPr lang="en-US" smtClean="0"/>
              <a:t>table per class hierarchy</a:t>
            </a:r>
          </a:p>
          <a:p>
            <a:pPr lvl="1"/>
            <a:r>
              <a:rPr lang="en-US" smtClean="0"/>
              <a:t>table per subclass</a:t>
            </a:r>
          </a:p>
          <a:p>
            <a:pPr lvl="1"/>
            <a:r>
              <a:rPr lang="en-US" smtClean="0"/>
              <a:t>table per concrete class</a:t>
            </a:r>
          </a:p>
          <a:p>
            <a:r>
              <a:rPr lang="en-US" smtClean="0"/>
              <a:t>Demo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pPr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message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smtClean="0"/>
              <a:t>Inheritance Realization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53000" y="1885950"/>
            <a:ext cx="1295400" cy="272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Vehicle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0" y="2571750"/>
            <a:ext cx="1524000" cy="272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Two-wheeler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52926" y="2571750"/>
            <a:ext cx="1586073" cy="272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Four-Wheeler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867400" y="2158001"/>
            <a:ext cx="0" cy="413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181600" y="2158001"/>
            <a:ext cx="0" cy="413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5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mtClean="0"/>
              <a:t>Advantages</a:t>
            </a:r>
          </a:p>
          <a:p>
            <a:pPr lvl="1"/>
            <a:r>
              <a:rPr lang="en-US" smtClean="0"/>
              <a:t>Shared mapping of common elements</a:t>
            </a:r>
          </a:p>
          <a:p>
            <a:pPr lvl="2"/>
            <a:r>
              <a:rPr lang="en-US" smtClean="0"/>
              <a:t>Shared database id</a:t>
            </a:r>
          </a:p>
          <a:p>
            <a:pPr lvl="1"/>
            <a:r>
              <a:rPr lang="en-US" smtClean="0"/>
              <a:t>Not a lot of nullable columns (good for integrity)</a:t>
            </a:r>
          </a:p>
          <a:p>
            <a:pPr lvl="1"/>
            <a:r>
              <a:rPr lang="en-US" smtClean="0"/>
              <a:t>Queries against individual types are fast and simple</a:t>
            </a:r>
          </a:p>
          <a:p>
            <a:pPr lvl="1"/>
            <a:r>
              <a:rPr lang="en-US" smtClean="0"/>
              <a:t>Less SQL statements generated with use of ‘Union’ for polymorphic queries</a:t>
            </a:r>
          </a:p>
          <a:p>
            <a:r>
              <a:rPr lang="en-US" smtClean="0"/>
              <a:t>Disadvantages</a:t>
            </a:r>
          </a:p>
          <a:p>
            <a:pPr lvl="1"/>
            <a:r>
              <a:rPr lang="en-US" smtClean="0"/>
              <a:t>Still have difficulty with relationships</a:t>
            </a:r>
          </a:p>
          <a:p>
            <a:pPr lvl="2"/>
            <a:r>
              <a:rPr lang="en-US" smtClean="0"/>
              <a:t>Foreign keying to two tables not possible</a:t>
            </a:r>
          </a:p>
          <a:p>
            <a:pPr lvl="1"/>
            <a:r>
              <a:rPr lang="en-US" smtClean="0"/>
              <a:t>Database schema evolution still more complex</a:t>
            </a:r>
          </a:p>
          <a:p>
            <a:pPr lvl="2"/>
            <a:r>
              <a:rPr lang="en-US" smtClean="0"/>
              <a:t>Need to add the same column to multiple tables</a:t>
            </a:r>
          </a:p>
          <a:p>
            <a:pPr lvl="2"/>
            <a:r>
              <a:rPr lang="en-US" smtClean="0"/>
              <a:t>Integrity constraints might have to span multiple table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pPr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message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smtClean="0"/>
              <a:t>Table-per-class-hierarchy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mtClean="0"/>
              <a:t>Every class that has persistent properties has its own table</a:t>
            </a:r>
          </a:p>
          <a:p>
            <a:pPr lvl="1"/>
            <a:r>
              <a:rPr lang="en-US" smtClean="0"/>
              <a:t>Each table contains a primary key, and non-inherited properties</a:t>
            </a:r>
          </a:p>
          <a:p>
            <a:pPr lvl="1"/>
            <a:r>
              <a:rPr lang="en-US" smtClean="0"/>
              <a:t>Inheritance is realized through foreign keys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pPr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message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smtClean="0"/>
              <a:t>Table-per-subclass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3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mtClean="0"/>
              <a:t>Advantages</a:t>
            </a:r>
          </a:p>
          <a:p>
            <a:pPr lvl="1"/>
            <a:r>
              <a:rPr lang="en-US" smtClean="0"/>
              <a:t>Normalized schema</a:t>
            </a:r>
          </a:p>
          <a:p>
            <a:pPr lvl="2"/>
            <a:r>
              <a:rPr lang="en-US" smtClean="0"/>
              <a:t>Schema evolution and integrity are straight forward</a:t>
            </a:r>
          </a:p>
          <a:p>
            <a:pPr lvl="1"/>
            <a:r>
              <a:rPr lang="en-US" smtClean="0"/>
              <a:t>Reduced number of SQL statements produced</a:t>
            </a:r>
          </a:p>
          <a:p>
            <a:pPr lvl="2"/>
            <a:r>
              <a:rPr lang="en-US" smtClean="0"/>
              <a:t>Hibernate uses inner joins for subclass queries, outer joins for polymorphic ones</a:t>
            </a:r>
          </a:p>
          <a:p>
            <a:r>
              <a:rPr lang="en-US" smtClean="0"/>
              <a:t>Disadvantages</a:t>
            </a:r>
          </a:p>
          <a:p>
            <a:pPr lvl="1"/>
            <a:r>
              <a:rPr lang="en-US" smtClean="0"/>
              <a:t>Can have poor performance for complex systems</a:t>
            </a:r>
          </a:p>
          <a:p>
            <a:pPr lvl="1"/>
            <a:r>
              <a:rPr lang="en-US" smtClean="0"/>
              <a:t>Requires many joins or sequential reads for queries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pPr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message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smtClean="0"/>
              <a:t>Table-per-subclass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mtClean="0"/>
              <a:t>One table for all inherited classes</a:t>
            </a:r>
          </a:p>
          <a:p>
            <a:r>
              <a:rPr lang="en-US" smtClean="0"/>
              <a:t>Advantages</a:t>
            </a:r>
          </a:p>
          <a:p>
            <a:pPr lvl="1"/>
            <a:r>
              <a:rPr lang="en-US" smtClean="0"/>
              <a:t>Simple</a:t>
            </a:r>
          </a:p>
          <a:p>
            <a:pPr lvl="1"/>
            <a:r>
              <a:rPr lang="en-US" smtClean="0"/>
              <a:t>Fast reads/writes, even across types</a:t>
            </a:r>
          </a:p>
          <a:p>
            <a:r>
              <a:rPr lang="en-US" smtClean="0"/>
              <a:t>Disadvantages</a:t>
            </a:r>
          </a:p>
          <a:p>
            <a:pPr lvl="1"/>
            <a:r>
              <a:rPr lang="en-US" smtClean="0"/>
              <a:t>Lots of nullable columns</a:t>
            </a:r>
          </a:p>
          <a:p>
            <a:pPr lvl="2"/>
            <a:r>
              <a:rPr lang="en-US" smtClean="0"/>
              <a:t>Possible data integrity concern</a:t>
            </a:r>
          </a:p>
          <a:p>
            <a:pPr lvl="1"/>
            <a:r>
              <a:rPr lang="en-US" smtClean="0"/>
              <a:t>De-normalized table generally considered bad database design.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pPr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message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smtClean="0"/>
              <a:t>Table-per-class-hierarchy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5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mtClean="0"/>
              <a:t>If you rarely require polymorphic queries, lean towards table-per-concrete-class.</a:t>
            </a:r>
          </a:p>
          <a:p>
            <a:r>
              <a:rPr lang="en-US" smtClean="0"/>
              <a:t>If polymorphic behavior is required, AND subclasses have only a few distinct properties, try table-per-class-hierarchy</a:t>
            </a:r>
          </a:p>
          <a:p>
            <a:r>
              <a:rPr lang="en-US" smtClean="0"/>
              <a:t>If polymorphic AND many distinct properties, look at table-per-subclass or table-per-concrete-class, weighing the cost of joins versus unions.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pPr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message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smtClean="0"/>
              <a:t>When to use Which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6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Join fetching: </a:t>
            </a:r>
          </a:p>
          <a:p>
            <a:pPr lvl="1"/>
            <a:r>
              <a:rPr lang="en-US" dirty="0" smtClean="0"/>
              <a:t>Hibernate retrieves the associated instance or collection in the same SELECT, using an OUTER JOIN.</a:t>
            </a:r>
          </a:p>
          <a:p>
            <a:r>
              <a:rPr lang="en-US" dirty="0" smtClean="0"/>
              <a:t>Select fetching: </a:t>
            </a:r>
          </a:p>
          <a:p>
            <a:pPr lvl="1"/>
            <a:r>
              <a:rPr lang="en-US" dirty="0" smtClean="0"/>
              <a:t>a second SELECT is used to retrieve the associated entity or collection. Unless you explicitly disable lazy fetching by specifying lazy="false", this second select will only be executed when you access the association.</a:t>
            </a:r>
          </a:p>
          <a:p>
            <a:r>
              <a:rPr lang="en-US" dirty="0" err="1" smtClean="0"/>
              <a:t>Subselect</a:t>
            </a:r>
            <a:r>
              <a:rPr lang="en-US" dirty="0" smtClean="0"/>
              <a:t> fetching: </a:t>
            </a:r>
          </a:p>
          <a:p>
            <a:pPr lvl="1"/>
            <a:r>
              <a:rPr lang="en-US" dirty="0" smtClean="0"/>
              <a:t>a second SELECT is used to retrieve the associated collections for all entities retrieved in a previous query or fetch. Unless you explicitly disable lazy fetching by specifying lazy="false", this second select will only be executed when you access the association.</a:t>
            </a:r>
          </a:p>
          <a:p>
            <a:r>
              <a:rPr lang="en-US" dirty="0" smtClean="0"/>
              <a:t>Batch fetching: </a:t>
            </a:r>
          </a:p>
          <a:p>
            <a:pPr lvl="1"/>
            <a:r>
              <a:rPr lang="en-US" dirty="0" smtClean="0"/>
              <a:t>an optimization strategy for select fetching. Hibernate retrieves a batch of entity instances or collections in a single SELECT by specifying a list of primary or foreign keys.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pPr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message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smtClean="0"/>
              <a:t>Fetching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3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transactions and global transactions.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t>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Hibernate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t>1/6/2014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Better than JDBC: </a:t>
            </a:r>
          </a:p>
          <a:p>
            <a:pPr lvl="1"/>
            <a:r>
              <a:rPr lang="en-US" dirty="0" smtClean="0"/>
              <a:t>Hibernate framework generates SQL statements and automatically executes the necessary statements. </a:t>
            </a:r>
          </a:p>
          <a:p>
            <a:r>
              <a:rPr lang="en-US" dirty="0" smtClean="0"/>
              <a:t>Easy Mapping of Domain Object to Relational Database: </a:t>
            </a:r>
          </a:p>
          <a:p>
            <a:pPr lvl="1"/>
            <a:r>
              <a:rPr lang="en-US" dirty="0" smtClean="0"/>
              <a:t>Hibernate framework maps the domain object to relational database efficiently. Hence the user need not concentrate on managing the data in database.</a:t>
            </a:r>
          </a:p>
          <a:p>
            <a:r>
              <a:rPr lang="en-US" dirty="0" smtClean="0"/>
              <a:t>Layered Architect: </a:t>
            </a:r>
          </a:p>
          <a:p>
            <a:pPr lvl="1"/>
            <a:r>
              <a:rPr lang="en-US" dirty="0" smtClean="0"/>
              <a:t>Layered architect of the Hibernate frameworks allows using of components as per the application need.</a:t>
            </a:r>
          </a:p>
          <a:p>
            <a:r>
              <a:rPr lang="en-US" dirty="0" smtClean="0"/>
              <a:t>Capable to Work as JPA Provider: </a:t>
            </a:r>
          </a:p>
          <a:p>
            <a:pPr lvl="1"/>
            <a:r>
              <a:rPr lang="en-US" dirty="0" smtClean="0"/>
              <a:t>Hibernate framework can work as the JPA provider in the JPA Application.</a:t>
            </a:r>
          </a:p>
          <a:p>
            <a:r>
              <a:rPr lang="en-US" dirty="0" smtClean="0"/>
              <a:t>Offers Standard ORM Solution: </a:t>
            </a:r>
          </a:p>
          <a:p>
            <a:pPr lvl="1"/>
            <a:r>
              <a:rPr lang="en-US" dirty="0" smtClean="0"/>
              <a:t>Hibernate framework provides a standard ORM solution.</a:t>
            </a:r>
          </a:p>
          <a:p>
            <a:r>
              <a:rPr lang="en-US" dirty="0" smtClean="0"/>
              <a:t>Provides Database Independence: </a:t>
            </a:r>
          </a:p>
          <a:p>
            <a:pPr lvl="1"/>
            <a:r>
              <a:rPr lang="en-US" dirty="0" smtClean="0"/>
              <a:t>Hibernate framework is Database Independent.  </a:t>
            </a:r>
          </a:p>
          <a:p>
            <a:r>
              <a:rPr lang="en-US" dirty="0" smtClean="0"/>
              <a:t>Able to Work with Caching Framework: </a:t>
            </a:r>
          </a:p>
          <a:p>
            <a:pPr lvl="1"/>
            <a:r>
              <a:rPr lang="en-US" dirty="0" smtClean="0"/>
              <a:t>Hibernate framework is capable of working with any caching framework. 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87B0-F666-4688-97FE-744CB2122431}" type="datetime1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message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702-BFDB-40A9-91D5-30FC7E5EFB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7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smtClean="0"/>
              <a:t>Hibernate Technology Benefits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r>
              <a:rPr lang="en-GB" dirty="0"/>
              <a:t>Represents a single unit-of-work</a:t>
            </a:r>
          </a:p>
          <a:p>
            <a:r>
              <a:rPr lang="en-GB" dirty="0" smtClean="0"/>
              <a:t>All </a:t>
            </a:r>
            <a:r>
              <a:rPr lang="en-GB" dirty="0"/>
              <a:t>or nothing – either all of the actions </a:t>
            </a:r>
            <a:r>
              <a:rPr lang="en-GB" dirty="0" smtClean="0"/>
              <a:t>get </a:t>
            </a:r>
            <a:r>
              <a:rPr lang="en-GB" dirty="0"/>
              <a:t>committed or the entire effort fails</a:t>
            </a:r>
          </a:p>
          <a:p>
            <a:pPr lvl="1"/>
            <a:r>
              <a:rPr lang="en-GB" dirty="0"/>
              <a:t>• Example</a:t>
            </a:r>
            <a:r>
              <a:rPr lang="en-GB" dirty="0" smtClean="0"/>
              <a:t>:</a:t>
            </a:r>
            <a:endParaRPr lang="en-GB" dirty="0"/>
          </a:p>
          <a:p>
            <a:pPr lvl="2"/>
            <a:r>
              <a:rPr lang="en-GB" dirty="0" smtClean="0"/>
              <a:t>Transfer </a:t>
            </a:r>
            <a:r>
              <a:rPr lang="en-GB" dirty="0"/>
              <a:t>Money Between Accounts</a:t>
            </a:r>
          </a:p>
          <a:p>
            <a:pPr lvl="2"/>
            <a:r>
              <a:rPr lang="en-GB" dirty="0" smtClean="0"/>
              <a:t>Step </a:t>
            </a:r>
            <a:r>
              <a:rPr lang="en-GB" dirty="0"/>
              <a:t>1: Withdraw $500 from Savings Account</a:t>
            </a:r>
          </a:p>
          <a:p>
            <a:pPr lvl="2"/>
            <a:r>
              <a:rPr lang="en-GB" dirty="0" smtClean="0"/>
              <a:t>Step </a:t>
            </a:r>
            <a:r>
              <a:rPr lang="en-GB" dirty="0"/>
              <a:t>2: Deposit $500 into Checking Account</a:t>
            </a:r>
          </a:p>
          <a:p>
            <a:r>
              <a:rPr lang="en-GB" dirty="0"/>
              <a:t>• What happens if the system crashes </a:t>
            </a:r>
            <a:r>
              <a:rPr lang="en-GB" dirty="0" smtClean="0"/>
              <a:t>after Step1 </a:t>
            </a:r>
            <a:r>
              <a:rPr lang="en-GB" dirty="0"/>
              <a:t>but before Step 2?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2685-1B6C-4E1D-9ECE-D8B0744A137F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message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9F9A-4374-4B6B-A591-A08410934FB6}" type="slidenum">
              <a:rPr lang="en-US" smtClean="0"/>
              <a:t>30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20220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Atomicity</a:t>
            </a:r>
          </a:p>
          <a:p>
            <a:pPr lvl="1"/>
            <a:r>
              <a:rPr lang="en-GB" dirty="0" smtClean="0"/>
              <a:t>One </a:t>
            </a:r>
            <a:r>
              <a:rPr lang="en-GB" dirty="0"/>
              <a:t>atomic unit of work One atomic unit of work</a:t>
            </a:r>
          </a:p>
          <a:p>
            <a:pPr lvl="1"/>
            <a:r>
              <a:rPr lang="en-GB" dirty="0" smtClean="0"/>
              <a:t>If </a:t>
            </a:r>
            <a:r>
              <a:rPr lang="en-GB" dirty="0"/>
              <a:t>one step fails, it all fails </a:t>
            </a:r>
          </a:p>
          <a:p>
            <a:r>
              <a:rPr lang="en-GB" dirty="0" smtClean="0"/>
              <a:t>Consistency</a:t>
            </a:r>
            <a:endParaRPr lang="en-GB" dirty="0"/>
          </a:p>
          <a:p>
            <a:pPr lvl="1"/>
            <a:r>
              <a:rPr lang="en-GB" dirty="0" smtClean="0"/>
              <a:t>Works </a:t>
            </a:r>
            <a:r>
              <a:rPr lang="en-GB" dirty="0"/>
              <a:t>on a consistent set of data that is hidden from other </a:t>
            </a:r>
          </a:p>
          <a:p>
            <a:r>
              <a:rPr lang="en-GB" dirty="0"/>
              <a:t>concurrently running transactions</a:t>
            </a:r>
          </a:p>
          <a:p>
            <a:pPr lvl="1"/>
            <a:r>
              <a:rPr lang="en-GB" dirty="0" smtClean="0"/>
              <a:t>Data </a:t>
            </a:r>
            <a:r>
              <a:rPr lang="en-GB" dirty="0"/>
              <a:t>left in a clean and consistent state after completion</a:t>
            </a:r>
          </a:p>
          <a:p>
            <a:r>
              <a:rPr lang="en-GB" dirty="0" smtClean="0"/>
              <a:t>Isolation</a:t>
            </a:r>
            <a:endParaRPr lang="en-GB" dirty="0"/>
          </a:p>
          <a:p>
            <a:pPr lvl="1"/>
            <a:r>
              <a:rPr lang="en-GB" dirty="0" smtClean="0"/>
              <a:t>Allows </a:t>
            </a:r>
            <a:r>
              <a:rPr lang="en-GB" dirty="0"/>
              <a:t>multiple users to work concurrently with the same data </a:t>
            </a:r>
            <a:r>
              <a:rPr lang="en-GB" dirty="0" smtClean="0"/>
              <a:t>without </a:t>
            </a:r>
            <a:r>
              <a:rPr lang="en-GB" dirty="0"/>
              <a:t>compromising its integrity and correctness. 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particular transaction should not be visible to other concurrently A particular transaction should not be visible to other concurrently running transactions.</a:t>
            </a:r>
          </a:p>
          <a:p>
            <a:r>
              <a:rPr lang="en-GB" dirty="0"/>
              <a:t>• Durability</a:t>
            </a:r>
          </a:p>
          <a:p>
            <a:pPr lvl="1"/>
            <a:r>
              <a:rPr lang="en-GB" dirty="0" smtClean="0"/>
              <a:t>Once </a:t>
            </a:r>
            <a:r>
              <a:rPr lang="en-GB" dirty="0"/>
              <a:t>completed all changes become persistent Once completed, all changes become persistent </a:t>
            </a:r>
          </a:p>
          <a:p>
            <a:pPr lvl="1"/>
            <a:r>
              <a:rPr lang="en-GB" dirty="0" smtClean="0"/>
              <a:t>Persistent </a:t>
            </a:r>
            <a:r>
              <a:rPr lang="en-GB" dirty="0"/>
              <a:t>changes not lost even if the system subsequently fails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Hibernate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/>
              <a:t>Database Transactions: ACID</a:t>
            </a:r>
          </a:p>
        </p:txBody>
      </p:sp>
    </p:spTree>
    <p:extLst>
      <p:ext uri="{BB962C8B-B14F-4D97-AF65-F5344CB8AC3E}">
        <p14:creationId xmlns:p14="http://schemas.microsoft.com/office/powerpoint/2010/main" val="19907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Programmatic</a:t>
            </a:r>
            <a:endParaRPr lang="en-GB" dirty="0"/>
          </a:p>
          <a:p>
            <a:pPr lvl="1"/>
            <a:r>
              <a:rPr lang="en-GB" dirty="0" smtClean="0"/>
              <a:t>Handle </a:t>
            </a:r>
            <a:r>
              <a:rPr lang="en-GB" dirty="0"/>
              <a:t>starting, as well as committing or rolling </a:t>
            </a:r>
            <a:r>
              <a:rPr lang="en-GB" dirty="0" smtClean="0"/>
              <a:t>back </a:t>
            </a:r>
            <a:r>
              <a:rPr lang="en-GB" dirty="0"/>
              <a:t>transactions manually in your code</a:t>
            </a:r>
          </a:p>
          <a:p>
            <a:r>
              <a:rPr lang="en-GB" dirty="0" smtClean="0"/>
              <a:t>Declarative</a:t>
            </a:r>
            <a:endParaRPr lang="en-GB" dirty="0"/>
          </a:p>
          <a:p>
            <a:pPr lvl="1"/>
            <a:r>
              <a:rPr lang="en-GB" dirty="0" smtClean="0"/>
              <a:t>Write </a:t>
            </a:r>
            <a:r>
              <a:rPr lang="en-GB" dirty="0"/>
              <a:t>your implementation within some external </a:t>
            </a:r>
            <a:r>
              <a:rPr lang="en-GB" dirty="0" smtClean="0"/>
              <a:t>container </a:t>
            </a:r>
            <a:r>
              <a:rPr lang="en-GB" dirty="0"/>
              <a:t>that abstracts out the transaction </a:t>
            </a:r>
            <a:r>
              <a:rPr lang="en-GB" dirty="0" smtClean="0"/>
              <a:t>management </a:t>
            </a:r>
            <a:r>
              <a:rPr lang="en-GB" dirty="0"/>
              <a:t>from your code</a:t>
            </a:r>
          </a:p>
          <a:p>
            <a:r>
              <a:rPr lang="en-GB" dirty="0" smtClean="0"/>
              <a:t>Two-Phase </a:t>
            </a:r>
            <a:r>
              <a:rPr lang="en-GB" dirty="0"/>
              <a:t>Commits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handling of safely committing a transaction </a:t>
            </a:r>
            <a:r>
              <a:rPr lang="en-GB" dirty="0" smtClean="0"/>
              <a:t>across </a:t>
            </a:r>
            <a:r>
              <a:rPr lang="en-GB" dirty="0"/>
              <a:t>two or more resources</a:t>
            </a:r>
          </a:p>
          <a:p>
            <a:pPr lvl="2"/>
            <a:r>
              <a:rPr lang="en-GB" dirty="0" smtClean="0"/>
              <a:t>Distributed </a:t>
            </a:r>
            <a:r>
              <a:rPr lang="en-GB" dirty="0"/>
              <a:t>transactions Distributed transactions</a:t>
            </a:r>
          </a:p>
          <a:p>
            <a:pPr lvl="3"/>
            <a:r>
              <a:rPr lang="en-GB" dirty="0" smtClean="0"/>
              <a:t>Two </a:t>
            </a:r>
            <a:r>
              <a:rPr lang="en-GB" dirty="0"/>
              <a:t>different databases</a:t>
            </a:r>
          </a:p>
          <a:p>
            <a:pPr lvl="3"/>
            <a:r>
              <a:rPr lang="en-GB" dirty="0" smtClean="0"/>
              <a:t>Database </a:t>
            </a:r>
            <a:r>
              <a:rPr lang="en-GB" dirty="0"/>
              <a:t>and JMS server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Hibernate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t>32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/>
              <a:t>Database Transactions: Java</a:t>
            </a:r>
          </a:p>
        </p:txBody>
      </p:sp>
    </p:spTree>
    <p:extLst>
      <p:ext uri="{BB962C8B-B14F-4D97-AF65-F5344CB8AC3E}">
        <p14:creationId xmlns:p14="http://schemas.microsoft.com/office/powerpoint/2010/main" val="17921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GB" dirty="0"/>
              <a:t>Setting the bounds of a </a:t>
            </a:r>
            <a:r>
              <a:rPr lang="en-GB" dirty="0" smtClean="0"/>
              <a:t>transaction</a:t>
            </a:r>
            <a:endParaRPr lang="en-GB" dirty="0"/>
          </a:p>
          <a:p>
            <a:r>
              <a:rPr lang="en-GB" dirty="0" smtClean="0"/>
              <a:t>Key </a:t>
            </a:r>
            <a:r>
              <a:rPr lang="en-GB" dirty="0"/>
              <a:t>elements: Key elements:</a:t>
            </a:r>
          </a:p>
          <a:p>
            <a:pPr lvl="1"/>
            <a:r>
              <a:rPr lang="en-GB" dirty="0" smtClean="0"/>
              <a:t>Start </a:t>
            </a:r>
            <a:r>
              <a:rPr lang="en-GB" dirty="0"/>
              <a:t>point</a:t>
            </a:r>
          </a:p>
          <a:p>
            <a:pPr lvl="1"/>
            <a:r>
              <a:rPr lang="en-GB" dirty="0" smtClean="0"/>
              <a:t>End point</a:t>
            </a:r>
            <a:endParaRPr lang="en-GB" dirty="0"/>
          </a:p>
          <a:p>
            <a:pPr lvl="1"/>
            <a:r>
              <a:rPr lang="en-GB" dirty="0" smtClean="0"/>
              <a:t>Proactive </a:t>
            </a:r>
            <a:r>
              <a:rPr lang="en-GB" dirty="0"/>
              <a:t>instructions to commit or rollback </a:t>
            </a:r>
            <a:r>
              <a:rPr lang="en-GB" dirty="0" smtClean="0"/>
              <a:t>changes made.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Hibernate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t>33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/>
              <a:t>Transaction Demarcation</a:t>
            </a:r>
          </a:p>
        </p:txBody>
      </p:sp>
    </p:spTree>
    <p:extLst>
      <p:ext uri="{BB962C8B-B14F-4D97-AF65-F5344CB8AC3E}">
        <p14:creationId xmlns:p14="http://schemas.microsoft.com/office/powerpoint/2010/main" val="168971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org.hibernate.Transaction</a:t>
            </a:r>
            <a:endParaRPr lang="en-US" dirty="0" smtClean="0"/>
          </a:p>
          <a:p>
            <a:pPr lvl="1"/>
            <a:r>
              <a:rPr lang="en-US" dirty="0" smtClean="0"/>
              <a:t>begin();</a:t>
            </a:r>
          </a:p>
          <a:p>
            <a:pPr lvl="1"/>
            <a:r>
              <a:rPr lang="en-US" dirty="0" smtClean="0"/>
              <a:t>commit();</a:t>
            </a:r>
          </a:p>
          <a:p>
            <a:pPr lvl="1"/>
            <a:r>
              <a:rPr lang="en-US" dirty="0" smtClean="0"/>
              <a:t>rollback();</a:t>
            </a:r>
          </a:p>
          <a:p>
            <a:pPr lvl="1"/>
            <a:r>
              <a:rPr lang="en-US" dirty="0" err="1" smtClean="0"/>
              <a:t>setTimeout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Obtained through session</a:t>
            </a:r>
          </a:p>
          <a:p>
            <a:pPr lvl="2"/>
            <a:r>
              <a:rPr lang="en-US" dirty="0" smtClean="0"/>
              <a:t>session </a:t>
            </a:r>
            <a:r>
              <a:rPr lang="en-US" dirty="0" err="1" smtClean="0"/>
              <a:t>beginTransaction</a:t>
            </a:r>
            <a:r>
              <a:rPr lang="en-US" dirty="0" smtClean="0"/>
              <a:t>(); </a:t>
            </a:r>
          </a:p>
          <a:p>
            <a:pPr lvl="2"/>
            <a:r>
              <a:rPr lang="en-US" dirty="0" err="1" smtClean="0"/>
              <a:t>session.getTransaction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Works in a non-managed plain JDBC environment and also with application servers using JTA also with application servers using JTA</a:t>
            </a:r>
          </a:p>
          <a:p>
            <a:r>
              <a:rPr lang="en-US" dirty="0" err="1" smtClean="0"/>
              <a:t>javax.transaction.UserTransaction</a:t>
            </a:r>
            <a:endParaRPr lang="en-US" dirty="0" smtClean="0"/>
          </a:p>
          <a:p>
            <a:pPr lvl="1"/>
            <a:r>
              <a:rPr lang="en-US" dirty="0" smtClean="0"/>
              <a:t>Java Transaction API (JTA) version</a:t>
            </a:r>
          </a:p>
          <a:p>
            <a:pPr lvl="1"/>
            <a:r>
              <a:rPr lang="en-US" dirty="0" smtClean="0"/>
              <a:t>Hibernate recommends this as the primary choice whenever it’s available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pPr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Hibernate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smtClean="0"/>
              <a:t>Programmatic Transactions in Hibernate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Hibernate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t>35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>
          <a:xfrm>
            <a:off x="76200" y="195045"/>
            <a:ext cx="8991600" cy="547905"/>
          </a:xfrm>
        </p:spPr>
        <p:txBody>
          <a:bodyPr/>
          <a:lstStyle/>
          <a:p>
            <a:r>
              <a:rPr lang="en-US" dirty="0"/>
              <a:t>Programmatic Transactions in </a:t>
            </a:r>
            <a:r>
              <a:rPr lang="en-US" dirty="0" smtClean="0"/>
              <a:t>Native Hibernate</a:t>
            </a:r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77" y="1525637"/>
            <a:ext cx="6801783" cy="253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77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Delegate the distributed transaction </a:t>
            </a:r>
            <a:r>
              <a:rPr lang="en-GB" dirty="0" smtClean="0"/>
              <a:t>to </a:t>
            </a:r>
            <a:r>
              <a:rPr lang="en-GB" dirty="0"/>
              <a:t>the JTA to the JTA container </a:t>
            </a:r>
            <a:r>
              <a:rPr lang="en-GB" dirty="0" err="1"/>
              <a:t>container</a:t>
            </a:r>
            <a:endParaRPr lang="en-GB" dirty="0"/>
          </a:p>
          <a:p>
            <a:pPr lvl="1"/>
            <a:r>
              <a:rPr lang="en-GB" dirty="0" smtClean="0"/>
              <a:t>Likely </a:t>
            </a:r>
            <a:r>
              <a:rPr lang="en-GB" dirty="0"/>
              <a:t>an application </a:t>
            </a:r>
            <a:r>
              <a:rPr lang="en-GB" dirty="0" smtClean="0"/>
              <a:t>server</a:t>
            </a:r>
          </a:p>
          <a:p>
            <a:pPr lvl="0"/>
            <a:r>
              <a:rPr lang="en-GB" dirty="0" smtClean="0"/>
              <a:t>In </a:t>
            </a:r>
            <a:r>
              <a:rPr lang="en-GB" dirty="0"/>
              <a:t>Hibernate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en-GB" dirty="0"/>
              <a:t>1. Define a </a:t>
            </a:r>
            <a:r>
              <a:rPr lang="en-GB" dirty="0" err="1"/>
              <a:t>SessionFactory</a:t>
            </a:r>
            <a:r>
              <a:rPr lang="en-GB" dirty="0"/>
              <a:t> for each database</a:t>
            </a:r>
          </a:p>
          <a:p>
            <a:pPr lvl="1"/>
            <a:r>
              <a:rPr lang="en-GB" dirty="0"/>
              <a:t>2. Obtain a session for each database</a:t>
            </a:r>
          </a:p>
          <a:p>
            <a:pPr lvl="1"/>
            <a:r>
              <a:rPr lang="en-GB" dirty="0" smtClean="0"/>
              <a:t>3. Call </a:t>
            </a:r>
            <a:r>
              <a:rPr lang="en-GB" dirty="0" err="1"/>
              <a:t>openSession</a:t>
            </a:r>
            <a:r>
              <a:rPr lang="en-GB" dirty="0"/>
              <a:t>() to use the current session on </a:t>
            </a:r>
            <a:r>
              <a:rPr lang="en-GB" dirty="0" smtClean="0"/>
              <a:t>each </a:t>
            </a:r>
            <a:r>
              <a:rPr lang="en-GB" dirty="0"/>
              <a:t>one</a:t>
            </a:r>
          </a:p>
          <a:p>
            <a:pPr lvl="2"/>
            <a:r>
              <a:rPr lang="en-GB" dirty="0" smtClean="0"/>
              <a:t>Not </a:t>
            </a:r>
            <a:r>
              <a:rPr lang="en-GB" dirty="0"/>
              <a:t>“</a:t>
            </a:r>
            <a:r>
              <a:rPr lang="en-GB" dirty="0" err="1"/>
              <a:t>getCurrentSession</a:t>
            </a:r>
            <a:r>
              <a:rPr lang="en-GB" dirty="0"/>
              <a:t>()”! We need to manually handle </a:t>
            </a:r>
            <a:r>
              <a:rPr lang="en-GB" dirty="0" smtClean="0"/>
              <a:t>flushing </a:t>
            </a:r>
            <a:r>
              <a:rPr lang="en-GB" dirty="0"/>
              <a:t>and </a:t>
            </a:r>
            <a:r>
              <a:rPr lang="en-GB" dirty="0" smtClean="0"/>
              <a:t>committing </a:t>
            </a:r>
            <a:r>
              <a:rPr lang="en-GB" dirty="0"/>
              <a:t>the context </a:t>
            </a:r>
            <a:r>
              <a:rPr lang="en-GB" dirty="0" smtClean="0"/>
              <a:t>ourselves.</a:t>
            </a:r>
          </a:p>
          <a:p>
            <a:r>
              <a:rPr lang="en-GB" dirty="0" smtClean="0"/>
              <a:t>Make </a:t>
            </a:r>
            <a:r>
              <a:rPr lang="en-GB" dirty="0"/>
              <a:t>your changes, persisting to each session as </a:t>
            </a:r>
            <a:r>
              <a:rPr lang="en-GB" dirty="0" smtClean="0"/>
              <a:t>needed</a:t>
            </a:r>
            <a:endParaRPr lang="en-GB" dirty="0"/>
          </a:p>
          <a:p>
            <a:r>
              <a:rPr lang="en-GB" dirty="0" smtClean="0"/>
              <a:t>Flush </a:t>
            </a:r>
            <a:r>
              <a:rPr lang="en-GB" dirty="0"/>
              <a:t>both sessions Flush both sessions</a:t>
            </a:r>
          </a:p>
          <a:p>
            <a:r>
              <a:rPr lang="en-GB" dirty="0" smtClean="0"/>
              <a:t>Commit </a:t>
            </a:r>
            <a:r>
              <a:rPr lang="en-GB" dirty="0"/>
              <a:t>the transaction</a:t>
            </a:r>
          </a:p>
          <a:p>
            <a:r>
              <a:rPr lang="en-GB" dirty="0" smtClean="0"/>
              <a:t>Close </a:t>
            </a:r>
            <a:r>
              <a:rPr lang="en-GB" dirty="0"/>
              <a:t>both sessions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Hibernate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t>36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GB" dirty="0"/>
              <a:t>Two Phase Commits in </a:t>
            </a:r>
            <a:r>
              <a:rPr lang="en-GB" dirty="0" smtClean="0"/>
              <a:t>Hibernate </a:t>
            </a:r>
            <a:r>
              <a:rPr lang="en-GB" dirty="0"/>
              <a:t>with JTA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Hibernate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t>37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/>
              <a:t>Global Transection using </a:t>
            </a:r>
            <a:r>
              <a:rPr lang="en-US" dirty="0" smtClean="0"/>
              <a:t>JTA-I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350" y="1525637"/>
            <a:ext cx="6974038" cy="253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71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Hibernate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t>38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smtClean="0"/>
              <a:t>Global Transection using JTA-II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350" y="1525637"/>
            <a:ext cx="6974038" cy="253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6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Hibernate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t>39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Automatic Versioning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00150"/>
            <a:ext cx="1962150" cy="974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6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dirty="0" smtClean="0"/>
              <a:t>Object identity</a:t>
            </a:r>
          </a:p>
          <a:p>
            <a:pPr lvl="1"/>
            <a:r>
              <a:rPr lang="en-US" dirty="0" smtClean="0"/>
              <a:t>Object Identity</a:t>
            </a:r>
          </a:p>
          <a:p>
            <a:pPr lvl="2"/>
            <a:r>
              <a:rPr lang="en-GB" dirty="0" smtClean="0"/>
              <a:t>a variable holds the SAME instance as another variable.</a:t>
            </a:r>
            <a:endParaRPr lang="en-US" dirty="0" smtClean="0"/>
          </a:p>
          <a:p>
            <a:pPr lvl="1"/>
            <a:r>
              <a:rPr lang="en-US" dirty="0" smtClean="0"/>
              <a:t>Object Equality</a:t>
            </a:r>
          </a:p>
          <a:p>
            <a:pPr lvl="2"/>
            <a:r>
              <a:rPr lang="en-US" dirty="0" smtClean="0"/>
              <a:t>Some meaningful value, defined by </a:t>
            </a:r>
            <a:r>
              <a:rPr lang="en-US" dirty="0"/>
              <a:t>equals and </a:t>
            </a:r>
            <a:r>
              <a:rPr lang="en-US" dirty="0" err="1" smtClean="0"/>
              <a:t>hashcode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Database Identity</a:t>
            </a:r>
          </a:p>
          <a:p>
            <a:pPr lvl="2"/>
            <a:r>
              <a:rPr lang="en-US" dirty="0" smtClean="0"/>
              <a:t>Defined by primary key/ Unique key constraint.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35B6-427B-43D7-A1DC-B29DD11441E5}" type="datetime1">
              <a:rPr lang="en-US" smtClean="0"/>
              <a:pPr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message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5D74-9B14-42E4-A026-CC01B576684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7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smtClean="0"/>
              <a:t>Object Relational Impedance Mismatch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0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GB" dirty="0"/>
              <a:t>System allows multiple users to work  with and modify the same database with and modify the same database record simultaneously</a:t>
            </a:r>
          </a:p>
          <a:p>
            <a:r>
              <a:rPr lang="en-GB" dirty="0"/>
              <a:t>Who ever updates last wins! Who ever updates last, wins!</a:t>
            </a:r>
          </a:p>
          <a:p>
            <a:pPr lvl="1"/>
            <a:r>
              <a:rPr lang="en-GB" dirty="0"/>
              <a:t>Previous save is unknowingly lost. Winner never even knew it was there.</a:t>
            </a:r>
          </a:p>
          <a:p>
            <a:r>
              <a:rPr lang="en-GB" dirty="0"/>
              <a:t>Almost always overlooked by developers</a:t>
            </a:r>
          </a:p>
          <a:p>
            <a:pPr lvl="1"/>
            <a:r>
              <a:rPr lang="en-GB" dirty="0"/>
              <a:t>Difficult to reproduce or validate a customer complaint</a:t>
            </a:r>
          </a:p>
          <a:p>
            <a:pPr lvl="1"/>
            <a:r>
              <a:rPr lang="en-GB" dirty="0"/>
              <a:t>No record of anything failing No record of anything failing</a:t>
            </a:r>
          </a:p>
          <a:p>
            <a:pPr lvl="1"/>
            <a:r>
              <a:rPr lang="en-GB" dirty="0"/>
              <a:t>Needs to be pro-actively thought of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Hibernate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t>40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smtClean="0"/>
              <a:t>Overwriting Other Users-1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Hibernate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t>41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/>
              <a:t>Overwriting Other </a:t>
            </a:r>
            <a:r>
              <a:rPr lang="en-US" dirty="0" smtClean="0"/>
              <a:t>Users-2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90600" y="2647950"/>
            <a:ext cx="7162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123" idx="2"/>
          </p:cNvCxnSpPr>
          <p:nvPr/>
        </p:nvCxnSpPr>
        <p:spPr>
          <a:xfrm>
            <a:off x="2133600" y="1607051"/>
            <a:ext cx="0" cy="10408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4" idx="2"/>
          </p:cNvCxnSpPr>
          <p:nvPr/>
        </p:nvCxnSpPr>
        <p:spPr>
          <a:xfrm>
            <a:off x="3835701" y="1607051"/>
            <a:ext cx="3425" cy="10727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124" idx="0"/>
          </p:cNvCxnSpPr>
          <p:nvPr/>
        </p:nvCxnSpPr>
        <p:spPr>
          <a:xfrm flipV="1">
            <a:off x="3048000" y="2647950"/>
            <a:ext cx="0" cy="7532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144" y="895350"/>
            <a:ext cx="696912" cy="71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245" y="895350"/>
            <a:ext cx="696912" cy="71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575" y="3401174"/>
            <a:ext cx="802849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stCxn id="30" idx="0"/>
          </p:cNvCxnSpPr>
          <p:nvPr/>
        </p:nvCxnSpPr>
        <p:spPr>
          <a:xfrm flipV="1">
            <a:off x="4473447" y="2656726"/>
            <a:ext cx="0" cy="7532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4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022" y="3409950"/>
            <a:ext cx="802849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85800" y="1607051"/>
            <a:ext cx="1447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User 1 retrieves Employee #20 who has a salary of 30k.</a:t>
            </a:r>
            <a:endParaRPr lang="en-US" sz="1050" dirty="0"/>
          </a:p>
        </p:txBody>
      </p:sp>
      <p:sp>
        <p:nvSpPr>
          <p:cNvPr id="27" name="Rectangle 26"/>
          <p:cNvSpPr/>
          <p:nvPr/>
        </p:nvSpPr>
        <p:spPr>
          <a:xfrm>
            <a:off x="3835700" y="1607051"/>
            <a:ext cx="18322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User 1 gives Employee #20 Employee #20, a 5k raise, bringing him up to 35k.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1762747" y="2800350"/>
            <a:ext cx="1429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User 2 also retrieves Employee #20 who still has a </a:t>
            </a:r>
            <a:r>
              <a:rPr lang="en-GB" sz="1000" dirty="0" smtClean="0"/>
              <a:t>salary </a:t>
            </a:r>
            <a:r>
              <a:rPr lang="en-GB" sz="1000" dirty="0"/>
              <a:t>of 30K.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4503515" y="2806129"/>
            <a:ext cx="228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User 2 gives Employee #20 Employee #20 a 10k raise , brining him up to 40k- never knowing that User 1 also </a:t>
            </a:r>
            <a:r>
              <a:rPr lang="en-GB" sz="1000" dirty="0" smtClean="0"/>
              <a:t>issued </a:t>
            </a:r>
            <a:r>
              <a:rPr lang="en-GB" sz="1000" dirty="0"/>
              <a:t>a raise.</a:t>
            </a:r>
            <a:endParaRPr lang="en-US" sz="1000" dirty="0"/>
          </a:p>
        </p:txBody>
      </p:sp>
      <p:sp>
        <p:nvSpPr>
          <p:cNvPr id="5120" name="Rectangle 5119"/>
          <p:cNvSpPr/>
          <p:nvPr/>
        </p:nvSpPr>
        <p:spPr>
          <a:xfrm>
            <a:off x="6477000" y="1696613"/>
            <a:ext cx="2286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User 1 and User 2 argue later because User 1 says that he had already given Employee #20 a raise, and User 2 claims he looked and it wasn’t there, so he did it</a:t>
            </a:r>
            <a:endParaRPr lang="en-US" sz="1000" dirty="0"/>
          </a:p>
        </p:txBody>
      </p:sp>
      <p:pic>
        <p:nvPicPr>
          <p:cNvPr id="5128" name="Picture 8" descr="http://sr.photos1.fotosearch.com/bthumb/UNN/UNN247/u1010017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658" y="2350364"/>
            <a:ext cx="803928" cy="80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58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r>
              <a:rPr lang="en-GB" dirty="0"/>
              <a:t>Pessimistic</a:t>
            </a:r>
          </a:p>
          <a:p>
            <a:pPr lvl="1"/>
            <a:r>
              <a:rPr lang="en-GB" dirty="0" smtClean="0"/>
              <a:t>Don’t </a:t>
            </a:r>
            <a:r>
              <a:rPr lang="en-GB" dirty="0"/>
              <a:t>allow other users to even read the record </a:t>
            </a:r>
            <a:r>
              <a:rPr lang="en-GB" dirty="0" smtClean="0"/>
              <a:t>while </a:t>
            </a:r>
            <a:r>
              <a:rPr lang="en-GB" dirty="0"/>
              <a:t>you have it “checked out”</a:t>
            </a:r>
          </a:p>
          <a:p>
            <a:pPr lvl="1"/>
            <a:r>
              <a:rPr lang="en-GB" dirty="0" smtClean="0"/>
              <a:t>We </a:t>
            </a:r>
            <a:r>
              <a:rPr lang="en-GB" dirty="0"/>
              <a:t>re ’ pessimistic believing someone will </a:t>
            </a:r>
            <a:r>
              <a:rPr lang="en-GB" dirty="0" smtClean="0"/>
              <a:t>change it </a:t>
            </a:r>
            <a:r>
              <a:rPr lang="en-GB" dirty="0"/>
              <a:t>on </a:t>
            </a:r>
            <a:r>
              <a:rPr lang="en-GB" dirty="0" smtClean="0"/>
              <a:t>us.</a:t>
            </a:r>
            <a:endParaRPr lang="en-GB" dirty="0"/>
          </a:p>
          <a:p>
            <a:r>
              <a:rPr lang="en-GB" dirty="0" smtClean="0"/>
              <a:t>Optimistic</a:t>
            </a:r>
            <a:endParaRPr lang="en-GB" dirty="0"/>
          </a:p>
          <a:p>
            <a:pPr lvl="1"/>
            <a:r>
              <a:rPr lang="en-GB" dirty="0" smtClean="0"/>
              <a:t>Everyone </a:t>
            </a:r>
            <a:r>
              <a:rPr lang="en-GB" dirty="0"/>
              <a:t>can access it, and we check to see if it’s </a:t>
            </a:r>
            <a:r>
              <a:rPr lang="en-GB" dirty="0" smtClean="0"/>
              <a:t>been </a:t>
            </a:r>
            <a:r>
              <a:rPr lang="en-GB" dirty="0"/>
              <a:t>updated when we commit changes</a:t>
            </a:r>
          </a:p>
          <a:p>
            <a:pPr lvl="1"/>
            <a:r>
              <a:rPr lang="en-GB" dirty="0" smtClean="0"/>
              <a:t>If </a:t>
            </a:r>
            <a:r>
              <a:rPr lang="en-GB" dirty="0"/>
              <a:t>it’s been changed while a user was working on it, alert them so we can act accordingly</a:t>
            </a:r>
          </a:p>
          <a:p>
            <a:pPr lvl="1"/>
            <a:r>
              <a:rPr lang="en-GB" dirty="0"/>
              <a:t>We re ’ optimistic believing that nobody else will optimistic, believing that </a:t>
            </a:r>
            <a:r>
              <a:rPr lang="en-GB" dirty="0" smtClean="0"/>
              <a:t>nobody </a:t>
            </a:r>
            <a:r>
              <a:rPr lang="en-GB" dirty="0"/>
              <a:t>else will change it, but if it happens, at least we should know about </a:t>
            </a:r>
            <a:r>
              <a:rPr lang="en-GB" dirty="0" smtClean="0"/>
              <a:t>it.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Hibernate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t>42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GB" dirty="0" smtClean="0"/>
              <a:t>Preventing Overwriting-Locking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2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Hibernate will automatically check and see if it’s </a:t>
            </a:r>
            <a:r>
              <a:rPr lang="en-GB" dirty="0" smtClean="0"/>
              <a:t>been </a:t>
            </a:r>
            <a:r>
              <a:rPr lang="en-GB" dirty="0"/>
              <a:t>modified while in your possession been modified while in your possession.</a:t>
            </a:r>
          </a:p>
          <a:p>
            <a:pPr lvl="1"/>
            <a:r>
              <a:rPr lang="en-GB" dirty="0" smtClean="0"/>
              <a:t>If </a:t>
            </a:r>
            <a:r>
              <a:rPr lang="en-GB" dirty="0"/>
              <a:t>it’s been changed, Hibernate will throw a </a:t>
            </a:r>
            <a:r>
              <a:rPr lang="en-GB" dirty="0" err="1" smtClean="0"/>
              <a:t>StaleObjectStateException</a:t>
            </a:r>
            <a:endParaRPr lang="en-GB" dirty="0"/>
          </a:p>
          <a:p>
            <a:r>
              <a:rPr lang="en-GB" dirty="0" smtClean="0"/>
              <a:t>Requires </a:t>
            </a:r>
            <a:r>
              <a:rPr lang="en-GB" dirty="0"/>
              <a:t>a column to keep track of versions</a:t>
            </a:r>
          </a:p>
          <a:p>
            <a:pPr lvl="1"/>
            <a:r>
              <a:rPr lang="en-GB" dirty="0" smtClean="0"/>
              <a:t>Dedicated </a:t>
            </a:r>
            <a:r>
              <a:rPr lang="en-GB" dirty="0"/>
              <a:t>‘Version’ Column (usually a number)</a:t>
            </a:r>
          </a:p>
          <a:p>
            <a:pPr lvl="1"/>
            <a:r>
              <a:rPr lang="en-GB" dirty="0" smtClean="0"/>
              <a:t>Can </a:t>
            </a:r>
            <a:r>
              <a:rPr lang="en-GB" dirty="0"/>
              <a:t>use a Timestamp</a:t>
            </a:r>
          </a:p>
          <a:p>
            <a:pPr lvl="2"/>
            <a:r>
              <a:rPr lang="en-GB" dirty="0" smtClean="0"/>
              <a:t>Caution</a:t>
            </a:r>
            <a:r>
              <a:rPr lang="en-GB" dirty="0"/>
              <a:t>! – two transactions could occur at the exact same time</a:t>
            </a:r>
          </a:p>
          <a:p>
            <a:r>
              <a:rPr lang="en-GB" dirty="0" smtClean="0"/>
              <a:t>When </a:t>
            </a:r>
            <a:r>
              <a:rPr lang="en-GB" dirty="0"/>
              <a:t>performing the update, version column is </a:t>
            </a:r>
            <a:r>
              <a:rPr lang="en-GB" dirty="0" smtClean="0"/>
              <a:t>automatically </a:t>
            </a:r>
            <a:r>
              <a:rPr lang="en-GB" dirty="0"/>
              <a:t>included as part of the </a:t>
            </a:r>
            <a:r>
              <a:rPr lang="en-GB" dirty="0" smtClean="0"/>
              <a:t>‘</a:t>
            </a:r>
            <a:r>
              <a:rPr lang="en-GB" dirty="0"/>
              <a:t>where’ </a:t>
            </a:r>
            <a:r>
              <a:rPr lang="en-GB" dirty="0" smtClean="0"/>
              <a:t>clause.</a:t>
            </a:r>
            <a:endParaRPr lang="en-GB" dirty="0"/>
          </a:p>
          <a:p>
            <a:pPr lvl="1"/>
            <a:r>
              <a:rPr lang="en-GB" dirty="0" smtClean="0"/>
              <a:t>Update </a:t>
            </a:r>
            <a:r>
              <a:rPr lang="en-GB" dirty="0"/>
              <a:t>employee set </a:t>
            </a:r>
            <a:r>
              <a:rPr lang="en-GB" dirty="0" smtClean="0"/>
              <a:t>salary</a:t>
            </a:r>
            <a:r>
              <a:rPr lang="en-GB" dirty="0"/>
              <a:t>=(salary*1.10), version=version+1 </a:t>
            </a:r>
            <a:r>
              <a:rPr lang="en-GB" dirty="0" smtClean="0"/>
              <a:t>where </a:t>
            </a:r>
            <a:r>
              <a:rPr lang="en-GB" dirty="0"/>
              <a:t>id=1 and version=1 </a:t>
            </a:r>
          </a:p>
          <a:p>
            <a:pPr lvl="1"/>
            <a:r>
              <a:rPr lang="en-GB" dirty="0"/>
              <a:t>Checks the value returned from the JDBC </a:t>
            </a:r>
            <a:r>
              <a:rPr lang="en-GB" dirty="0" err="1"/>
              <a:t>execiteUpdate</a:t>
            </a:r>
            <a:r>
              <a:rPr lang="en-GB" dirty="0"/>
              <a:t>() call If number of updated rows is zero, exception </a:t>
            </a:r>
            <a:r>
              <a:rPr lang="en-GB" dirty="0" smtClean="0"/>
              <a:t>thrown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Hibernate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t>43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GB" dirty="0" smtClean="0"/>
              <a:t>Optimistic Locking by hibernate-1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Decide on a versioning strategy</a:t>
            </a:r>
          </a:p>
          <a:p>
            <a:pPr lvl="1"/>
            <a:r>
              <a:rPr lang="en-GB" dirty="0" smtClean="0"/>
              <a:t>Version </a:t>
            </a:r>
            <a:r>
              <a:rPr lang="en-GB" dirty="0"/>
              <a:t>column or date?</a:t>
            </a:r>
          </a:p>
          <a:p>
            <a:r>
              <a:rPr lang="en-GB" dirty="0" smtClean="0"/>
              <a:t>Add </a:t>
            </a:r>
            <a:r>
              <a:rPr lang="en-GB" dirty="0"/>
              <a:t>an attribute to every domain object </a:t>
            </a:r>
            <a:r>
              <a:rPr lang="en-GB" dirty="0" smtClean="0"/>
              <a:t>Java </a:t>
            </a:r>
            <a:r>
              <a:rPr lang="en-GB" dirty="0"/>
              <a:t>class to represent the </a:t>
            </a:r>
            <a:r>
              <a:rPr lang="en-GB" dirty="0" smtClean="0"/>
              <a:t>version</a:t>
            </a:r>
          </a:p>
          <a:p>
            <a:pPr lvl="1"/>
            <a:r>
              <a:rPr lang="en-GB" dirty="0" smtClean="0"/>
              <a:t>private </a:t>
            </a:r>
            <a:r>
              <a:rPr lang="en-GB" dirty="0" err="1"/>
              <a:t>int</a:t>
            </a:r>
            <a:r>
              <a:rPr lang="en-GB" dirty="0"/>
              <a:t> version;</a:t>
            </a:r>
          </a:p>
          <a:p>
            <a:pPr lvl="1"/>
            <a:r>
              <a:rPr lang="en-GB" dirty="0" smtClean="0"/>
              <a:t>No </a:t>
            </a:r>
            <a:r>
              <a:rPr lang="en-GB" dirty="0"/>
              <a:t>setter/getter required, in fact, application should never </a:t>
            </a:r>
            <a:r>
              <a:rPr lang="en-GB" dirty="0" smtClean="0"/>
              <a:t>programmatically </a:t>
            </a:r>
            <a:r>
              <a:rPr lang="en-GB" dirty="0"/>
              <a:t>update this column</a:t>
            </a:r>
          </a:p>
          <a:p>
            <a:pPr lvl="1"/>
            <a:r>
              <a:rPr lang="en-GB" dirty="0" smtClean="0"/>
              <a:t>At </a:t>
            </a:r>
            <a:r>
              <a:rPr lang="en-GB" dirty="0"/>
              <a:t>most, add a getter</a:t>
            </a:r>
          </a:p>
          <a:p>
            <a:r>
              <a:rPr lang="en-GB" dirty="0" smtClean="0"/>
              <a:t>Add </a:t>
            </a:r>
            <a:r>
              <a:rPr lang="en-GB" dirty="0"/>
              <a:t>a column to every domain object </a:t>
            </a:r>
            <a:r>
              <a:rPr lang="en-GB" dirty="0" smtClean="0"/>
              <a:t>database </a:t>
            </a:r>
            <a:r>
              <a:rPr lang="en-GB" dirty="0"/>
              <a:t>table to represent the version database table to represent the version</a:t>
            </a:r>
          </a:p>
          <a:p>
            <a:r>
              <a:rPr lang="en-GB" dirty="0" smtClean="0"/>
              <a:t>Update </a:t>
            </a:r>
            <a:r>
              <a:rPr lang="en-GB" dirty="0"/>
              <a:t>the object mapping files to make </a:t>
            </a:r>
            <a:r>
              <a:rPr lang="en-GB" dirty="0" smtClean="0"/>
              <a:t>Hibernate </a:t>
            </a:r>
            <a:r>
              <a:rPr lang="en-GB" dirty="0"/>
              <a:t>aware of the version attribute</a:t>
            </a:r>
          </a:p>
          <a:p>
            <a:pPr lvl="1"/>
            <a:r>
              <a:rPr lang="en-GB" dirty="0" smtClean="0"/>
              <a:t>&lt;</a:t>
            </a:r>
            <a:r>
              <a:rPr lang="en-GB" dirty="0"/>
              <a:t>version name="version" access="field" column="version"/&gt;</a:t>
            </a:r>
          </a:p>
          <a:p>
            <a:pPr lvl="1"/>
            <a:r>
              <a:rPr lang="en-GB" dirty="0" smtClean="0"/>
              <a:t>MUST </a:t>
            </a:r>
            <a:r>
              <a:rPr lang="en-GB" dirty="0"/>
              <a:t>be placed immediately after the identifier property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Hibernate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t>44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GB" sz="32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Optimistic Locking by hibernate-2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1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Hibernate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t>45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smtClean="0"/>
              <a:t>Version : class and mapping files.</a:t>
            </a:r>
            <a:endParaRPr lang="en-US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28" y="1079816"/>
            <a:ext cx="5945082" cy="342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93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"/>
          <p:cNvSpPr>
            <a:spLocks noGrp="1"/>
          </p:cNvSpPr>
          <p:nvPr>
            <p:ph type="dt" sz="half" idx="10"/>
          </p:nvPr>
        </p:nvSpPr>
        <p:spPr>
          <a:xfrm>
            <a:off x="321213" y="4866456"/>
            <a:ext cx="2133600" cy="273844"/>
          </a:xfrm>
        </p:spPr>
        <p:txBody>
          <a:bodyPr/>
          <a:lstStyle/>
          <a:p>
            <a:fld id="{854A4867-B859-4540-93FB-B5C6BFC4E30D}" type="datetime1">
              <a:rPr lang="en-US" smtClean="0"/>
              <a:t>1/6/2014</a:t>
            </a:fld>
            <a:endParaRPr lang="en-US"/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66456"/>
            <a:ext cx="2895600" cy="273844"/>
          </a:xfrm>
        </p:spPr>
        <p:txBody>
          <a:bodyPr/>
          <a:lstStyle/>
          <a:p>
            <a:r>
              <a:rPr lang="en-US" smtClean="0"/>
              <a:t>Hibernate</a:t>
            </a:r>
            <a:endParaRPr lang="en-US" dirty="0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48066" y="4890524"/>
            <a:ext cx="2133600" cy="249775"/>
          </a:xfrm>
        </p:spPr>
        <p:txBody>
          <a:bodyPr/>
          <a:lstStyle/>
          <a:p>
            <a:fld id="{68BD66FC-AE83-4462-8127-DBDC42A2E05C}" type="slidenum">
              <a:rPr lang="en-US" smtClean="0"/>
              <a:t>46</a:t>
            </a:fld>
            <a:endParaRPr lang="en-US"/>
          </a:p>
        </p:txBody>
      </p:sp>
      <p:sp>
        <p:nvSpPr>
          <p:cNvPr id="29" name="Title 5"/>
          <p:cNvSpPr>
            <a:spLocks noGrp="1"/>
          </p:cNvSpPr>
          <p:nvPr>
            <p:ph type="title" idx="1"/>
          </p:nvPr>
        </p:nvSpPr>
        <p:spPr>
          <a:xfrm>
            <a:off x="321212" y="195045"/>
            <a:ext cx="8136987" cy="546305"/>
          </a:xfrm>
        </p:spPr>
        <p:txBody>
          <a:bodyPr/>
          <a:lstStyle/>
          <a:p>
            <a:r>
              <a:rPr lang="en-US" dirty="0"/>
              <a:t>Overwriting Other </a:t>
            </a:r>
            <a:r>
              <a:rPr lang="en-US" dirty="0" smtClean="0"/>
              <a:t>Users-3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90600" y="2647950"/>
            <a:ext cx="7162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4" idx="2"/>
          </p:cNvCxnSpPr>
          <p:nvPr/>
        </p:nvCxnSpPr>
        <p:spPr>
          <a:xfrm>
            <a:off x="2133600" y="1607051"/>
            <a:ext cx="0" cy="10408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5" idx="2"/>
          </p:cNvCxnSpPr>
          <p:nvPr/>
        </p:nvCxnSpPr>
        <p:spPr>
          <a:xfrm>
            <a:off x="3835701" y="1607051"/>
            <a:ext cx="3425" cy="10727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6" idx="0"/>
          </p:cNvCxnSpPr>
          <p:nvPr/>
        </p:nvCxnSpPr>
        <p:spPr>
          <a:xfrm flipV="1">
            <a:off x="3048000" y="2647950"/>
            <a:ext cx="0" cy="7532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144" y="895350"/>
            <a:ext cx="696912" cy="71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245" y="895350"/>
            <a:ext cx="696912" cy="71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575" y="3401174"/>
            <a:ext cx="802849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/>
          <p:cNvCxnSpPr>
            <a:stCxn id="38" idx="0"/>
          </p:cNvCxnSpPr>
          <p:nvPr/>
        </p:nvCxnSpPr>
        <p:spPr>
          <a:xfrm flipV="1">
            <a:off x="4473447" y="2656726"/>
            <a:ext cx="0" cy="7532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022" y="3409950"/>
            <a:ext cx="802849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85800" y="1607051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User 1 retrieves Employee #</a:t>
            </a:r>
            <a:r>
              <a:rPr lang="en-GB" sz="1050" dirty="0" smtClean="0"/>
              <a:t>20 </a:t>
            </a:r>
            <a:r>
              <a:rPr lang="en-GB" sz="1050" dirty="0"/>
              <a:t>who has a salary of </a:t>
            </a:r>
          </a:p>
          <a:p>
            <a:r>
              <a:rPr lang="en-GB" sz="1050" dirty="0"/>
              <a:t>30k with Version 1</a:t>
            </a:r>
            <a:endParaRPr lang="en-US" sz="1050" dirty="0"/>
          </a:p>
        </p:txBody>
      </p:sp>
      <p:sp>
        <p:nvSpPr>
          <p:cNvPr id="40" name="Rectangle 39"/>
          <p:cNvSpPr/>
          <p:nvPr/>
        </p:nvSpPr>
        <p:spPr>
          <a:xfrm>
            <a:off x="3835700" y="1607051"/>
            <a:ext cx="1832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User 1 gives Employee #20 a 5k raise, bringing him up </a:t>
            </a:r>
          </a:p>
          <a:p>
            <a:r>
              <a:rPr lang="en-GB" sz="1000" dirty="0"/>
              <a:t>to 35k. Version is </a:t>
            </a:r>
          </a:p>
          <a:p>
            <a:r>
              <a:rPr lang="en-GB" sz="1000" dirty="0"/>
              <a:t>incremented to 2.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1762747" y="2800350"/>
            <a:ext cx="1429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User 2 also retrieves Employee #20 who still has a </a:t>
            </a:r>
            <a:r>
              <a:rPr lang="en-GB" sz="1000" dirty="0" smtClean="0"/>
              <a:t>salary </a:t>
            </a:r>
            <a:r>
              <a:rPr lang="en-GB" sz="1000" dirty="0"/>
              <a:t>of 30K.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4571999" y="2685622"/>
            <a:ext cx="29718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000" dirty="0"/>
              <a:t>User 2 gives Employee #20 a 10k raise, </a:t>
            </a:r>
            <a:r>
              <a:rPr lang="en-GB" sz="1000" dirty="0" smtClean="0"/>
              <a:t>bringing </a:t>
            </a:r>
            <a:r>
              <a:rPr lang="en-GB" sz="1000" dirty="0"/>
              <a:t>him up to 40k, and tries to save. </a:t>
            </a:r>
            <a:r>
              <a:rPr lang="en-GB" sz="1000" dirty="0" smtClean="0"/>
              <a:t>Hibernate </a:t>
            </a:r>
            <a:r>
              <a:rPr lang="en-GB" sz="1000" dirty="0"/>
              <a:t>doesn’t find a record </a:t>
            </a:r>
            <a:r>
              <a:rPr lang="en-GB" sz="1000" dirty="0" smtClean="0"/>
              <a:t>for Employee </a:t>
            </a:r>
            <a:r>
              <a:rPr lang="en-GB" sz="1000" dirty="0"/>
              <a:t>#20 with version 1 so </a:t>
            </a:r>
            <a:r>
              <a:rPr lang="en-GB" sz="1000" dirty="0" smtClean="0"/>
              <a:t>a </a:t>
            </a:r>
            <a:r>
              <a:rPr lang="en-GB" sz="1000" dirty="0" err="1" smtClean="0"/>
              <a:t>StaleStateException</a:t>
            </a:r>
            <a:r>
              <a:rPr lang="en-GB" sz="1000" dirty="0" smtClean="0"/>
              <a:t> </a:t>
            </a:r>
            <a:r>
              <a:rPr lang="en-GB" sz="1000" dirty="0"/>
              <a:t>is thrown. The </a:t>
            </a:r>
            <a:r>
              <a:rPr lang="en-GB" sz="1000" dirty="0" smtClean="0"/>
              <a:t>application </a:t>
            </a:r>
            <a:r>
              <a:rPr lang="en-GB" sz="1000" dirty="0"/>
              <a:t>informs the user the object had </a:t>
            </a:r>
            <a:r>
              <a:rPr lang="en-GB" sz="1000" dirty="0" smtClean="0"/>
              <a:t>been </a:t>
            </a:r>
            <a:r>
              <a:rPr lang="en-GB" sz="1000" dirty="0"/>
              <a:t>changed and so he tries again, seeing </a:t>
            </a:r>
            <a:r>
              <a:rPr lang="en-GB" sz="1000" dirty="0" smtClean="0"/>
              <a:t>that </a:t>
            </a:r>
            <a:r>
              <a:rPr lang="en-GB" sz="1000" dirty="0"/>
              <a:t>User 1 had already made an update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7010400" y="1687716"/>
            <a:ext cx="19601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User 1 and User 2 </a:t>
            </a:r>
            <a:r>
              <a:rPr lang="en-GB" sz="1000" dirty="0" smtClean="0"/>
              <a:t>argue later </a:t>
            </a:r>
            <a:r>
              <a:rPr lang="en-GB" sz="1000" dirty="0"/>
              <a:t>because User 2 wants </a:t>
            </a:r>
          </a:p>
          <a:p>
            <a:r>
              <a:rPr lang="en-GB" sz="1000" dirty="0"/>
              <a:t>to give a higher raise</a:t>
            </a:r>
            <a:endParaRPr lang="en-US" sz="1000" dirty="0"/>
          </a:p>
        </p:txBody>
      </p:sp>
      <p:pic>
        <p:nvPicPr>
          <p:cNvPr id="44" name="Picture 8" descr="http://sr.photos1.fotosearch.com/bthumb/UNN/UNN247/u1010017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658" y="2350364"/>
            <a:ext cx="803928" cy="80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3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r>
              <a:rPr lang="en-GB" dirty="0"/>
              <a:t>Hibernate allows you to disable </a:t>
            </a:r>
            <a:r>
              <a:rPr lang="en-GB" dirty="0" smtClean="0"/>
              <a:t>automatic </a:t>
            </a:r>
            <a:r>
              <a:rPr lang="en-GB" dirty="0"/>
              <a:t>increment based on </a:t>
            </a:r>
            <a:r>
              <a:rPr lang="en-GB" dirty="0" smtClean="0"/>
              <a:t>changes </a:t>
            </a:r>
            <a:r>
              <a:rPr lang="en-GB" dirty="0"/>
              <a:t>to a particular property or </a:t>
            </a:r>
            <a:r>
              <a:rPr lang="en-GB" dirty="0" smtClean="0"/>
              <a:t>collection</a:t>
            </a:r>
            <a:endParaRPr lang="en-GB" dirty="0"/>
          </a:p>
          <a:p>
            <a:pPr lvl="1"/>
            <a:r>
              <a:rPr lang="en-GB" dirty="0" smtClean="0"/>
              <a:t>Used </a:t>
            </a:r>
            <a:r>
              <a:rPr lang="en-GB" dirty="0"/>
              <a:t>if you don’t want to increment the version </a:t>
            </a:r>
            <a:r>
              <a:rPr lang="en-GB" dirty="0" smtClean="0"/>
              <a:t>an </a:t>
            </a:r>
            <a:r>
              <a:rPr lang="en-GB" dirty="0"/>
              <a:t>object based on the addition or removal of </a:t>
            </a:r>
            <a:r>
              <a:rPr lang="en-GB" dirty="0" smtClean="0"/>
              <a:t>an </a:t>
            </a:r>
            <a:r>
              <a:rPr lang="en-GB" dirty="0"/>
              <a:t>associated object</a:t>
            </a:r>
          </a:p>
          <a:p>
            <a:r>
              <a:rPr lang="en-GB" dirty="0" smtClean="0"/>
              <a:t>In </a:t>
            </a:r>
            <a:r>
              <a:rPr lang="en-GB" dirty="0"/>
              <a:t>the object’s mapping file add the In the object’s mapping file, add the </a:t>
            </a:r>
            <a:r>
              <a:rPr lang="en-GB" dirty="0" smtClean="0"/>
              <a:t>following </a:t>
            </a:r>
            <a:r>
              <a:rPr lang="en-GB" dirty="0"/>
              <a:t>to the property or collection </a:t>
            </a:r>
            <a:r>
              <a:rPr lang="en-GB" dirty="0" smtClean="0"/>
              <a:t>mapping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&lt;many-to-one name="</a:t>
            </a:r>
            <a:r>
              <a:rPr lang="en-GB" dirty="0" err="1"/>
              <a:t>ebills</a:t>
            </a:r>
            <a:r>
              <a:rPr lang="en-GB" dirty="0"/>
              <a:t>" … optimistic-lock="false"/&gt;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Hibernate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t>47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smtClean="0"/>
              <a:t>Disabling O</a:t>
            </a:r>
            <a:r>
              <a:rPr lang="en-US" dirty="0"/>
              <a:t>p</a:t>
            </a:r>
            <a:r>
              <a:rPr lang="en-US" dirty="0" smtClean="0"/>
              <a:t>timistic Locking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No version or timestamp </a:t>
            </a:r>
            <a:r>
              <a:rPr lang="en-GB" dirty="0" smtClean="0"/>
              <a:t>attributes/columns </a:t>
            </a:r>
            <a:r>
              <a:rPr lang="en-GB" dirty="0"/>
              <a:t>required attributes/columns required</a:t>
            </a:r>
          </a:p>
          <a:p>
            <a:r>
              <a:rPr lang="en-GB" dirty="0" smtClean="0"/>
              <a:t>Will </a:t>
            </a:r>
            <a:r>
              <a:rPr lang="en-GB" dirty="0"/>
              <a:t>NOT work for </a:t>
            </a:r>
            <a:r>
              <a:rPr lang="en-GB" dirty="0" smtClean="0"/>
              <a:t>conversations </a:t>
            </a:r>
          </a:p>
          <a:p>
            <a:pPr lvl="1"/>
            <a:r>
              <a:rPr lang="en-GB" dirty="0" smtClean="0"/>
              <a:t>Not </a:t>
            </a:r>
            <a:r>
              <a:rPr lang="en-GB" dirty="0"/>
              <a:t>valid for detached objects or </a:t>
            </a:r>
            <a:r>
              <a:rPr lang="en-GB" dirty="0" smtClean="0"/>
              <a:t>sessions.</a:t>
            </a:r>
            <a:endParaRPr lang="en-GB" dirty="0"/>
          </a:p>
          <a:p>
            <a:pPr lvl="1" algn="l"/>
            <a:r>
              <a:rPr lang="en-GB" dirty="0" smtClean="0"/>
              <a:t>Only </a:t>
            </a:r>
            <a:r>
              <a:rPr lang="en-GB" dirty="0"/>
              <a:t>within the same </a:t>
            </a:r>
            <a:r>
              <a:rPr lang="en-GB" dirty="0" smtClean="0"/>
              <a:t>session.</a:t>
            </a:r>
            <a:endParaRPr lang="en-GB" dirty="0"/>
          </a:p>
          <a:p>
            <a:r>
              <a:rPr lang="en-GB" dirty="0" smtClean="0"/>
              <a:t>Does </a:t>
            </a:r>
            <a:r>
              <a:rPr lang="en-GB" dirty="0"/>
              <a:t>not scale as well</a:t>
            </a:r>
          </a:p>
          <a:p>
            <a:pPr lvl="1"/>
            <a:r>
              <a:rPr lang="en-GB" dirty="0" smtClean="0"/>
              <a:t>Can </a:t>
            </a:r>
            <a:r>
              <a:rPr lang="en-GB" dirty="0"/>
              <a:t>become a bottleneck while other users </a:t>
            </a:r>
            <a:r>
              <a:rPr lang="en-GB" dirty="0" smtClean="0"/>
              <a:t>wait.</a:t>
            </a:r>
          </a:p>
          <a:p>
            <a:r>
              <a:rPr lang="en-GB" dirty="0" smtClean="0"/>
              <a:t>Once </a:t>
            </a:r>
            <a:r>
              <a:rPr lang="en-GB" dirty="0"/>
              <a:t>object obtained, call the lock() method</a:t>
            </a:r>
          </a:p>
          <a:p>
            <a:pPr lvl="1"/>
            <a:r>
              <a:rPr lang="en-GB" dirty="0" err="1" smtClean="0"/>
              <a:t>LockMode.UPGRADE</a:t>
            </a:r>
            <a:endParaRPr lang="en-GB" dirty="0"/>
          </a:p>
          <a:p>
            <a:pPr lvl="2"/>
            <a:r>
              <a:rPr lang="en-GB" dirty="0" smtClean="0"/>
              <a:t>Waits </a:t>
            </a:r>
            <a:r>
              <a:rPr lang="en-GB" dirty="0"/>
              <a:t>for the lock if unavailable</a:t>
            </a:r>
          </a:p>
          <a:p>
            <a:pPr lvl="1"/>
            <a:r>
              <a:rPr lang="en-GB" dirty="0" err="1" smtClean="0"/>
              <a:t>LockMode.UPGRADE_NOWAIT</a:t>
            </a:r>
            <a:endParaRPr lang="en-GB" dirty="0"/>
          </a:p>
          <a:p>
            <a:pPr lvl="2"/>
            <a:r>
              <a:rPr lang="en-GB" dirty="0" smtClean="0"/>
              <a:t>Throws </a:t>
            </a:r>
            <a:r>
              <a:rPr lang="en-GB" dirty="0"/>
              <a:t>an exception if lock unavailable</a:t>
            </a:r>
          </a:p>
          <a:p>
            <a:pPr lvl="1"/>
            <a:r>
              <a:rPr lang="en-GB" dirty="0" smtClean="0"/>
              <a:t>NOT </a:t>
            </a:r>
            <a:r>
              <a:rPr lang="en-GB" dirty="0"/>
              <a:t>AVAILABLE IN ALL DATABASE VENDORS </a:t>
            </a:r>
            <a:endParaRPr lang="en-GB" dirty="0" smtClean="0"/>
          </a:p>
          <a:p>
            <a:pPr lvl="2"/>
            <a:r>
              <a:rPr lang="en-GB" dirty="0" smtClean="0"/>
              <a:t>If </a:t>
            </a:r>
            <a:r>
              <a:rPr lang="en-GB" dirty="0"/>
              <a:t>not available, just returns the latest version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Hibernate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t>48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err="1"/>
              <a:t>Hibernate’s</a:t>
            </a:r>
            <a:r>
              <a:rPr lang="en-US" dirty="0"/>
              <a:t> Pessimistic </a:t>
            </a:r>
            <a:r>
              <a:rPr lang="en-US" dirty="0" smtClean="0"/>
              <a:t>Locking-1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Hibernate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t>49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sz="3200" b="0" i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Hibernate’s</a:t>
            </a:r>
            <a:r>
              <a:rPr lang="en-US" sz="32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 Pessimistic Locking-2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28" y="1674751"/>
            <a:ext cx="5945082" cy="2232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16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874" y="968375"/>
            <a:ext cx="4458989" cy="3644900"/>
          </a:xfrm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5379-A9D3-48BC-946E-488134BC2299}" type="datetime1">
              <a:rPr lang="en-US" smtClean="0"/>
              <a:pPr/>
              <a:t>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message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8318-031A-4AE3-8BC8-17E9843A901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7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smtClean="0"/>
              <a:t>Hibernate Architecture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dirty="0" smtClean="0"/>
              <a:t>Hibernate considers objects it can manage to always be in one of four states</a:t>
            </a:r>
          </a:p>
          <a:p>
            <a:pPr lvl="1"/>
            <a:r>
              <a:rPr lang="en-US" dirty="0" smtClean="0"/>
              <a:t>Transient</a:t>
            </a:r>
          </a:p>
          <a:p>
            <a:pPr lvl="1"/>
            <a:r>
              <a:rPr lang="en-US" dirty="0" smtClean="0"/>
              <a:t>Persistent</a:t>
            </a:r>
          </a:p>
          <a:p>
            <a:pPr lvl="1"/>
            <a:r>
              <a:rPr lang="en-US" dirty="0" smtClean="0"/>
              <a:t>Removed</a:t>
            </a:r>
          </a:p>
          <a:p>
            <a:pPr lvl="1"/>
            <a:r>
              <a:rPr lang="en-US" dirty="0" smtClean="0"/>
              <a:t>Detached</a:t>
            </a:r>
          </a:p>
          <a:p>
            <a:r>
              <a:rPr lang="en-US" dirty="0" smtClean="0"/>
              <a:t>Objects transition from state to state through various method calls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768C-38BC-4AD5-9849-7A6893525549}" type="datetime1">
              <a:rPr lang="en-US" smtClean="0"/>
              <a:pPr/>
              <a:t>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message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D5AF-2F6E-4CAD-B3D4-4829F982E3B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7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smtClean="0"/>
              <a:t>Hibernate Object Lifecycle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mtClean="0"/>
              <a:t>All objects start off in the transient state</a:t>
            </a:r>
          </a:p>
          <a:p>
            <a:pPr lvl="1"/>
            <a:r>
              <a:rPr lang="en-US" smtClean="0"/>
              <a:t>Account account = new Account();</a:t>
            </a:r>
          </a:p>
          <a:p>
            <a:pPr lvl="1"/>
            <a:r>
              <a:rPr lang="en-US" smtClean="0"/>
              <a:t>account is a transient object</a:t>
            </a:r>
          </a:p>
          <a:p>
            <a:r>
              <a:rPr lang="en-US" smtClean="0"/>
              <a:t>Hibernate is not aware of the object instance.</a:t>
            </a:r>
          </a:p>
          <a:p>
            <a:r>
              <a:rPr lang="en-US" smtClean="0"/>
              <a:t>Not related to database row.</a:t>
            </a:r>
          </a:p>
          <a:p>
            <a:pPr lvl="1"/>
            <a:r>
              <a:rPr lang="en-US" smtClean="0"/>
              <a:t>No value for accountId</a:t>
            </a:r>
          </a:p>
          <a:p>
            <a:r>
              <a:rPr lang="en-US" smtClean="0"/>
              <a:t>Garbage collected when no longer referenced by any other objects.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pPr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message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smtClean="0"/>
              <a:t>Transient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Hibernate is aware of and managing the object. </a:t>
            </a:r>
          </a:p>
          <a:p>
            <a:r>
              <a:rPr lang="en-US" smtClean="0"/>
              <a:t>Has a database id</a:t>
            </a:r>
          </a:p>
          <a:p>
            <a:pPr lvl="1"/>
            <a:r>
              <a:rPr lang="en-US" smtClean="0"/>
              <a:t>Already existing object retrieved from the database</a:t>
            </a:r>
          </a:p>
          <a:p>
            <a:pPr lvl="1"/>
            <a:r>
              <a:rPr lang="en-US" smtClean="0"/>
              <a:t>Formerly transient object about to be saved</a:t>
            </a:r>
          </a:p>
          <a:p>
            <a:r>
              <a:rPr lang="en-US" smtClean="0"/>
              <a:t>This is the only state where objects are saved to the database</a:t>
            </a:r>
          </a:p>
          <a:p>
            <a:pPr lvl="1"/>
            <a:r>
              <a:rPr lang="en-US" smtClean="0"/>
              <a:t>Modifications made in other states are NOT saved to the database while the object remains in that state</a:t>
            </a:r>
          </a:p>
          <a:p>
            <a:pPr lvl="1"/>
            <a:r>
              <a:rPr lang="en-US" smtClean="0"/>
              <a:t>Changes to objects in a persistent state are automatically saved to the database without invoking session persistence methods</a:t>
            </a:r>
          </a:p>
          <a:p>
            <a:r>
              <a:rPr lang="en-US" smtClean="0"/>
              <a:t>Objects are made persistent through calls against the Hibernate session</a:t>
            </a:r>
          </a:p>
          <a:p>
            <a:pPr lvl="1"/>
            <a:r>
              <a:rPr lang="en-US" smtClean="0"/>
              <a:t>session.save(account); session.lock(account);</a:t>
            </a:r>
          </a:p>
          <a:p>
            <a:pPr lvl="1"/>
            <a:r>
              <a:rPr lang="en-US" smtClean="0"/>
              <a:t>session.update(account); session.merge(account);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867-B859-4540-93FB-B5C6BFC4E30D}" type="datetime1">
              <a:rPr lang="en-US" smtClean="0"/>
              <a:pPr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message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66FC-AE83-4462-8127-DBDC42A2E05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smtClean="0"/>
              <a:t>Persistent State-I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8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mtClean="0"/>
              <a:t>Session session = SessionFactory.getCurrentSession();</a:t>
            </a:r>
          </a:p>
          <a:p>
            <a:r>
              <a:rPr lang="en-US" smtClean="0"/>
              <a:t>// ‘transient’ state – Hibernate is NOT aware that it exists</a:t>
            </a:r>
          </a:p>
          <a:p>
            <a:pPr lvl="1"/>
            <a:r>
              <a:rPr lang="en-US" smtClean="0"/>
              <a:t>Account account = new Account();</a:t>
            </a:r>
          </a:p>
          <a:p>
            <a:r>
              <a:rPr lang="en-US" smtClean="0"/>
              <a:t>// transition to the ‘persistent’ state. Hibernate is NOW aware of the object and will save it to the database</a:t>
            </a:r>
          </a:p>
          <a:p>
            <a:pPr lvl="1"/>
            <a:r>
              <a:rPr lang="en-US" smtClean="0"/>
              <a:t>session.saveOrUpdate(account);</a:t>
            </a:r>
          </a:p>
          <a:p>
            <a:r>
              <a:rPr lang="en-US" smtClean="0"/>
              <a:t>// modification of the object will automatically be saved because the object is in the ‘persistent’ state</a:t>
            </a:r>
          </a:p>
          <a:p>
            <a:pPr lvl="1"/>
            <a:r>
              <a:rPr lang="en-US" smtClean="0"/>
              <a:t>account.setBalance(500);</a:t>
            </a:r>
          </a:p>
          <a:p>
            <a:r>
              <a:rPr lang="en-US" smtClean="0"/>
              <a:t>// commit the transaction</a:t>
            </a:r>
          </a:p>
          <a:p>
            <a:pPr lvl="1"/>
            <a:r>
              <a:rPr lang="en-US" smtClean="0"/>
              <a:t>session.getTransaction().commit();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C0D2-528D-4571-853E-A08D5117770D}" type="datetime1">
              <a:rPr lang="en-US" smtClean="0"/>
              <a:pPr/>
              <a:t>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message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2902-E1A2-43FC-A822-04AD2250391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7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smtClean="0"/>
              <a:t>Persistent State-II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0:0:0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0:0:0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0:0:0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">
  <a:themeElements>
    <a:clrScheme name="Chalkboard">
      <a:dk1>
        <a:srgbClr val="000000"/>
      </a:dk1>
      <a:lt1>
        <a:srgbClr val="FFFFFF"/>
      </a:lt1>
      <a:dk2>
        <a:srgbClr val="694F36"/>
      </a:dk2>
      <a:lt2>
        <a:srgbClr val="D6D4CC"/>
      </a:lt2>
      <a:accent1>
        <a:srgbClr val="87A9A9"/>
      </a:accent1>
      <a:accent2>
        <a:srgbClr val="95835D"/>
      </a:accent2>
      <a:accent3>
        <a:srgbClr val="7B85FD"/>
      </a:accent3>
      <a:accent4>
        <a:srgbClr val="DDBF73"/>
      </a:accent4>
      <a:accent5>
        <a:srgbClr val="C27061"/>
      </a:accent5>
      <a:accent6>
        <a:srgbClr val="AAB667"/>
      </a:accent6>
      <a:hlink>
        <a:srgbClr val="87A9A9"/>
      </a:hlink>
      <a:folHlink>
        <a:srgbClr val="876361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Chalkboard">
      <a:dk1>
        <a:srgbClr val="000000"/>
      </a:dk1>
      <a:lt1>
        <a:srgbClr val="FFFFFF"/>
      </a:lt1>
      <a:dk2>
        <a:srgbClr val="694F36"/>
      </a:dk2>
      <a:lt2>
        <a:srgbClr val="D6D4CC"/>
      </a:lt2>
      <a:accent1>
        <a:srgbClr val="87A9A9"/>
      </a:accent1>
      <a:accent2>
        <a:srgbClr val="95835D"/>
      </a:accent2>
      <a:accent3>
        <a:srgbClr val="7B85FD"/>
      </a:accent3>
      <a:accent4>
        <a:srgbClr val="DDBF73"/>
      </a:accent4>
      <a:accent5>
        <a:srgbClr val="C27061"/>
      </a:accent5>
      <a:accent6>
        <a:srgbClr val="AAB667"/>
      </a:accent6>
      <a:hlink>
        <a:srgbClr val="87A9A9"/>
      </a:hlink>
      <a:folHlink>
        <a:srgbClr val="876361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halkboard">
    <a:dk1>
      <a:srgbClr val="000000"/>
    </a:dk1>
    <a:lt1>
      <a:srgbClr val="FFFFFF"/>
    </a:lt1>
    <a:dk2>
      <a:srgbClr val="694F36"/>
    </a:dk2>
    <a:lt2>
      <a:srgbClr val="D6D4CC"/>
    </a:lt2>
    <a:accent1>
      <a:srgbClr val="87A9A9"/>
    </a:accent1>
    <a:accent2>
      <a:srgbClr val="95835D"/>
    </a:accent2>
    <a:accent3>
      <a:srgbClr val="7B85FD"/>
    </a:accent3>
    <a:accent4>
      <a:srgbClr val="DDBF73"/>
    </a:accent4>
    <a:accent5>
      <a:srgbClr val="C27061"/>
    </a:accent5>
    <a:accent6>
      <a:srgbClr val="AAB667"/>
    </a:accent6>
    <a:hlink>
      <a:srgbClr val="87A9A9"/>
    </a:hlink>
    <a:folHlink>
      <a:srgbClr val="87636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2958</Words>
  <Application>Microsoft Office PowerPoint</Application>
  <PresentationFormat>On-screen Show (16:9)</PresentationFormat>
  <Paragraphs>575</Paragraphs>
  <Slides>49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Default</vt:lpstr>
      <vt:lpstr>Hibernate</vt:lpstr>
      <vt:lpstr>Introduction to Hibernate</vt:lpstr>
      <vt:lpstr>Hibernate Technology Benefits</vt:lpstr>
      <vt:lpstr>Object Relational Impedance Mismatch</vt:lpstr>
      <vt:lpstr>Hibernate Architecture Overview</vt:lpstr>
      <vt:lpstr>Hibernate Object Lifecycle</vt:lpstr>
      <vt:lpstr>Transient State</vt:lpstr>
      <vt:lpstr>Persistent State-I</vt:lpstr>
      <vt:lpstr>Persistent State-II</vt:lpstr>
      <vt:lpstr>Removed State-I</vt:lpstr>
      <vt:lpstr>Removed State-II</vt:lpstr>
      <vt:lpstr>Detached State-I</vt:lpstr>
      <vt:lpstr>Detached State-II</vt:lpstr>
      <vt:lpstr>Hibernate Lifecycle</vt:lpstr>
      <vt:lpstr>Getting started with Hibernate quickly</vt:lpstr>
      <vt:lpstr>Lab 1: Setting up the user Object</vt:lpstr>
      <vt:lpstr>Relationships</vt:lpstr>
      <vt:lpstr>Relationship Multiplicity</vt:lpstr>
      <vt:lpstr>Relationship Directionality</vt:lpstr>
      <vt:lpstr>Data Type-Java , Hibernate and SQL</vt:lpstr>
      <vt:lpstr>Lab: Relationship</vt:lpstr>
      <vt:lpstr>Inheritance Realization</vt:lpstr>
      <vt:lpstr>Table-per-class-hierarchy</vt:lpstr>
      <vt:lpstr>Table-per-subclass</vt:lpstr>
      <vt:lpstr>Table-per-subclass</vt:lpstr>
      <vt:lpstr>Table-per-class-hierarchy</vt:lpstr>
      <vt:lpstr>When to use Which</vt:lpstr>
      <vt:lpstr>Fetching strategies</vt:lpstr>
      <vt:lpstr>Transaction Management</vt:lpstr>
      <vt:lpstr>Transactions</vt:lpstr>
      <vt:lpstr>Database Transactions: ACID</vt:lpstr>
      <vt:lpstr>Database Transactions: Java</vt:lpstr>
      <vt:lpstr>Transaction Demarcation</vt:lpstr>
      <vt:lpstr>Programmatic Transactions in Hibernate</vt:lpstr>
      <vt:lpstr>Programmatic Transactions in Native Hibernate</vt:lpstr>
      <vt:lpstr>Two Phase Commits in Hibernate with JTA</vt:lpstr>
      <vt:lpstr>Global Transection using JTA-I</vt:lpstr>
      <vt:lpstr>Global Transection using JTA-II</vt:lpstr>
      <vt:lpstr>Automatic Versioning</vt:lpstr>
      <vt:lpstr>Overwriting Other Users-1</vt:lpstr>
      <vt:lpstr>Overwriting Other Users-2</vt:lpstr>
      <vt:lpstr>Preventing Overwriting-Locking Records</vt:lpstr>
      <vt:lpstr>Optimistic Locking by hibernate-1</vt:lpstr>
      <vt:lpstr>Optimistic Locking by hibernate-2</vt:lpstr>
      <vt:lpstr>Version : class and mapping files.</vt:lpstr>
      <vt:lpstr>Overwriting Other Users-3</vt:lpstr>
      <vt:lpstr>Disabling Optimistic Locking</vt:lpstr>
      <vt:lpstr>Hibernate’s Pessimistic Locking-1</vt:lpstr>
      <vt:lpstr>Hibernate’s Pessimistic Locking-2</vt:lpstr>
    </vt:vector>
  </TitlesOfParts>
  <Company>Zoho 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Zoho Show</dc:creator>
  <cp:lastModifiedBy>vijay</cp:lastModifiedBy>
  <cp:revision>170</cp:revision>
  <dcterms:created xsi:type="dcterms:W3CDTF">2010-03-09T10:03:29Z</dcterms:created>
  <dcterms:modified xsi:type="dcterms:W3CDTF">2014-01-05T23:18:16Z</dcterms:modified>
</cp:coreProperties>
</file>