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d0528472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7d0528472c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0528472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7d0528472c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d0528472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7d0528472c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16" name="Google Shape;16;p2"/>
            <p:cNvSpPr/>
            <p:nvPr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 txBox="1"/>
            <p:nvPr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ⓒSaebyeol Yu. Saebyeol’s PowerPoint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빈 화면">
  <p:cSld name="1_빈 화면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hyperlink" Target="https://www.bcnanum.or.kr/product/citron-tea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bcnanum.or.kr/product/citron-tea/" TargetMode="External"/><Relationship Id="rId4" Type="http://schemas.openxmlformats.org/officeDocument/2006/relationships/hyperlink" Target="https://m.blog.naver.com/PostView.nhn?blogId=snuhgangnam&amp;logNo=220487359949&amp;proxyReferer=https%3A%2F%2Fwww.google.com%2F" TargetMode="External"/><Relationship Id="rId5" Type="http://schemas.openxmlformats.org/officeDocument/2006/relationships/hyperlink" Target="http://www.knn.pe.kr/31065" TargetMode="External"/><Relationship Id="rId6" Type="http://schemas.openxmlformats.org/officeDocument/2006/relationships/image" Target="../media/image4.jpg"/><Relationship Id="rId7" Type="http://schemas.openxmlformats.org/officeDocument/2006/relationships/image" Target="../media/image3.jpg"/><Relationship Id="rId8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bcnanum.or.kr/product/citron-tea/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hyperlink" Target="https://www.bcnanum.or.kr/product/citron-tea/" TargetMode="External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hyperlink" Target="https://www.bcnanum.or.kr/product/citron-te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4"/>
          <p:cNvGrpSpPr/>
          <p:nvPr/>
        </p:nvGrpSpPr>
        <p:grpSpPr>
          <a:xfrm>
            <a:off x="2801675" y="2614276"/>
            <a:ext cx="6588600" cy="1753500"/>
            <a:chOff x="2801675" y="1891833"/>
            <a:chExt cx="6588600" cy="1753500"/>
          </a:xfrm>
        </p:grpSpPr>
        <p:sp>
          <p:nvSpPr>
            <p:cNvPr id="92" name="Google Shape;92;p14"/>
            <p:cNvSpPr txBox="1"/>
            <p:nvPr/>
          </p:nvSpPr>
          <p:spPr>
            <a:xfrm>
              <a:off x="3292479" y="2998963"/>
              <a:ext cx="5750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</a:rPr>
                <a:t>유자차</a:t>
              </a:r>
              <a:endPara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2801675" y="1891833"/>
              <a:ext cx="6588600" cy="17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rgbClr val="FFFFFF"/>
                  </a:solidFill>
                </a:rPr>
                <a:t>쯔쯔가무시 스캐너</a:t>
              </a:r>
              <a:endParaRPr sz="6000">
                <a:solidFill>
                  <a:srgbClr val="FFFFFF"/>
                </a:solidFill>
              </a:endParaRPr>
            </a:p>
          </p:txBody>
        </p:sp>
      </p:grpSp>
      <p:grpSp>
        <p:nvGrpSpPr>
          <p:cNvPr id="94" name="Google Shape;94;p14"/>
          <p:cNvGrpSpPr/>
          <p:nvPr/>
        </p:nvGrpSpPr>
        <p:grpSpPr>
          <a:xfrm>
            <a:off x="10530050" y="5074025"/>
            <a:ext cx="1280175" cy="1280150"/>
            <a:chOff x="386075" y="355600"/>
            <a:chExt cx="1280175" cy="1280150"/>
          </a:xfrm>
        </p:grpSpPr>
        <p:sp>
          <p:nvSpPr>
            <p:cNvPr id="95" name="Google Shape;95;p14"/>
            <p:cNvSpPr/>
            <p:nvPr/>
          </p:nvSpPr>
          <p:spPr>
            <a:xfrm>
              <a:off x="386080" y="355600"/>
              <a:ext cx="1280100" cy="1280100"/>
            </a:xfrm>
            <a:prstGeom prst="rect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" name="Google Shape;9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6075" y="355600"/>
              <a:ext cx="1280175" cy="1280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4"/>
          <p:cNvSpPr txBox="1"/>
          <p:nvPr/>
        </p:nvSpPr>
        <p:spPr>
          <a:xfrm>
            <a:off x="117000" y="6354175"/>
            <a:ext cx="70455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D9EEB"/>
                </a:solidFill>
              </a:rPr>
              <a:t>이미지 출처 : </a:t>
            </a:r>
            <a:r>
              <a:rPr lang="en-US" sz="1100" u="sng">
                <a:solidFill>
                  <a:srgbClr val="6D9EEB"/>
                </a:solidFill>
                <a:hlinkClick r:id="rId4"/>
              </a:rPr>
              <a:t>https://www.bcnanum.or.kr/product/citron-tea/</a:t>
            </a: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5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15"/>
          <p:cNvSpPr txBox="1"/>
          <p:nvPr/>
        </p:nvSpPr>
        <p:spPr>
          <a:xfrm flipH="1">
            <a:off x="633892" y="257525"/>
            <a:ext cx="10006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2540"/>
                </a:solidFill>
              </a:rPr>
              <a:t>쯔쯔가무시란?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633900" y="1393300"/>
            <a:ext cx="6696300" cy="4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595959"/>
                </a:solidFill>
              </a:rPr>
              <a:t>˙ </a:t>
            </a:r>
            <a:r>
              <a:rPr lang="en-US" sz="2000">
                <a:solidFill>
                  <a:schemeClr val="dk1"/>
                </a:solidFill>
              </a:rPr>
              <a:t>전신적 혈관염 발생을 특징으로 하는 급성 발열성 질환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solidFill>
                  <a:schemeClr val="dk1"/>
                </a:solidFill>
              </a:rPr>
              <a:t>˙ 매개 진드기에 물린 자리에 가피가 형성되는 것이 특징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solidFill>
                  <a:schemeClr val="dk1"/>
                </a:solidFill>
              </a:rPr>
              <a:t>˙ 환부가 주로 사타구니, 오금같은 습한 부위에 발생해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solidFill>
                  <a:schemeClr val="dk1"/>
                </a:solidFill>
              </a:rPr>
              <a:t>  진료에 소극적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solidFill>
                  <a:schemeClr val="dk1"/>
                </a:solidFill>
              </a:rPr>
              <a:t>˙ 일반적으로 증상이 심각하지 않고 감염 시 2주 고열-회복,  그러나 치료 시기 놓치면 사망 위험률 증가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˙ 기존엔 주로 아시아권에서만 발병했으나 관광 산업 발달로 인해 서양에서도  발병률 증가 추세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˙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152400" y="5998975"/>
            <a:ext cx="11736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3F3F3"/>
                </a:solidFill>
              </a:rPr>
              <a:t>이미지 출처 : </a:t>
            </a:r>
            <a:r>
              <a:rPr lang="en-US" sz="1100" u="sng">
                <a:solidFill>
                  <a:srgbClr val="F3F3F3"/>
                </a:solidFill>
                <a:hlinkClick r:id="rId3"/>
              </a:rPr>
              <a:t>https://www.bcnanum.or.kr/product/citron-tea/</a:t>
            </a:r>
            <a:r>
              <a:rPr lang="en-US">
                <a:solidFill>
                  <a:srgbClr val="F3F3F3"/>
                </a:solidFill>
              </a:rPr>
              <a:t>, </a:t>
            </a:r>
            <a:r>
              <a:rPr lang="en-US" sz="1100" u="sng">
                <a:solidFill>
                  <a:srgbClr val="F3F3F3"/>
                </a:solidFill>
                <a:hlinkClick r:id="rId4"/>
              </a:rPr>
              <a:t>https://m.blog.naver.com/PostView.nhn?blogId=snuhgangnam&amp;logNo=220487359949&amp;proxyReferer=https%3A%2F%2Fwww.google.com%2F</a:t>
            </a:r>
            <a:r>
              <a:rPr lang="en-US">
                <a:solidFill>
                  <a:srgbClr val="F3F3F3"/>
                </a:solidFill>
              </a:rPr>
              <a:t>, </a:t>
            </a:r>
            <a:r>
              <a:rPr lang="en-US" sz="1100" u="sng">
                <a:solidFill>
                  <a:srgbClr val="F3F3F3"/>
                </a:solidFill>
                <a:hlinkClick r:id="rId5"/>
              </a:rPr>
              <a:t>http://www.knn.pe.kr/31065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26777" y="1239875"/>
            <a:ext cx="3503774" cy="21615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5"/>
          <p:cNvGrpSpPr/>
          <p:nvPr/>
        </p:nvGrpSpPr>
        <p:grpSpPr>
          <a:xfrm>
            <a:off x="11169910" y="165155"/>
            <a:ext cx="873592" cy="717780"/>
            <a:chOff x="386075" y="355600"/>
            <a:chExt cx="1280175" cy="1280150"/>
          </a:xfrm>
        </p:grpSpPr>
        <p:sp>
          <p:nvSpPr>
            <p:cNvPr id="108" name="Google Shape;108;p15"/>
            <p:cNvSpPr/>
            <p:nvPr/>
          </p:nvSpPr>
          <p:spPr>
            <a:xfrm>
              <a:off x="386080" y="355600"/>
              <a:ext cx="1280100" cy="1280100"/>
            </a:xfrm>
            <a:prstGeom prst="rect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9" name="Google Shape;109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86075" y="355600"/>
              <a:ext cx="1280175" cy="12801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0" name="Google Shape;11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26775" y="3874550"/>
            <a:ext cx="3503775" cy="19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16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16"/>
          <p:cNvSpPr txBox="1"/>
          <p:nvPr/>
        </p:nvSpPr>
        <p:spPr>
          <a:xfrm flipH="1">
            <a:off x="633892" y="257525"/>
            <a:ext cx="10006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2540"/>
                </a:solidFill>
              </a:rPr>
              <a:t>프로젝트 목적 및 전개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343050" y="1067775"/>
            <a:ext cx="11505900" cy="17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/>
              <a:t>˙ 환부 위치 때문에 진료에 소극적인  환자들 대상으로 </a:t>
            </a:r>
            <a:r>
              <a:rPr b="1" lang="en-US" sz="2400">
                <a:solidFill>
                  <a:srgbClr val="FF0000"/>
                </a:solidFill>
              </a:rPr>
              <a:t>자가 진단 기능</a:t>
            </a:r>
            <a:r>
              <a:rPr lang="en-US" sz="2000"/>
              <a:t> 구현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-US" sz="2000"/>
              <a:t>˙ 기존 쯔쯔가무시 진단은 혈청학적 검사와 특수 장비 및 숙련된 기술로 검사하지만 쯔쯔가무시 확진까지 수 시일 소요, 진단을 기다리다가 질환이 악화되는 상황 발생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-US" sz="2000"/>
              <a:t>=&gt; 발병 초기 진단에 도움을 줄 수 있는 도구 필요성 인식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121725" y="5936450"/>
            <a:ext cx="61533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3F3F3"/>
                </a:solidFill>
              </a:rPr>
              <a:t>이미지 출처 : </a:t>
            </a:r>
            <a:r>
              <a:rPr lang="en-US" sz="1100" u="sng">
                <a:solidFill>
                  <a:srgbClr val="F3F3F3"/>
                </a:solidFill>
                <a:hlinkClick r:id="rId3"/>
              </a:rPr>
              <a:t>https://www.bcnanum.or.kr/product/citron-tea/</a:t>
            </a:r>
            <a:endParaRPr>
              <a:solidFill>
                <a:srgbClr val="F3F3F3"/>
              </a:solidFill>
            </a:endParaRPr>
          </a:p>
        </p:txBody>
      </p:sp>
      <p:grpSp>
        <p:nvGrpSpPr>
          <p:cNvPr id="119" name="Google Shape;119;p16"/>
          <p:cNvGrpSpPr/>
          <p:nvPr/>
        </p:nvGrpSpPr>
        <p:grpSpPr>
          <a:xfrm>
            <a:off x="11169910" y="165155"/>
            <a:ext cx="873592" cy="717780"/>
            <a:chOff x="386075" y="355600"/>
            <a:chExt cx="1280175" cy="1280150"/>
          </a:xfrm>
        </p:grpSpPr>
        <p:sp>
          <p:nvSpPr>
            <p:cNvPr id="120" name="Google Shape;120;p16"/>
            <p:cNvSpPr/>
            <p:nvPr/>
          </p:nvSpPr>
          <p:spPr>
            <a:xfrm>
              <a:off x="386080" y="355600"/>
              <a:ext cx="1280100" cy="1280100"/>
            </a:xfrm>
            <a:prstGeom prst="rect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1" name="Google Shape;12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6075" y="355600"/>
              <a:ext cx="1280175" cy="12801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2" name="Google Shape;12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3351" y="2964325"/>
            <a:ext cx="9285300" cy="31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17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17"/>
          <p:cNvSpPr txBox="1"/>
          <p:nvPr/>
        </p:nvSpPr>
        <p:spPr>
          <a:xfrm flipH="1">
            <a:off x="633892" y="257525"/>
            <a:ext cx="10006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2540"/>
                </a:solidFill>
              </a:rPr>
              <a:t>프로젝트 일정</a:t>
            </a:r>
            <a:endParaRPr/>
          </a:p>
        </p:txBody>
      </p:sp>
      <p:grpSp>
        <p:nvGrpSpPr>
          <p:cNvPr id="129" name="Google Shape;129;p17"/>
          <p:cNvGrpSpPr/>
          <p:nvPr/>
        </p:nvGrpSpPr>
        <p:grpSpPr>
          <a:xfrm>
            <a:off x="11169910" y="165155"/>
            <a:ext cx="873592" cy="717780"/>
            <a:chOff x="386075" y="355600"/>
            <a:chExt cx="1280175" cy="1280150"/>
          </a:xfrm>
        </p:grpSpPr>
        <p:sp>
          <p:nvSpPr>
            <p:cNvPr id="130" name="Google Shape;130;p17"/>
            <p:cNvSpPr/>
            <p:nvPr/>
          </p:nvSpPr>
          <p:spPr>
            <a:xfrm>
              <a:off x="386080" y="355600"/>
              <a:ext cx="1280100" cy="1280100"/>
            </a:xfrm>
            <a:prstGeom prst="rect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1" name="Google Shape;131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6075" y="355600"/>
              <a:ext cx="1280175" cy="1280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2" name="Google Shape;132;p17"/>
          <p:cNvSpPr txBox="1"/>
          <p:nvPr/>
        </p:nvSpPr>
        <p:spPr>
          <a:xfrm>
            <a:off x="121725" y="5936450"/>
            <a:ext cx="61533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3F3F3"/>
                </a:solidFill>
              </a:rPr>
              <a:t>이미지 출처 : </a:t>
            </a:r>
            <a:r>
              <a:rPr lang="en-US" sz="1100" u="sng">
                <a:solidFill>
                  <a:srgbClr val="F3F3F3"/>
                </a:solidFill>
                <a:hlinkClick r:id="rId4"/>
              </a:rPr>
              <a:t>https://www.bcnanum.or.kr/product/citron-tea/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912" y="1651575"/>
            <a:ext cx="11432174" cy="39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8"/>
          <p:cNvGrpSpPr/>
          <p:nvPr/>
        </p:nvGrpSpPr>
        <p:grpSpPr>
          <a:xfrm>
            <a:off x="2801675" y="2614275"/>
            <a:ext cx="6588600" cy="1753331"/>
            <a:chOff x="2801675" y="1891832"/>
            <a:chExt cx="6588600" cy="1753331"/>
          </a:xfrm>
        </p:grpSpPr>
        <p:sp>
          <p:nvSpPr>
            <p:cNvPr id="139" name="Google Shape;139;p18"/>
            <p:cNvSpPr txBox="1"/>
            <p:nvPr/>
          </p:nvSpPr>
          <p:spPr>
            <a:xfrm>
              <a:off x="3292479" y="2998963"/>
              <a:ext cx="5750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8"/>
            <p:cNvSpPr txBox="1"/>
            <p:nvPr/>
          </p:nvSpPr>
          <p:spPr>
            <a:xfrm>
              <a:off x="2801675" y="1891832"/>
              <a:ext cx="6588600" cy="14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rgbClr val="FFFFFF"/>
                  </a:solidFill>
                </a:rPr>
                <a:t>감사합니다</a:t>
              </a:r>
              <a:endParaRPr sz="6000">
                <a:solidFill>
                  <a:srgbClr val="FFFFFF"/>
                </a:solidFill>
              </a:endParaRPr>
            </a:p>
          </p:txBody>
        </p:sp>
      </p:grpSp>
      <p:grpSp>
        <p:nvGrpSpPr>
          <p:cNvPr id="141" name="Google Shape;141;p18"/>
          <p:cNvGrpSpPr/>
          <p:nvPr/>
        </p:nvGrpSpPr>
        <p:grpSpPr>
          <a:xfrm>
            <a:off x="10530050" y="5074025"/>
            <a:ext cx="1280175" cy="1280150"/>
            <a:chOff x="386075" y="355600"/>
            <a:chExt cx="1280175" cy="1280150"/>
          </a:xfrm>
        </p:grpSpPr>
        <p:sp>
          <p:nvSpPr>
            <p:cNvPr id="142" name="Google Shape;142;p18"/>
            <p:cNvSpPr/>
            <p:nvPr/>
          </p:nvSpPr>
          <p:spPr>
            <a:xfrm>
              <a:off x="386080" y="355600"/>
              <a:ext cx="1280100" cy="1280100"/>
            </a:xfrm>
            <a:prstGeom prst="rect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3" name="Google Shape;14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6075" y="355600"/>
              <a:ext cx="1280175" cy="1280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18"/>
          <p:cNvSpPr txBox="1"/>
          <p:nvPr/>
        </p:nvSpPr>
        <p:spPr>
          <a:xfrm>
            <a:off x="117000" y="6354175"/>
            <a:ext cx="70455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D9EEB"/>
                </a:solidFill>
              </a:rPr>
              <a:t>이미지 출처 : </a:t>
            </a:r>
            <a:r>
              <a:rPr lang="en-US" sz="1100" u="sng">
                <a:solidFill>
                  <a:srgbClr val="6D9EEB"/>
                </a:solidFill>
                <a:hlinkClick r:id="rId4"/>
              </a:rPr>
              <a:t>https://www.bcnanum.or.kr/product/citron-tea/</a:t>
            </a: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클래식블루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