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8" r:id="rId3"/>
    <p:sldId id="259" r:id="rId4"/>
    <p:sldId id="257"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005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01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594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719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322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85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1885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748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3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683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098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25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819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37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126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574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1/28/21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7459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5E50-B025-5543-A30B-6D10CD90803C}"/>
              </a:ext>
            </a:extLst>
          </p:cNvPr>
          <p:cNvSpPr>
            <a:spLocks noGrp="1"/>
          </p:cNvSpPr>
          <p:nvPr>
            <p:ph type="ctrTitle"/>
          </p:nvPr>
        </p:nvSpPr>
        <p:spPr/>
        <p:txBody>
          <a:bodyPr/>
          <a:lstStyle/>
          <a:p>
            <a:r>
              <a:rPr lang="ru-RU" dirty="0"/>
              <a:t>Проект 4</a:t>
            </a:r>
            <a:br>
              <a:rPr lang="ru-RU" dirty="0"/>
            </a:br>
            <a:r>
              <a:rPr lang="ru-RU" dirty="0"/>
              <a:t>Авиарейсы без потерь.</a:t>
            </a:r>
            <a:endParaRPr lang="en-RU" dirty="0"/>
          </a:p>
        </p:txBody>
      </p:sp>
      <p:sp>
        <p:nvSpPr>
          <p:cNvPr id="3" name="Subtitle 2">
            <a:extLst>
              <a:ext uri="{FF2B5EF4-FFF2-40B4-BE49-F238E27FC236}">
                <a16:creationId xmlns:a16="http://schemas.microsoft.com/office/drawing/2014/main" id="{05C58C1F-AD8F-624C-A9D1-635DE7691B7D}"/>
              </a:ext>
            </a:extLst>
          </p:cNvPr>
          <p:cNvSpPr>
            <a:spLocks noGrp="1"/>
          </p:cNvSpPr>
          <p:nvPr>
            <p:ph type="subTitle" idx="1"/>
          </p:nvPr>
        </p:nvSpPr>
        <p:spPr>
          <a:xfrm>
            <a:off x="2711055" y="4975250"/>
            <a:ext cx="9144000" cy="1655762"/>
          </a:xfrm>
        </p:spPr>
        <p:txBody>
          <a:bodyPr/>
          <a:lstStyle/>
          <a:p>
            <a:r>
              <a:rPr lang="ru-RU" dirty="0"/>
              <a:t>Целиков Сергей</a:t>
            </a:r>
          </a:p>
          <a:p>
            <a:r>
              <a:rPr lang="ru-RU" dirty="0"/>
              <a:t>Группа </a:t>
            </a:r>
            <a:r>
              <a:rPr lang="en-US" dirty="0"/>
              <a:t>DST-PRO-11</a:t>
            </a:r>
            <a:endParaRPr lang="en-RU" dirty="0"/>
          </a:p>
        </p:txBody>
      </p:sp>
    </p:spTree>
    <p:extLst>
      <p:ext uri="{BB962C8B-B14F-4D97-AF65-F5344CB8AC3E}">
        <p14:creationId xmlns:p14="http://schemas.microsoft.com/office/powerpoint/2010/main" val="168505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CC13-5E6F-DD43-82A3-0AEA3F5AF71D}"/>
              </a:ext>
            </a:extLst>
          </p:cNvPr>
          <p:cNvSpPr>
            <a:spLocks noGrp="1"/>
          </p:cNvSpPr>
          <p:nvPr>
            <p:ph type="title"/>
          </p:nvPr>
        </p:nvSpPr>
        <p:spPr>
          <a:xfrm>
            <a:off x="1789670" y="365125"/>
            <a:ext cx="10515600" cy="618849"/>
          </a:xfrm>
        </p:spPr>
        <p:txBody>
          <a:bodyPr>
            <a:normAutofit fontScale="90000"/>
          </a:bodyPr>
          <a:lstStyle/>
          <a:p>
            <a:r>
              <a:rPr lang="ru-RU" dirty="0"/>
              <a:t>Структура </a:t>
            </a:r>
            <a:r>
              <a:rPr lang="ru-RU" dirty="0" err="1"/>
              <a:t>датасета</a:t>
            </a:r>
            <a:r>
              <a:rPr lang="ru-RU" dirty="0"/>
              <a:t>:</a:t>
            </a:r>
            <a:endParaRPr lang="en-RU" dirty="0"/>
          </a:p>
        </p:txBody>
      </p:sp>
      <p:sp>
        <p:nvSpPr>
          <p:cNvPr id="3" name="Content Placeholder 2">
            <a:extLst>
              <a:ext uri="{FF2B5EF4-FFF2-40B4-BE49-F238E27FC236}">
                <a16:creationId xmlns:a16="http://schemas.microsoft.com/office/drawing/2014/main" id="{C7A83CAF-3D87-7C47-81F3-14E6899275CD}"/>
              </a:ext>
            </a:extLst>
          </p:cNvPr>
          <p:cNvSpPr>
            <a:spLocks noGrp="1"/>
          </p:cNvSpPr>
          <p:nvPr>
            <p:ph idx="1"/>
          </p:nvPr>
        </p:nvSpPr>
        <p:spPr>
          <a:xfrm>
            <a:off x="1068859" y="983974"/>
            <a:ext cx="11123141" cy="5320610"/>
          </a:xfrm>
        </p:spPr>
        <p:txBody>
          <a:bodyPr>
            <a:noAutofit/>
          </a:bodyPr>
          <a:lstStyle/>
          <a:p>
            <a:r>
              <a:rPr lang="en-GB" sz="1600" b="1" dirty="0" err="1"/>
              <a:t>flight_id</a:t>
            </a:r>
            <a:r>
              <a:rPr lang="ru-RU" sz="1600" b="1" dirty="0"/>
              <a:t>      </a:t>
            </a:r>
            <a:r>
              <a:rPr lang="ru-RU" sz="1600" dirty="0"/>
              <a:t>- Идентификатор рейса. Характеризует конкретный рейс. Уникальное поле</a:t>
            </a:r>
            <a:endParaRPr lang="en-GB" sz="1600" dirty="0"/>
          </a:p>
          <a:p>
            <a:r>
              <a:rPr lang="en-GB" sz="1600" b="1" dirty="0" err="1"/>
              <a:t>flight_no</a:t>
            </a:r>
            <a:r>
              <a:rPr lang="ru-RU" sz="1600" b="1" dirty="0"/>
              <a:t>    </a:t>
            </a:r>
            <a:r>
              <a:rPr lang="ru-RU" sz="1600" dirty="0"/>
              <a:t> - Номер рейса. Определяет авиакомпанию. Необходим для дальнейшей возможной группировки</a:t>
            </a:r>
            <a:endParaRPr lang="en-GB" sz="1600" dirty="0"/>
          </a:p>
          <a:p>
            <a:r>
              <a:rPr lang="en-GB" sz="1600" b="1" dirty="0" err="1"/>
              <a:t>departure_airport</a:t>
            </a:r>
            <a:r>
              <a:rPr lang="ru-RU" sz="1600" b="1" dirty="0"/>
              <a:t> </a:t>
            </a:r>
            <a:r>
              <a:rPr lang="ru-RU" sz="1600" dirty="0"/>
              <a:t>– </a:t>
            </a:r>
            <a:r>
              <a:rPr lang="en-US" sz="1600" dirty="0"/>
              <a:t>IATA </a:t>
            </a:r>
            <a:r>
              <a:rPr lang="ru-RU" sz="1600" dirty="0"/>
              <a:t>код аэропорта вылета. Информационное поле. Для данного </a:t>
            </a:r>
            <a:r>
              <a:rPr lang="ru-RU" sz="1600" dirty="0" err="1"/>
              <a:t>датасета</a:t>
            </a:r>
            <a:r>
              <a:rPr lang="ru-RU" sz="1600" dirty="0"/>
              <a:t> одинаковое для всех строк. Можно удалить при постобработке.</a:t>
            </a:r>
            <a:endParaRPr lang="en-GB" sz="1600" dirty="0"/>
          </a:p>
          <a:p>
            <a:r>
              <a:rPr lang="en-GB" sz="1600" b="1" dirty="0" err="1"/>
              <a:t>departure_airport_name</a:t>
            </a:r>
            <a:r>
              <a:rPr lang="ru-RU" sz="1600" b="1" dirty="0"/>
              <a:t> </a:t>
            </a:r>
            <a:r>
              <a:rPr lang="ru-RU" sz="1600" dirty="0"/>
              <a:t>– Название аэропорта вылета. Информационное поле. Для данного </a:t>
            </a:r>
            <a:r>
              <a:rPr lang="ru-RU" sz="1600" dirty="0" err="1"/>
              <a:t>датасета</a:t>
            </a:r>
            <a:r>
              <a:rPr lang="ru-RU" sz="1600" dirty="0"/>
              <a:t> одинаковое для всех строк. Можно удалить при постобработке.</a:t>
            </a:r>
            <a:endParaRPr lang="en-GB" sz="1600" dirty="0"/>
          </a:p>
          <a:p>
            <a:r>
              <a:rPr lang="en-GB" sz="1600" b="1" dirty="0" err="1"/>
              <a:t>departure_city</a:t>
            </a:r>
            <a:r>
              <a:rPr lang="ru-RU" sz="1600" b="1" dirty="0"/>
              <a:t> </a:t>
            </a:r>
            <a:r>
              <a:rPr lang="ru-RU" sz="1600" dirty="0"/>
              <a:t>– Название города вылета. Информационное поле. Для данного </a:t>
            </a:r>
            <a:r>
              <a:rPr lang="ru-RU" sz="1600" dirty="0" err="1"/>
              <a:t>датасета</a:t>
            </a:r>
            <a:r>
              <a:rPr lang="ru-RU" sz="1600" dirty="0"/>
              <a:t> одинаковое для всех строк. Можно удалить при постобработке</a:t>
            </a:r>
            <a:endParaRPr lang="en-GB" sz="1600" dirty="0"/>
          </a:p>
          <a:p>
            <a:r>
              <a:rPr lang="en-GB" sz="1600" b="1" dirty="0" err="1"/>
              <a:t>departure_latitude</a:t>
            </a:r>
            <a:r>
              <a:rPr lang="ru-RU" sz="1600" b="1" dirty="0"/>
              <a:t> </a:t>
            </a:r>
            <a:r>
              <a:rPr lang="ru-RU" sz="1600" dirty="0"/>
              <a:t>– Географическая широта аэропорта вылета. Может использоваться в дальнейшем для определения дальности перелета</a:t>
            </a:r>
            <a:endParaRPr lang="en-GB" sz="1600" dirty="0"/>
          </a:p>
          <a:p>
            <a:r>
              <a:rPr lang="en-GB" sz="1600" b="1" dirty="0" err="1"/>
              <a:t>departure_longitude</a:t>
            </a:r>
            <a:r>
              <a:rPr lang="ru-RU" sz="1600" b="1" dirty="0"/>
              <a:t>  </a:t>
            </a:r>
            <a:r>
              <a:rPr lang="ru-RU" sz="1600" dirty="0"/>
              <a:t>– Географическая долгота аэропорта вылета. Может использоваться в дальнейшем для определения дальности перелета</a:t>
            </a:r>
            <a:endParaRPr lang="en-GB" sz="1600" dirty="0"/>
          </a:p>
          <a:p>
            <a:r>
              <a:rPr lang="en-GB" sz="1600" b="1" dirty="0" err="1"/>
              <a:t>arrival_airport</a:t>
            </a:r>
            <a:r>
              <a:rPr lang="ru-RU" sz="1600" b="1" dirty="0"/>
              <a:t> </a:t>
            </a:r>
            <a:r>
              <a:rPr lang="ru-RU" sz="1600" dirty="0"/>
              <a:t>- </a:t>
            </a:r>
            <a:r>
              <a:rPr lang="en-US" sz="1600" dirty="0"/>
              <a:t>IATA </a:t>
            </a:r>
            <a:r>
              <a:rPr lang="ru-RU" sz="1600" dirty="0"/>
              <a:t>код аэропорта прилета. Информационное поле. Может использоваться для группировки данных при постобработке.</a:t>
            </a:r>
            <a:endParaRPr lang="en-GB" sz="1600" dirty="0"/>
          </a:p>
          <a:p>
            <a:r>
              <a:rPr lang="en-GB" sz="1600" b="1" dirty="0" err="1"/>
              <a:t>arrival_airport_name</a:t>
            </a:r>
            <a:r>
              <a:rPr lang="ru-RU" sz="1600" b="1" dirty="0"/>
              <a:t> </a:t>
            </a:r>
            <a:r>
              <a:rPr lang="ru-RU" sz="1600" dirty="0"/>
              <a:t>- Название аэропорта прилета. Информационное поле. Может понадобиться для связи с внешними данными или его можно удалить при постобработке.</a:t>
            </a:r>
            <a:endParaRPr lang="en-GB" sz="1600" dirty="0"/>
          </a:p>
          <a:p>
            <a:r>
              <a:rPr lang="en-GB" sz="1600" b="1" dirty="0" err="1"/>
              <a:t>arrival_city</a:t>
            </a:r>
            <a:r>
              <a:rPr lang="ru-RU" sz="1600" b="1" dirty="0"/>
              <a:t> </a:t>
            </a:r>
            <a:r>
              <a:rPr lang="ru-RU" sz="1600" dirty="0"/>
              <a:t>– Название города прилета. Информационное поле. Может понадобиться для связи с внешними данными или его можно удалить при постобработке</a:t>
            </a:r>
            <a:endParaRPr lang="en-GB" sz="1600" dirty="0"/>
          </a:p>
          <a:p>
            <a:pPr marL="0" indent="0">
              <a:buNone/>
            </a:pPr>
            <a:endParaRPr lang="en-RU" sz="1600" dirty="0"/>
          </a:p>
        </p:txBody>
      </p:sp>
    </p:spTree>
    <p:extLst>
      <p:ext uri="{BB962C8B-B14F-4D97-AF65-F5344CB8AC3E}">
        <p14:creationId xmlns:p14="http://schemas.microsoft.com/office/powerpoint/2010/main" val="233410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CC13-5E6F-DD43-82A3-0AEA3F5AF71D}"/>
              </a:ext>
            </a:extLst>
          </p:cNvPr>
          <p:cNvSpPr>
            <a:spLocks noGrp="1"/>
          </p:cNvSpPr>
          <p:nvPr>
            <p:ph type="title"/>
          </p:nvPr>
        </p:nvSpPr>
        <p:spPr>
          <a:xfrm>
            <a:off x="1676400" y="365125"/>
            <a:ext cx="10515600" cy="618849"/>
          </a:xfrm>
        </p:spPr>
        <p:txBody>
          <a:bodyPr>
            <a:normAutofit fontScale="90000"/>
          </a:bodyPr>
          <a:lstStyle/>
          <a:p>
            <a:r>
              <a:rPr lang="ru-RU" dirty="0"/>
              <a:t>Структура </a:t>
            </a:r>
            <a:r>
              <a:rPr lang="ru-RU" dirty="0" err="1"/>
              <a:t>датасета</a:t>
            </a:r>
            <a:r>
              <a:rPr lang="ru-RU" dirty="0"/>
              <a:t> (продолжение):</a:t>
            </a:r>
            <a:endParaRPr lang="en-RU" dirty="0"/>
          </a:p>
        </p:txBody>
      </p:sp>
      <p:sp>
        <p:nvSpPr>
          <p:cNvPr id="3" name="Content Placeholder 2">
            <a:extLst>
              <a:ext uri="{FF2B5EF4-FFF2-40B4-BE49-F238E27FC236}">
                <a16:creationId xmlns:a16="http://schemas.microsoft.com/office/drawing/2014/main" id="{C7A83CAF-3D87-7C47-81F3-14E6899275CD}"/>
              </a:ext>
            </a:extLst>
          </p:cNvPr>
          <p:cNvSpPr>
            <a:spLocks noGrp="1"/>
          </p:cNvSpPr>
          <p:nvPr>
            <p:ph idx="1"/>
          </p:nvPr>
        </p:nvSpPr>
        <p:spPr>
          <a:xfrm>
            <a:off x="1122404" y="983974"/>
            <a:ext cx="10826579" cy="5320610"/>
          </a:xfrm>
        </p:spPr>
        <p:txBody>
          <a:bodyPr>
            <a:noAutofit/>
          </a:bodyPr>
          <a:lstStyle/>
          <a:p>
            <a:r>
              <a:rPr lang="en-GB" sz="1600" b="1" dirty="0" err="1"/>
              <a:t>arrival_latitude</a:t>
            </a:r>
            <a:r>
              <a:rPr lang="ru-RU" sz="1600" b="1" dirty="0"/>
              <a:t> </a:t>
            </a:r>
            <a:r>
              <a:rPr lang="ru-RU" sz="1600" dirty="0"/>
              <a:t>- Географическая широта аэропорта прилета. Может использоваться в дальнейшем для определения дальности перелета</a:t>
            </a:r>
            <a:endParaRPr lang="en-GB" sz="1600" dirty="0"/>
          </a:p>
          <a:p>
            <a:r>
              <a:rPr lang="en-GB" sz="1600" b="1" dirty="0" err="1"/>
              <a:t>arrival_longitude</a:t>
            </a:r>
            <a:r>
              <a:rPr lang="ru-RU" sz="1600" b="1" dirty="0"/>
              <a:t> </a:t>
            </a:r>
            <a:r>
              <a:rPr lang="ru-RU" sz="1600" dirty="0"/>
              <a:t>- Географическая долгота аэропорта прилета. Может использоваться в дальнейшем для определения дальности перелета</a:t>
            </a:r>
            <a:endParaRPr lang="en-GB" sz="1600" dirty="0"/>
          </a:p>
          <a:p>
            <a:r>
              <a:rPr lang="en-GB" sz="1600" b="1" dirty="0" err="1"/>
              <a:t>scheduled_departure</a:t>
            </a:r>
            <a:r>
              <a:rPr lang="ru-RU" sz="1600" b="1" dirty="0"/>
              <a:t> </a:t>
            </a:r>
            <a:r>
              <a:rPr lang="ru-RU" sz="1600" dirty="0"/>
              <a:t>– Плановое время вылета. Может использоваться в постобработке.</a:t>
            </a:r>
            <a:endParaRPr lang="en-GB" sz="1600" dirty="0"/>
          </a:p>
          <a:p>
            <a:r>
              <a:rPr lang="en-GB" sz="1600" b="1" dirty="0" err="1"/>
              <a:t>scheduled_arrival</a:t>
            </a:r>
            <a:r>
              <a:rPr lang="ru-RU" sz="1600" b="1" dirty="0"/>
              <a:t>  </a:t>
            </a:r>
            <a:r>
              <a:rPr lang="ru-RU" sz="1600" dirty="0"/>
              <a:t>– Плановое время прилета. Может использоваться в постобработке.</a:t>
            </a:r>
            <a:endParaRPr lang="en-GB" sz="1600" dirty="0"/>
          </a:p>
          <a:p>
            <a:r>
              <a:rPr lang="en-GB" sz="1600" b="1" dirty="0" err="1"/>
              <a:t>actual_departure</a:t>
            </a:r>
            <a:r>
              <a:rPr lang="ru-RU" sz="1600" b="1" dirty="0"/>
              <a:t> </a:t>
            </a:r>
            <a:r>
              <a:rPr lang="ru-RU" sz="1600" dirty="0"/>
              <a:t>– Реальное время вылета рейса. Может использоваться в постобработке.</a:t>
            </a:r>
            <a:endParaRPr lang="en-GB" sz="1600" dirty="0"/>
          </a:p>
          <a:p>
            <a:r>
              <a:rPr lang="en-GB" sz="1600" b="1" dirty="0" err="1"/>
              <a:t>actual_arrival</a:t>
            </a:r>
            <a:r>
              <a:rPr lang="ru-RU" sz="1600" b="1" dirty="0"/>
              <a:t> </a:t>
            </a:r>
            <a:r>
              <a:rPr lang="ru-RU" sz="1600" dirty="0"/>
              <a:t>– Реальное время прилета рейса. Может использоваться в постобработке</a:t>
            </a:r>
            <a:endParaRPr lang="en-GB" sz="1600" dirty="0"/>
          </a:p>
          <a:p>
            <a:r>
              <a:rPr lang="en-US" sz="1600" b="1" dirty="0"/>
              <a:t>d</a:t>
            </a:r>
            <a:r>
              <a:rPr lang="en-GB" sz="1600" b="1" dirty="0"/>
              <a:t>ow</a:t>
            </a:r>
            <a:r>
              <a:rPr lang="ru-RU" sz="1600" b="1" dirty="0"/>
              <a:t> </a:t>
            </a:r>
            <a:r>
              <a:rPr lang="ru-RU" sz="1600" dirty="0"/>
              <a:t>– День недели (0 – воскресенье, 6 – суббота). Может использоваться для оценки прибыльности рейсов по дням недели</a:t>
            </a:r>
            <a:endParaRPr lang="en-GB" sz="1600" dirty="0"/>
          </a:p>
          <a:p>
            <a:r>
              <a:rPr lang="en-GB" sz="1600" b="1" dirty="0" err="1"/>
              <a:t>scheduled_len</a:t>
            </a:r>
            <a:r>
              <a:rPr lang="ru-RU" sz="1600" b="1" dirty="0"/>
              <a:t> </a:t>
            </a:r>
            <a:r>
              <a:rPr lang="ru-RU" sz="1600" dirty="0"/>
              <a:t>– Плановая длительность рейса в минутах. Может использоваться для оценки прибыльности рейсов </a:t>
            </a:r>
            <a:endParaRPr lang="en-GB" sz="1600" dirty="0"/>
          </a:p>
          <a:p>
            <a:r>
              <a:rPr lang="en-GB" sz="1600" b="1" dirty="0" err="1"/>
              <a:t>actual_len</a:t>
            </a:r>
            <a:r>
              <a:rPr lang="ru-RU" sz="1600" b="1" dirty="0"/>
              <a:t> </a:t>
            </a:r>
            <a:r>
              <a:rPr lang="ru-RU" sz="1600" dirty="0"/>
              <a:t>– Реальная длительность рейса в минутах. Может использоваться для оценки прибыльности рейсов </a:t>
            </a:r>
            <a:endParaRPr lang="en-GB" sz="1600" dirty="0"/>
          </a:p>
          <a:p>
            <a:r>
              <a:rPr lang="en-GB" sz="1600" b="1" dirty="0" err="1"/>
              <a:t>departure_delay</a:t>
            </a:r>
            <a:r>
              <a:rPr lang="ru-RU" sz="1600" b="1" dirty="0"/>
              <a:t> </a:t>
            </a:r>
            <a:r>
              <a:rPr lang="ru-RU" sz="1600" dirty="0"/>
              <a:t>– Задержка отправления рейса в минутах относительно плановой. Может использоваться для оценки прибыльности рейсов </a:t>
            </a:r>
            <a:endParaRPr lang="en-GB" sz="1600" dirty="0"/>
          </a:p>
          <a:p>
            <a:r>
              <a:rPr lang="en-GB" sz="1600" b="1" dirty="0" err="1"/>
              <a:t>arrival_delay</a:t>
            </a:r>
            <a:r>
              <a:rPr lang="ru-RU" sz="1600" b="1" dirty="0"/>
              <a:t> </a:t>
            </a:r>
            <a:r>
              <a:rPr lang="ru-RU" sz="1600" dirty="0"/>
              <a:t>– Задержка прибытия рейса в минутах относительно плановой. Может использоваться для оценки прибыльности рейсов </a:t>
            </a:r>
            <a:endParaRPr lang="en-GB" sz="1600" dirty="0"/>
          </a:p>
          <a:p>
            <a:pPr marL="0" indent="0">
              <a:buNone/>
            </a:pPr>
            <a:endParaRPr lang="en-RU" sz="1600" dirty="0"/>
          </a:p>
        </p:txBody>
      </p:sp>
    </p:spTree>
    <p:extLst>
      <p:ext uri="{BB962C8B-B14F-4D97-AF65-F5344CB8AC3E}">
        <p14:creationId xmlns:p14="http://schemas.microsoft.com/office/powerpoint/2010/main" val="90220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CC13-5E6F-DD43-82A3-0AEA3F5AF71D}"/>
              </a:ext>
            </a:extLst>
          </p:cNvPr>
          <p:cNvSpPr>
            <a:spLocks noGrp="1"/>
          </p:cNvSpPr>
          <p:nvPr>
            <p:ph type="title"/>
          </p:nvPr>
        </p:nvSpPr>
        <p:spPr>
          <a:xfrm>
            <a:off x="1676400" y="365125"/>
            <a:ext cx="10515600" cy="618849"/>
          </a:xfrm>
        </p:spPr>
        <p:txBody>
          <a:bodyPr>
            <a:normAutofit fontScale="90000"/>
          </a:bodyPr>
          <a:lstStyle/>
          <a:p>
            <a:r>
              <a:rPr lang="ru-RU" dirty="0"/>
              <a:t>Структура </a:t>
            </a:r>
            <a:r>
              <a:rPr lang="ru-RU" dirty="0" err="1"/>
              <a:t>датасета</a:t>
            </a:r>
            <a:r>
              <a:rPr lang="ru-RU" dirty="0"/>
              <a:t> (продолжение):</a:t>
            </a:r>
            <a:endParaRPr lang="en-RU" dirty="0"/>
          </a:p>
        </p:txBody>
      </p:sp>
      <p:sp>
        <p:nvSpPr>
          <p:cNvPr id="3" name="Content Placeholder 2">
            <a:extLst>
              <a:ext uri="{FF2B5EF4-FFF2-40B4-BE49-F238E27FC236}">
                <a16:creationId xmlns:a16="http://schemas.microsoft.com/office/drawing/2014/main" id="{C7A83CAF-3D87-7C47-81F3-14E6899275CD}"/>
              </a:ext>
            </a:extLst>
          </p:cNvPr>
          <p:cNvSpPr>
            <a:spLocks noGrp="1"/>
          </p:cNvSpPr>
          <p:nvPr>
            <p:ph idx="1"/>
          </p:nvPr>
        </p:nvSpPr>
        <p:spPr>
          <a:xfrm>
            <a:off x="1270686" y="983974"/>
            <a:ext cx="10515600" cy="5320610"/>
          </a:xfrm>
        </p:spPr>
        <p:txBody>
          <a:bodyPr>
            <a:noAutofit/>
          </a:bodyPr>
          <a:lstStyle/>
          <a:p>
            <a:r>
              <a:rPr lang="en-GB" sz="1600" b="1" dirty="0" err="1"/>
              <a:t>aircraft_code</a:t>
            </a:r>
            <a:r>
              <a:rPr lang="ru-RU" sz="1600" b="1" dirty="0"/>
              <a:t> </a:t>
            </a:r>
            <a:r>
              <a:rPr lang="ru-RU" sz="1600" dirty="0"/>
              <a:t>– Код модели воздушного судна. Может использоваться для группировки при анализе</a:t>
            </a:r>
            <a:endParaRPr lang="en-GB" sz="1600" dirty="0"/>
          </a:p>
          <a:p>
            <a:r>
              <a:rPr lang="en-GB" sz="1600" b="1" dirty="0"/>
              <a:t>model</a:t>
            </a:r>
            <a:r>
              <a:rPr lang="ru-RU" sz="1600" dirty="0"/>
              <a:t> – Название модели воздушного судна. Информационное поле. Может понадобиться для связи с внешними данными</a:t>
            </a:r>
            <a:endParaRPr lang="en-GB" sz="1600" dirty="0"/>
          </a:p>
          <a:p>
            <a:r>
              <a:rPr lang="en-GB" sz="1600" b="1" dirty="0"/>
              <a:t>range</a:t>
            </a:r>
            <a:r>
              <a:rPr lang="ru-RU" sz="1600" dirty="0"/>
              <a:t> – Максимальная дальность полета воздушного судна в км. Может понадобиться для оценки рентабельности использования данного типа воздушного судна на рейсе.</a:t>
            </a:r>
            <a:endParaRPr lang="en-GB" sz="1600" dirty="0"/>
          </a:p>
          <a:p>
            <a:r>
              <a:rPr lang="en-GB" sz="1600" b="1" dirty="0" err="1"/>
              <a:t>economy_seats</a:t>
            </a:r>
            <a:r>
              <a:rPr lang="ru-RU" sz="1600" b="1" dirty="0"/>
              <a:t> </a:t>
            </a:r>
            <a:r>
              <a:rPr lang="ru-RU" sz="1600" dirty="0"/>
              <a:t>– Общее количество мест эконом-класса для данного судна. Необходимо для анализа рентабельности рейса.</a:t>
            </a:r>
            <a:endParaRPr lang="en-GB" sz="1600" dirty="0"/>
          </a:p>
          <a:p>
            <a:r>
              <a:rPr lang="en-GB" sz="1600" b="1" dirty="0" err="1"/>
              <a:t>business_seats</a:t>
            </a:r>
            <a:r>
              <a:rPr lang="ru-RU" sz="1600" b="1" dirty="0"/>
              <a:t> </a:t>
            </a:r>
            <a:r>
              <a:rPr lang="ru-RU" sz="1600" dirty="0"/>
              <a:t>– Общее количество мест бизнес-класса для данного судна. Необходимо для анализа рентабельности рейса.</a:t>
            </a:r>
            <a:endParaRPr lang="en-GB" sz="1600" dirty="0"/>
          </a:p>
          <a:p>
            <a:r>
              <a:rPr lang="en-GB" sz="1600" b="1" dirty="0" err="1"/>
              <a:t>economy_seats_sold</a:t>
            </a:r>
            <a:r>
              <a:rPr lang="ru-RU" sz="1600" b="1" dirty="0"/>
              <a:t> </a:t>
            </a:r>
            <a:r>
              <a:rPr lang="ru-RU" sz="1600" dirty="0"/>
              <a:t>- Количество проданных мест эконом-класса для данного рейса. Необходимо для анализа рентабельности рейса.</a:t>
            </a:r>
            <a:endParaRPr lang="en-GB" sz="1600" dirty="0"/>
          </a:p>
          <a:p>
            <a:r>
              <a:rPr lang="en-GB" sz="1600" b="1" dirty="0" err="1"/>
              <a:t>economy_revenue</a:t>
            </a:r>
            <a:r>
              <a:rPr lang="ru-RU" sz="1600" b="1" dirty="0"/>
              <a:t> </a:t>
            </a:r>
            <a:r>
              <a:rPr lang="ru-RU" sz="1600" dirty="0"/>
              <a:t>– Выручка от продажи мест эконом-класса для данного рейса. Необходимо для анализа рентабельности рейса.</a:t>
            </a:r>
            <a:endParaRPr lang="en-GB" sz="1600" dirty="0"/>
          </a:p>
          <a:p>
            <a:r>
              <a:rPr lang="en-GB" sz="1600" b="1" dirty="0" err="1"/>
              <a:t>business_seats_sold</a:t>
            </a:r>
            <a:r>
              <a:rPr lang="ru-RU" sz="1600" b="1" dirty="0"/>
              <a:t> </a:t>
            </a:r>
            <a:r>
              <a:rPr lang="ru-RU" sz="1600" dirty="0"/>
              <a:t>- Количество проданных мест бизнес-класса для данного рейса. Необходимо для анализа рентабельности рейса.</a:t>
            </a:r>
            <a:endParaRPr lang="en-GB" sz="1600" dirty="0"/>
          </a:p>
          <a:p>
            <a:r>
              <a:rPr lang="en-GB" sz="1600" b="1" dirty="0" err="1"/>
              <a:t>business_revenue</a:t>
            </a:r>
            <a:r>
              <a:rPr lang="en-GB" sz="1600" b="1" dirty="0"/>
              <a:t> </a:t>
            </a:r>
            <a:r>
              <a:rPr lang="ru-RU" sz="1600" dirty="0"/>
              <a:t>– Выручка от продажи мест бизнес-класса для данного рейса. Необходимо для анализа рентабельности рейса.</a:t>
            </a:r>
            <a:endParaRPr lang="en-GB" sz="1600" dirty="0"/>
          </a:p>
          <a:p>
            <a:endParaRPr lang="en-RU" sz="1600" dirty="0"/>
          </a:p>
        </p:txBody>
      </p:sp>
    </p:spTree>
    <p:extLst>
      <p:ext uri="{BB962C8B-B14F-4D97-AF65-F5344CB8AC3E}">
        <p14:creationId xmlns:p14="http://schemas.microsoft.com/office/powerpoint/2010/main" val="222007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F1ED-6268-8847-A043-425144A9C019}"/>
              </a:ext>
            </a:extLst>
          </p:cNvPr>
          <p:cNvSpPr>
            <a:spLocks noGrp="1"/>
          </p:cNvSpPr>
          <p:nvPr>
            <p:ph type="title"/>
          </p:nvPr>
        </p:nvSpPr>
        <p:spPr>
          <a:xfrm>
            <a:off x="1443681" y="365126"/>
            <a:ext cx="10515600" cy="736088"/>
          </a:xfrm>
        </p:spPr>
        <p:txBody>
          <a:bodyPr/>
          <a:lstStyle/>
          <a:p>
            <a:r>
              <a:rPr lang="ru-RU" dirty="0"/>
              <a:t>Данные, которые можно добавить</a:t>
            </a:r>
            <a:endParaRPr lang="en-RU" dirty="0"/>
          </a:p>
        </p:txBody>
      </p:sp>
      <p:sp>
        <p:nvSpPr>
          <p:cNvPr id="3" name="Content Placeholder 2">
            <a:extLst>
              <a:ext uri="{FF2B5EF4-FFF2-40B4-BE49-F238E27FC236}">
                <a16:creationId xmlns:a16="http://schemas.microsoft.com/office/drawing/2014/main" id="{1430572B-4207-BA4A-8B98-07DA53065503}"/>
              </a:ext>
            </a:extLst>
          </p:cNvPr>
          <p:cNvSpPr>
            <a:spLocks noGrp="1"/>
          </p:cNvSpPr>
          <p:nvPr>
            <p:ph idx="1"/>
          </p:nvPr>
        </p:nvSpPr>
        <p:spPr>
          <a:xfrm>
            <a:off x="1320114" y="1101214"/>
            <a:ext cx="10515600" cy="5239543"/>
          </a:xfrm>
        </p:spPr>
        <p:txBody>
          <a:bodyPr>
            <a:normAutofit fontScale="85000" lnSpcReduction="20000"/>
          </a:bodyPr>
          <a:lstStyle/>
          <a:p>
            <a:pPr marL="0" indent="0">
              <a:buNone/>
            </a:pPr>
            <a:r>
              <a:rPr lang="ru-RU" sz="1600" dirty="0"/>
              <a:t>При проведении исследования базы данных можно было бы получить выборку из таблицы билетов и полетов (</a:t>
            </a:r>
            <a:r>
              <a:rPr lang="en-US" sz="1600" dirty="0" err="1"/>
              <a:t>Ticket_flights</a:t>
            </a:r>
            <a:r>
              <a:rPr lang="ru-RU" sz="1600" dirty="0"/>
              <a:t>)</a:t>
            </a:r>
            <a:r>
              <a:rPr lang="en-US" sz="1600" dirty="0"/>
              <a:t> </a:t>
            </a:r>
            <a:r>
              <a:rPr lang="ru-RU" sz="1600" dirty="0"/>
              <a:t>в привязке к таблицам посадочных талонов (</a:t>
            </a:r>
            <a:r>
              <a:rPr lang="en-US" sz="1600" dirty="0" err="1"/>
              <a:t>Boarding_passes</a:t>
            </a:r>
            <a:r>
              <a:rPr lang="ru-RU" sz="1600" dirty="0"/>
              <a:t>)</a:t>
            </a:r>
            <a:r>
              <a:rPr lang="en-US" sz="1600" dirty="0"/>
              <a:t>, </a:t>
            </a:r>
            <a:r>
              <a:rPr lang="ru-RU" sz="1600" dirty="0"/>
              <a:t>бронирований (</a:t>
            </a:r>
            <a:r>
              <a:rPr lang="en-US" sz="1600" dirty="0"/>
              <a:t>Bookings) </a:t>
            </a:r>
            <a:r>
              <a:rPr lang="ru-RU" sz="1600" dirty="0"/>
              <a:t>и перелетов (</a:t>
            </a:r>
            <a:r>
              <a:rPr lang="en-US" sz="1600" dirty="0"/>
              <a:t>Flights). </a:t>
            </a:r>
            <a:r>
              <a:rPr lang="ru-RU" sz="1600" dirty="0"/>
              <a:t>Это позволило бы получить список всех билетов и бронирований для исследуемых рейсов.</a:t>
            </a:r>
          </a:p>
          <a:p>
            <a:pPr marL="0" indent="0">
              <a:buNone/>
            </a:pPr>
            <a:r>
              <a:rPr lang="ru-RU" sz="1600" dirty="0"/>
              <a:t>Подобная выборка могла бы дать следующую дополнительную информацию:</a:t>
            </a:r>
          </a:p>
          <a:p>
            <a:pPr>
              <a:buFontTx/>
              <a:buChar char="-"/>
            </a:pPr>
            <a:r>
              <a:rPr lang="ru-RU" sz="1600" dirty="0"/>
              <a:t>За сколько дней до вылета осуществляется бронирование для конкретных пассажиров (является ли полет запланированным или спонтанным).</a:t>
            </a:r>
          </a:p>
          <a:p>
            <a:pPr>
              <a:buFontTx/>
              <a:buChar char="-"/>
            </a:pPr>
            <a:r>
              <a:rPr lang="ru-RU" sz="1600" dirty="0"/>
              <a:t>Количество человек в бронировании (летит ли человек один или с семьёй/друзьями/коллегами)</a:t>
            </a:r>
          </a:p>
          <a:p>
            <a:pPr>
              <a:buFontTx/>
              <a:buChar char="-"/>
            </a:pPr>
            <a:r>
              <a:rPr lang="ru-RU" sz="1600" dirty="0"/>
              <a:t>Сравнив проданные билеты и посадочные талоны, можно посчитать пассажиров, которые выкупили билеты, но не явились на посадку. Скорее всего, для этих пассажиров будут произведены возвраты средств и это уменьшит выручку от продажи билетов на рейс.</a:t>
            </a:r>
          </a:p>
          <a:p>
            <a:pPr>
              <a:buFontTx/>
              <a:buChar char="-"/>
            </a:pPr>
            <a:r>
              <a:rPr lang="ru-RU" sz="1600" dirty="0"/>
              <a:t>Можно также провести из базы выборку обратных рейсов (с прилетом в город Анапа) в указанный интервал времени  (+- один месяц), оценить также экономику этих рейсов и посчитать количество пассажиров, воспользовавшихся рейсами в обе стороны.</a:t>
            </a:r>
          </a:p>
          <a:p>
            <a:pPr>
              <a:buFontTx/>
              <a:buChar char="-"/>
            </a:pPr>
            <a:r>
              <a:rPr lang="ru-RU" sz="1600" dirty="0"/>
              <a:t>Можно посчитать пассажиров, которые летают часто. Возможно, они пользовались данным направлением несколько раз за указанный период? Или за более широкий период времени? Какие другие направления они предпочитают?</a:t>
            </a:r>
          </a:p>
          <a:p>
            <a:pPr>
              <a:buFontTx/>
              <a:buChar char="-"/>
            </a:pPr>
            <a:r>
              <a:rPr lang="ru-RU" sz="1600" dirty="0"/>
              <a:t>По базе посадочных талонов можно провести анализ предпочитаемых посадочных мест для разных пассажиров.</a:t>
            </a:r>
          </a:p>
          <a:p>
            <a:pPr>
              <a:buFontTx/>
              <a:buChar char="-"/>
            </a:pPr>
            <a:r>
              <a:rPr lang="ru-RU" sz="1600" dirty="0"/>
              <a:t>Существуют ли альтернативные (стыковочные) варианты перелетов между городами. Какая их длительность/стоимость?</a:t>
            </a:r>
          </a:p>
          <a:p>
            <a:pPr marL="0" indent="0">
              <a:buNone/>
            </a:pPr>
            <a:r>
              <a:rPr lang="ru-RU" sz="1600" dirty="0"/>
              <a:t>К сожалению, данный анализ практически невозможен из-за низкой производительности сервера, что делает затруднительным получение выборки в разумный период времени.</a:t>
            </a:r>
          </a:p>
        </p:txBody>
      </p:sp>
    </p:spTree>
    <p:extLst>
      <p:ext uri="{BB962C8B-B14F-4D97-AF65-F5344CB8AC3E}">
        <p14:creationId xmlns:p14="http://schemas.microsoft.com/office/powerpoint/2010/main" val="182354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BDF4-EA69-EF42-9E01-BBE70497F357}"/>
              </a:ext>
            </a:extLst>
          </p:cNvPr>
          <p:cNvSpPr>
            <a:spLocks noGrp="1"/>
          </p:cNvSpPr>
          <p:nvPr>
            <p:ph type="title"/>
          </p:nvPr>
        </p:nvSpPr>
        <p:spPr/>
        <p:txBody>
          <a:bodyPr/>
          <a:lstStyle/>
          <a:p>
            <a:r>
              <a:rPr lang="ru-RU" dirty="0"/>
              <a:t>Данные, которые можно добавить из внешних источников</a:t>
            </a:r>
            <a:endParaRPr lang="en-RU" dirty="0"/>
          </a:p>
        </p:txBody>
      </p:sp>
      <p:sp>
        <p:nvSpPr>
          <p:cNvPr id="3" name="Content Placeholder 2">
            <a:extLst>
              <a:ext uri="{FF2B5EF4-FFF2-40B4-BE49-F238E27FC236}">
                <a16:creationId xmlns:a16="http://schemas.microsoft.com/office/drawing/2014/main" id="{C8BAE2A3-D721-F740-9AF1-04B3ACCC8D40}"/>
              </a:ext>
            </a:extLst>
          </p:cNvPr>
          <p:cNvSpPr>
            <a:spLocks noGrp="1"/>
          </p:cNvSpPr>
          <p:nvPr>
            <p:ph idx="1"/>
          </p:nvPr>
        </p:nvSpPr>
        <p:spPr/>
        <p:txBody>
          <a:bodyPr>
            <a:normAutofit/>
          </a:bodyPr>
          <a:lstStyle/>
          <a:p>
            <a:pPr>
              <a:buFontTx/>
              <a:buChar char="-"/>
            </a:pPr>
            <a:r>
              <a:rPr lang="ru-RU" sz="1600" dirty="0"/>
              <a:t>Расстояние между аэропортами (можно посчитать используя географические координаты)</a:t>
            </a:r>
          </a:p>
          <a:p>
            <a:pPr>
              <a:buFontTx/>
              <a:buChar char="-"/>
            </a:pPr>
            <a:r>
              <a:rPr lang="ru-RU" sz="1600" dirty="0"/>
              <a:t>Стоимость горючего для каждого типа самолета  и его потребление на час полета.</a:t>
            </a:r>
          </a:p>
          <a:p>
            <a:pPr>
              <a:buFontTx/>
              <a:buChar char="-"/>
            </a:pPr>
            <a:r>
              <a:rPr lang="ru-RU" sz="1600" dirty="0"/>
              <a:t>Аэропортовые сборы с авиакомпаний и пассажиров</a:t>
            </a:r>
          </a:p>
          <a:p>
            <a:pPr>
              <a:buFontTx/>
              <a:buChar char="-"/>
            </a:pPr>
            <a:r>
              <a:rPr lang="ru-RU" sz="1600" dirty="0"/>
              <a:t>Стоимость лизинга данного типа самолета.</a:t>
            </a:r>
          </a:p>
          <a:p>
            <a:pPr>
              <a:buFontTx/>
              <a:buChar char="-"/>
            </a:pPr>
            <a:r>
              <a:rPr lang="ru-RU" sz="1600" dirty="0"/>
              <a:t>Количество членов экипажа, расходы авиакомпании в ФОТ для экипажей.</a:t>
            </a:r>
          </a:p>
          <a:p>
            <a:pPr>
              <a:buFontTx/>
              <a:buChar char="-"/>
            </a:pPr>
            <a:r>
              <a:rPr lang="ru-RU" sz="1600" dirty="0"/>
              <a:t>Стоимость проживания экипажей в гостиницах (если обратный рейс приходится на следующие сутки)</a:t>
            </a:r>
          </a:p>
          <a:p>
            <a:pPr>
              <a:buFontTx/>
              <a:buChar char="-"/>
            </a:pPr>
            <a:r>
              <a:rPr lang="ru-RU" sz="1600" dirty="0"/>
              <a:t>Возможность выбора альтернативных типов воздушных судов для рейса.</a:t>
            </a:r>
            <a:endParaRPr lang="en-RU" sz="1600" dirty="0"/>
          </a:p>
        </p:txBody>
      </p:sp>
    </p:spTree>
    <p:extLst>
      <p:ext uri="{BB962C8B-B14F-4D97-AF65-F5344CB8AC3E}">
        <p14:creationId xmlns:p14="http://schemas.microsoft.com/office/powerpoint/2010/main" val="82773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C280-CA4F-7249-BB2F-4403A6512357}"/>
              </a:ext>
            </a:extLst>
          </p:cNvPr>
          <p:cNvSpPr>
            <a:spLocks noGrp="1"/>
          </p:cNvSpPr>
          <p:nvPr>
            <p:ph type="title"/>
          </p:nvPr>
        </p:nvSpPr>
        <p:spPr/>
        <p:txBody>
          <a:bodyPr/>
          <a:lstStyle/>
          <a:p>
            <a:r>
              <a:rPr lang="ru-RU" dirty="0"/>
              <a:t>Оценка прибыльности рейса</a:t>
            </a:r>
            <a:endParaRPr lang="en-RU" dirty="0"/>
          </a:p>
        </p:txBody>
      </p:sp>
      <p:sp>
        <p:nvSpPr>
          <p:cNvPr id="3" name="Content Placeholder 2">
            <a:extLst>
              <a:ext uri="{FF2B5EF4-FFF2-40B4-BE49-F238E27FC236}">
                <a16:creationId xmlns:a16="http://schemas.microsoft.com/office/drawing/2014/main" id="{FD791CD5-76C4-2C4F-B93E-B49978975007}"/>
              </a:ext>
            </a:extLst>
          </p:cNvPr>
          <p:cNvSpPr>
            <a:spLocks noGrp="1"/>
          </p:cNvSpPr>
          <p:nvPr>
            <p:ph idx="1"/>
          </p:nvPr>
        </p:nvSpPr>
        <p:spPr>
          <a:xfrm>
            <a:off x="838200" y="1447937"/>
            <a:ext cx="10515600" cy="5044937"/>
          </a:xfrm>
        </p:spPr>
        <p:txBody>
          <a:bodyPr>
            <a:normAutofit lnSpcReduction="10000"/>
          </a:bodyPr>
          <a:lstStyle/>
          <a:p>
            <a:pPr marL="0" indent="0">
              <a:buNone/>
            </a:pPr>
            <a:r>
              <a:rPr lang="ru-RU" sz="1600" dirty="0"/>
              <a:t>Для оценки прибыльности рейса можно использовать следующие данные, непосредственно присутствующие в </a:t>
            </a:r>
            <a:r>
              <a:rPr lang="ru-RU" sz="1600" dirty="0" err="1"/>
              <a:t>датасете</a:t>
            </a:r>
            <a:r>
              <a:rPr lang="ru-RU" sz="1600" dirty="0"/>
              <a:t>: </a:t>
            </a:r>
          </a:p>
          <a:p>
            <a:pPr>
              <a:buFontTx/>
              <a:buChar char="-"/>
            </a:pPr>
            <a:r>
              <a:rPr lang="en-GB" sz="1600" b="1" dirty="0" err="1"/>
              <a:t>economy_revenue</a:t>
            </a:r>
            <a:r>
              <a:rPr lang="ru-RU" sz="1600" b="1" dirty="0"/>
              <a:t> + </a:t>
            </a:r>
            <a:r>
              <a:rPr lang="en-US" sz="1600" b="1" dirty="0" err="1"/>
              <a:t>business_revenue</a:t>
            </a:r>
            <a:r>
              <a:rPr lang="en-US" sz="1600" b="1" dirty="0"/>
              <a:t> </a:t>
            </a:r>
            <a:r>
              <a:rPr lang="ru-RU" sz="1600" dirty="0"/>
              <a:t>- сумма двух этих показателей дает понимание дохода, полученного от продажи билетов на данный рейс.</a:t>
            </a:r>
          </a:p>
          <a:p>
            <a:pPr>
              <a:buFontTx/>
              <a:buChar char="-"/>
            </a:pPr>
            <a:r>
              <a:rPr lang="en-GB" sz="1600" b="1" dirty="0" err="1"/>
              <a:t>economy_seats</a:t>
            </a:r>
            <a:r>
              <a:rPr lang="ru-RU" sz="1600" b="1" dirty="0"/>
              <a:t>, </a:t>
            </a:r>
            <a:r>
              <a:rPr lang="en-US" sz="1600" b="1" dirty="0" err="1"/>
              <a:t>business_seats</a:t>
            </a:r>
            <a:r>
              <a:rPr lang="en-US" sz="1600" b="1" dirty="0"/>
              <a:t>, </a:t>
            </a:r>
            <a:r>
              <a:rPr lang="en-US" sz="1600" b="1" dirty="0" err="1"/>
              <a:t>economy_seats_sold</a:t>
            </a:r>
            <a:r>
              <a:rPr lang="en-US" sz="1600" b="1" dirty="0"/>
              <a:t>, </a:t>
            </a:r>
            <a:r>
              <a:rPr lang="en-US" sz="1600" b="1" dirty="0" err="1"/>
              <a:t>business_seats_sold</a:t>
            </a:r>
            <a:r>
              <a:rPr lang="en-US" sz="1600" dirty="0"/>
              <a:t> – </a:t>
            </a:r>
            <a:r>
              <a:rPr lang="ru-RU" sz="1600" dirty="0"/>
              <a:t>данные показатели позволяют посчитать загруженность рейса, то есть соотношение полученного дохода (и количества проданных билетов) к максимально возможному доходу.</a:t>
            </a:r>
          </a:p>
          <a:p>
            <a:pPr>
              <a:buFontTx/>
              <a:buChar char="-"/>
            </a:pPr>
            <a:r>
              <a:rPr lang="ru-RU" sz="1600" dirty="0"/>
              <a:t>Также для оценки дохода можно использовать прочие данные, отсутствующие в </a:t>
            </a:r>
            <a:r>
              <a:rPr lang="ru-RU" sz="1600" dirty="0" err="1"/>
              <a:t>датасете</a:t>
            </a:r>
            <a:r>
              <a:rPr lang="ru-RU" sz="1600" dirty="0"/>
              <a:t>: доход от перевозки негабаритного и дополнительного багажа, от предоставления дополнительных платных услуг.</a:t>
            </a:r>
          </a:p>
          <a:p>
            <a:pPr>
              <a:buFontTx/>
              <a:buChar char="-"/>
            </a:pPr>
            <a:r>
              <a:rPr lang="ru-RU" sz="1600" dirty="0"/>
              <a:t>Для определения расходов на рейс необходимо суммировать стоимость всех расходных факторов, таких как стоимость потраченного на рейс горючего, аэропортовые сборы, лизинговые платежи за эксплуатацию воздушного судна, фонд оплаты труда персонала, операционные расходы и т. д. Часть из этих данных (стоимость горючего, сборы) достаточно просто соотнести с конкретным рейсом. Остальные,  такие как ФОТ и лизинговые платежи, необходимо распределять на все рейсы авиакомпании.</a:t>
            </a:r>
          </a:p>
          <a:p>
            <a:pPr>
              <a:buFontTx/>
              <a:buChar char="-"/>
            </a:pPr>
            <a:r>
              <a:rPr lang="ru-RU" sz="1600" dirty="0"/>
              <a:t>Вычитая расходы на рейс из полученных доходов, можно оценить прибыльность рейса.</a:t>
            </a:r>
          </a:p>
          <a:p>
            <a:pPr>
              <a:buFontTx/>
              <a:buChar char="-"/>
            </a:pPr>
            <a:r>
              <a:rPr lang="ru-RU" sz="1600" dirty="0"/>
              <a:t>Большая часть из этих данных недоступна, что не дает возможности корректно оценить прибыльность рейсов.</a:t>
            </a:r>
          </a:p>
          <a:p>
            <a:pPr>
              <a:buFontTx/>
              <a:buChar char="-"/>
            </a:pPr>
            <a:endParaRPr lang="ru-RU" sz="1600" b="1" dirty="0"/>
          </a:p>
        </p:txBody>
      </p:sp>
    </p:spTree>
    <p:extLst>
      <p:ext uri="{BB962C8B-B14F-4D97-AF65-F5344CB8AC3E}">
        <p14:creationId xmlns:p14="http://schemas.microsoft.com/office/powerpoint/2010/main" val="42785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DE3F-C0A1-4345-A03D-D1C0834BB711}"/>
              </a:ext>
            </a:extLst>
          </p:cNvPr>
          <p:cNvSpPr>
            <a:spLocks noGrp="1"/>
          </p:cNvSpPr>
          <p:nvPr>
            <p:ph type="title"/>
          </p:nvPr>
        </p:nvSpPr>
        <p:spPr/>
        <p:txBody>
          <a:bodyPr/>
          <a:lstStyle/>
          <a:p>
            <a:r>
              <a:rPr lang="ru-RU" dirty="0"/>
              <a:t>Выводы</a:t>
            </a:r>
            <a:endParaRPr lang="en-RU" dirty="0"/>
          </a:p>
        </p:txBody>
      </p:sp>
      <p:sp>
        <p:nvSpPr>
          <p:cNvPr id="3" name="Content Placeholder 2">
            <a:extLst>
              <a:ext uri="{FF2B5EF4-FFF2-40B4-BE49-F238E27FC236}">
                <a16:creationId xmlns:a16="http://schemas.microsoft.com/office/drawing/2014/main" id="{3F54BD99-EBBC-904D-B175-D78A5220A241}"/>
              </a:ext>
            </a:extLst>
          </p:cNvPr>
          <p:cNvSpPr>
            <a:spLocks noGrp="1"/>
          </p:cNvSpPr>
          <p:nvPr>
            <p:ph idx="1"/>
          </p:nvPr>
        </p:nvSpPr>
        <p:spPr>
          <a:xfrm>
            <a:off x="1325217" y="1401417"/>
            <a:ext cx="10515600" cy="5004146"/>
          </a:xfrm>
        </p:spPr>
        <p:txBody>
          <a:bodyPr>
            <a:noAutofit/>
          </a:bodyPr>
          <a:lstStyle/>
          <a:p>
            <a:pPr marL="0" indent="0">
              <a:buNone/>
            </a:pPr>
            <a:r>
              <a:rPr lang="ru-RU" sz="1400" dirty="0"/>
              <a:t>Анализ полученного </a:t>
            </a:r>
            <a:r>
              <a:rPr lang="ru-RU" sz="1400" dirty="0" err="1"/>
              <a:t>датасета</a:t>
            </a:r>
            <a:r>
              <a:rPr lang="ru-RU" sz="1400" dirty="0"/>
              <a:t> предполагалось провести на уровне </a:t>
            </a:r>
            <a:r>
              <a:rPr lang="en-GB" sz="1400" dirty="0"/>
              <a:t>Advanced</a:t>
            </a:r>
            <a:r>
              <a:rPr lang="ru-RU" sz="1400" dirty="0"/>
              <a:t>. К сожалению, в подобном анализе нет большого смысла ввиду недостаточности информации в выборке и технической невозможности проведения выборок по базе билетов.</a:t>
            </a:r>
            <a:br>
              <a:rPr lang="ru-RU" sz="1400" dirty="0"/>
            </a:br>
            <a:endParaRPr lang="ru-RU" sz="1400" dirty="0"/>
          </a:p>
          <a:p>
            <a:pPr marL="0" indent="0">
              <a:buNone/>
            </a:pPr>
            <a:r>
              <a:rPr lang="ru-RU" sz="1400" dirty="0"/>
              <a:t>- Нет информации о рейсах в Новокузнецк (количество и стоимость проданных билетов) - их приходится исключать из анализа.</a:t>
            </a:r>
          </a:p>
          <a:p>
            <a:pPr marL="0" indent="0">
              <a:buNone/>
            </a:pPr>
            <a:r>
              <a:rPr lang="ru-RU" sz="1400" dirty="0"/>
              <a:t>- Исследовать прибыль невозможно, так как нет данных о расходах. Предполагается отталкиваться от стоимости топлива. Но это не единственный пункт расходов, а лишь один из многих. Тем более, что нет информации о расходах топлива на конкретном рейсе, а расстояние или длительность рейса дают очень неточную характеристику по потреблению топлива. Стоимость топлива меняется динамически во времени и зависит от цен на нефть, аэропорта заправки, сервисной компании и т. д. Расход топлива сильно зависит от погодных условий (направление и сила ветра).  Расход топлива не равномерен во время рейса и (в случае коротких рейсов, а это наш вариант) маневрирование на земле, взлет и посадка вносят очень сильный вклад в общий расход топлива.</a:t>
            </a:r>
          </a:p>
          <a:p>
            <a:pPr marL="0" indent="0">
              <a:buNone/>
            </a:pPr>
            <a:r>
              <a:rPr lang="ru-RU" sz="1400" dirty="0"/>
              <a:t>- В нашем случае, когда есть всего два рейса с приблизительно одинаковой загруженностью, имело бы смысл исследовать расписание рейсов с возможной его оптимизацией. Но здесь опять недостаточно информации для проведения анализа. Исходя из того, что Анапа - маленький курортный город, логично предположить, что большинство пассажиров - это не местные жители, а гости из Новокузнецка, Белгорода, Москвы. Таким образом, нужно в первую очередь анализировать прямые рейсы из этих городов, а не обратные (вывозные).</a:t>
            </a:r>
          </a:p>
          <a:p>
            <a:pPr marL="0" indent="0">
              <a:buNone/>
            </a:pPr>
            <a:r>
              <a:rPr lang="ru-RU" sz="1400" dirty="0"/>
              <a:t>Исходя из вышеизложенного, проведение детального анализа рентабельности рейсов не представляется возможным. Необходимо обогащение </a:t>
            </a:r>
            <a:r>
              <a:rPr lang="ru-RU" sz="1400" dirty="0" err="1"/>
              <a:t>датасета</a:t>
            </a:r>
            <a:r>
              <a:rPr lang="ru-RU" sz="1400" dirty="0"/>
              <a:t> большим количеством внешних данных для получения адекватной оценки рентабельности рейсов.</a:t>
            </a:r>
          </a:p>
          <a:p>
            <a:pPr marL="0" indent="0">
              <a:buNone/>
            </a:pPr>
            <a:r>
              <a:rPr lang="ru-RU" sz="1400" dirty="0"/>
              <a:t> </a:t>
            </a:r>
            <a:endParaRPr lang="en-RU" sz="1400" dirty="0"/>
          </a:p>
        </p:txBody>
      </p:sp>
    </p:spTree>
    <p:extLst>
      <p:ext uri="{BB962C8B-B14F-4D97-AF65-F5344CB8AC3E}">
        <p14:creationId xmlns:p14="http://schemas.microsoft.com/office/powerpoint/2010/main" val="279905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{83DA19E0-DAE1-F84B-9C84-016CD16AAB82}tf10001069</Template>
  <TotalTime>133</TotalTime>
  <Words>1437</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Проект 4 Авиарейсы без потерь.</vt:lpstr>
      <vt:lpstr>Структура датасета:</vt:lpstr>
      <vt:lpstr>Структура датасета (продолжение):</vt:lpstr>
      <vt:lpstr>Структура датасета (продолжение):</vt:lpstr>
      <vt:lpstr>Данные, которые можно добавить</vt:lpstr>
      <vt:lpstr>Данные, которые можно добавить из внешних источников</vt:lpstr>
      <vt:lpstr>Оценка прибыльности рейса</vt:lpstr>
      <vt:lpstr>Выводы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4 Авиарейсы без потерь.</dc:title>
  <dc:creator>Sergey Tselikov</dc:creator>
  <cp:lastModifiedBy>Sergey Tselikov</cp:lastModifiedBy>
  <cp:revision>9</cp:revision>
  <dcterms:created xsi:type="dcterms:W3CDTF">2020-12-25T14:05:27Z</dcterms:created>
  <dcterms:modified xsi:type="dcterms:W3CDTF">2021-01-28T15:26:24Z</dcterms:modified>
</cp:coreProperties>
</file>