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20" d="100"/>
          <a:sy n="20" d="100"/>
        </p:scale>
        <p:origin x="440" y="-1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DB85FE-30E5-4A0A-BC2E-21C0A843A9E1}"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7D1E2-6007-4311-B7B4-A61F26A92E35}" type="slidenum">
              <a:rPr lang="en-US" smtClean="0"/>
              <a:t>‹#›</a:t>
            </a:fld>
            <a:endParaRPr lang="en-US"/>
          </a:p>
        </p:txBody>
      </p:sp>
    </p:spTree>
    <p:extLst>
      <p:ext uri="{BB962C8B-B14F-4D97-AF65-F5344CB8AC3E}">
        <p14:creationId xmlns:p14="http://schemas.microsoft.com/office/powerpoint/2010/main" val="2302690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B85FE-30E5-4A0A-BC2E-21C0A843A9E1}"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7D1E2-6007-4311-B7B4-A61F26A92E35}" type="slidenum">
              <a:rPr lang="en-US" smtClean="0"/>
              <a:t>‹#›</a:t>
            </a:fld>
            <a:endParaRPr lang="en-US"/>
          </a:p>
        </p:txBody>
      </p:sp>
    </p:spTree>
    <p:extLst>
      <p:ext uri="{BB962C8B-B14F-4D97-AF65-F5344CB8AC3E}">
        <p14:creationId xmlns:p14="http://schemas.microsoft.com/office/powerpoint/2010/main" val="71586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B85FE-30E5-4A0A-BC2E-21C0A843A9E1}"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7D1E2-6007-4311-B7B4-A61F26A92E35}" type="slidenum">
              <a:rPr lang="en-US" smtClean="0"/>
              <a:t>‹#›</a:t>
            </a:fld>
            <a:endParaRPr lang="en-US"/>
          </a:p>
        </p:txBody>
      </p:sp>
    </p:spTree>
    <p:extLst>
      <p:ext uri="{BB962C8B-B14F-4D97-AF65-F5344CB8AC3E}">
        <p14:creationId xmlns:p14="http://schemas.microsoft.com/office/powerpoint/2010/main" val="22078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B85FE-30E5-4A0A-BC2E-21C0A843A9E1}"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7D1E2-6007-4311-B7B4-A61F26A92E35}" type="slidenum">
              <a:rPr lang="en-US" smtClean="0"/>
              <a:t>‹#›</a:t>
            </a:fld>
            <a:endParaRPr lang="en-US"/>
          </a:p>
        </p:txBody>
      </p:sp>
    </p:spTree>
    <p:extLst>
      <p:ext uri="{BB962C8B-B14F-4D97-AF65-F5344CB8AC3E}">
        <p14:creationId xmlns:p14="http://schemas.microsoft.com/office/powerpoint/2010/main" val="420153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B85FE-30E5-4A0A-BC2E-21C0A843A9E1}"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7D1E2-6007-4311-B7B4-A61F26A92E35}" type="slidenum">
              <a:rPr lang="en-US" smtClean="0"/>
              <a:t>‹#›</a:t>
            </a:fld>
            <a:endParaRPr lang="en-US"/>
          </a:p>
        </p:txBody>
      </p:sp>
    </p:spTree>
    <p:extLst>
      <p:ext uri="{BB962C8B-B14F-4D97-AF65-F5344CB8AC3E}">
        <p14:creationId xmlns:p14="http://schemas.microsoft.com/office/powerpoint/2010/main" val="326722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DB85FE-30E5-4A0A-BC2E-21C0A843A9E1}" type="datetimeFigureOut">
              <a:rPr lang="en-US" smtClean="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7D1E2-6007-4311-B7B4-A61F26A92E35}" type="slidenum">
              <a:rPr lang="en-US" smtClean="0"/>
              <a:t>‹#›</a:t>
            </a:fld>
            <a:endParaRPr lang="en-US"/>
          </a:p>
        </p:txBody>
      </p:sp>
    </p:spTree>
    <p:extLst>
      <p:ext uri="{BB962C8B-B14F-4D97-AF65-F5344CB8AC3E}">
        <p14:creationId xmlns:p14="http://schemas.microsoft.com/office/powerpoint/2010/main" val="2620811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DB85FE-30E5-4A0A-BC2E-21C0A843A9E1}" type="datetimeFigureOut">
              <a:rPr lang="en-US" smtClean="0"/>
              <a:t>3/26/2022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E7D1E2-6007-4311-B7B4-A61F26A92E35}" type="slidenum">
              <a:rPr lang="en-US" smtClean="0"/>
              <a:t>‹#›</a:t>
            </a:fld>
            <a:endParaRPr lang="en-US"/>
          </a:p>
        </p:txBody>
      </p:sp>
    </p:spTree>
    <p:extLst>
      <p:ext uri="{BB962C8B-B14F-4D97-AF65-F5344CB8AC3E}">
        <p14:creationId xmlns:p14="http://schemas.microsoft.com/office/powerpoint/2010/main" val="2460350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DB85FE-30E5-4A0A-BC2E-21C0A843A9E1}" type="datetimeFigureOut">
              <a:rPr lang="en-US" smtClean="0"/>
              <a:t>3/26/2022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E7D1E2-6007-4311-B7B4-A61F26A92E35}" type="slidenum">
              <a:rPr lang="en-US" smtClean="0"/>
              <a:t>‹#›</a:t>
            </a:fld>
            <a:endParaRPr lang="en-US"/>
          </a:p>
        </p:txBody>
      </p:sp>
    </p:spTree>
    <p:extLst>
      <p:ext uri="{BB962C8B-B14F-4D97-AF65-F5344CB8AC3E}">
        <p14:creationId xmlns:p14="http://schemas.microsoft.com/office/powerpoint/2010/main" val="277746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B85FE-30E5-4A0A-BC2E-21C0A843A9E1}" type="datetimeFigureOut">
              <a:rPr lang="en-US" smtClean="0"/>
              <a:t>3/26/2022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E7D1E2-6007-4311-B7B4-A61F26A92E35}" type="slidenum">
              <a:rPr lang="en-US" smtClean="0"/>
              <a:t>‹#›</a:t>
            </a:fld>
            <a:endParaRPr lang="en-US"/>
          </a:p>
        </p:txBody>
      </p:sp>
    </p:spTree>
    <p:extLst>
      <p:ext uri="{BB962C8B-B14F-4D97-AF65-F5344CB8AC3E}">
        <p14:creationId xmlns:p14="http://schemas.microsoft.com/office/powerpoint/2010/main" val="2136703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7DB85FE-30E5-4A0A-BC2E-21C0A843A9E1}" type="datetimeFigureOut">
              <a:rPr lang="en-US" smtClean="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7D1E2-6007-4311-B7B4-A61F26A92E35}" type="slidenum">
              <a:rPr lang="en-US" smtClean="0"/>
              <a:t>‹#›</a:t>
            </a:fld>
            <a:endParaRPr lang="en-US"/>
          </a:p>
        </p:txBody>
      </p:sp>
    </p:spTree>
    <p:extLst>
      <p:ext uri="{BB962C8B-B14F-4D97-AF65-F5344CB8AC3E}">
        <p14:creationId xmlns:p14="http://schemas.microsoft.com/office/powerpoint/2010/main" val="376369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7DB85FE-30E5-4A0A-BC2E-21C0A843A9E1}" type="datetimeFigureOut">
              <a:rPr lang="en-US" smtClean="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7D1E2-6007-4311-B7B4-A61F26A92E35}" type="slidenum">
              <a:rPr lang="en-US" smtClean="0"/>
              <a:t>‹#›</a:t>
            </a:fld>
            <a:endParaRPr lang="en-US"/>
          </a:p>
        </p:txBody>
      </p:sp>
    </p:spTree>
    <p:extLst>
      <p:ext uri="{BB962C8B-B14F-4D97-AF65-F5344CB8AC3E}">
        <p14:creationId xmlns:p14="http://schemas.microsoft.com/office/powerpoint/2010/main" val="129476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7DB85FE-30E5-4A0A-BC2E-21C0A843A9E1}" type="datetimeFigureOut">
              <a:rPr lang="en-US" smtClean="0"/>
              <a:t>3/26/2022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5E7D1E2-6007-4311-B7B4-A61F26A92E35}" type="slidenum">
              <a:rPr lang="en-US" smtClean="0"/>
              <a:t>‹#›</a:t>
            </a:fld>
            <a:endParaRPr lang="en-US"/>
          </a:p>
        </p:txBody>
      </p:sp>
    </p:spTree>
    <p:extLst>
      <p:ext uri="{BB962C8B-B14F-4D97-AF65-F5344CB8AC3E}">
        <p14:creationId xmlns:p14="http://schemas.microsoft.com/office/powerpoint/2010/main" val="13382455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234CF1-C314-49E6-83BF-828B010064FF}"/>
              </a:ext>
            </a:extLst>
          </p:cNvPr>
          <p:cNvSpPr txBox="1"/>
          <p:nvPr/>
        </p:nvSpPr>
        <p:spPr>
          <a:xfrm>
            <a:off x="873562" y="2246067"/>
            <a:ext cx="12557865" cy="3154710"/>
          </a:xfrm>
          <a:prstGeom prst="rect">
            <a:avLst/>
          </a:prstGeom>
          <a:noFill/>
        </p:spPr>
        <p:txBody>
          <a:bodyPr wrap="square" rtlCol="0">
            <a:spAutoFit/>
          </a:bodyPr>
          <a:lstStyle/>
          <a:p>
            <a:r>
              <a:rPr lang="en-US" sz="19900" dirty="0"/>
              <a:t>Abstract</a:t>
            </a:r>
          </a:p>
        </p:txBody>
      </p:sp>
      <p:sp>
        <p:nvSpPr>
          <p:cNvPr id="6" name="TextBox 5">
            <a:extLst>
              <a:ext uri="{FF2B5EF4-FFF2-40B4-BE49-F238E27FC236}">
                <a16:creationId xmlns:a16="http://schemas.microsoft.com/office/drawing/2014/main" id="{AE006778-2B61-40F9-996D-1BFCE91758E5}"/>
              </a:ext>
            </a:extLst>
          </p:cNvPr>
          <p:cNvSpPr txBox="1"/>
          <p:nvPr/>
        </p:nvSpPr>
        <p:spPr>
          <a:xfrm>
            <a:off x="29721339" y="28188697"/>
            <a:ext cx="14713237" cy="4708981"/>
          </a:xfrm>
          <a:prstGeom prst="rect">
            <a:avLst/>
          </a:prstGeom>
          <a:noFill/>
        </p:spPr>
        <p:txBody>
          <a:bodyPr wrap="square" rtlCol="0">
            <a:spAutoFit/>
          </a:bodyPr>
          <a:lstStyle/>
          <a:p>
            <a:pPr algn="l"/>
            <a:r>
              <a:rPr lang="en-US" sz="6600" dirty="0">
                <a:highlight>
                  <a:srgbClr val="00FFFF"/>
                </a:highlight>
              </a:rPr>
              <a:t>all student pictures should be on the poster labeled with names</a:t>
            </a:r>
          </a:p>
          <a:p>
            <a:pPr algn="l"/>
            <a:r>
              <a:rPr lang="en-US" sz="6600" dirty="0">
                <a:highlight>
                  <a:srgbClr val="00FFFF"/>
                </a:highlight>
              </a:rPr>
              <a:t>• project advisor should be clearly documented (photo optional)</a:t>
            </a:r>
          </a:p>
          <a:p>
            <a:endParaRPr lang="en-US" sz="3600" dirty="0"/>
          </a:p>
        </p:txBody>
      </p:sp>
      <p:sp>
        <p:nvSpPr>
          <p:cNvPr id="7" name="TextBox 6">
            <a:extLst>
              <a:ext uri="{FF2B5EF4-FFF2-40B4-BE49-F238E27FC236}">
                <a16:creationId xmlns:a16="http://schemas.microsoft.com/office/drawing/2014/main" id="{41AED762-CC91-4F45-8E04-A1A8F646D03C}"/>
              </a:ext>
            </a:extLst>
          </p:cNvPr>
          <p:cNvSpPr txBox="1"/>
          <p:nvPr/>
        </p:nvSpPr>
        <p:spPr>
          <a:xfrm>
            <a:off x="2137847" y="18321367"/>
            <a:ext cx="9203919" cy="9895016"/>
          </a:xfrm>
          <a:prstGeom prst="rect">
            <a:avLst/>
          </a:prstGeom>
          <a:noFill/>
        </p:spPr>
        <p:txBody>
          <a:bodyPr wrap="square" rtlCol="0">
            <a:spAutoFit/>
          </a:bodyPr>
          <a:lstStyle/>
          <a:p>
            <a:r>
              <a:rPr lang="en-US" sz="6600" dirty="0">
                <a:highlight>
                  <a:srgbClr val="00FFFF"/>
                </a:highlight>
              </a:rPr>
              <a:t>challenges, obstacles and design decisions</a:t>
            </a:r>
          </a:p>
          <a:p>
            <a:endParaRPr lang="en-US" sz="19900" dirty="0">
              <a:highlight>
                <a:srgbClr val="00FFFF"/>
              </a:highlight>
            </a:endParaRPr>
          </a:p>
          <a:p>
            <a:r>
              <a:rPr lang="en-US" sz="4800" dirty="0">
                <a:solidFill>
                  <a:srgbClr val="333333"/>
                </a:solidFill>
                <a:effectLst/>
                <a:latin typeface="Lato" panose="020F0502020204030203" pitchFamily="34" charset="0"/>
                <a:ea typeface="Times New Roman" panose="02020603050405020304" pitchFamily="18" charset="0"/>
              </a:rPr>
              <a:t>Original design planned to make use of an inexpensive HC-05 Bluetooth module, but proved to be incompatible with the </a:t>
            </a:r>
            <a:r>
              <a:rPr lang="en-US" sz="4800" dirty="0" err="1">
                <a:solidFill>
                  <a:srgbClr val="333333"/>
                </a:solidFill>
                <a:effectLst/>
                <a:latin typeface="Lato" panose="020F0502020204030203" pitchFamily="34" charset="0"/>
                <a:ea typeface="Times New Roman" panose="02020603050405020304" pitchFamily="18" charset="0"/>
              </a:rPr>
              <a:t>fsesc</a:t>
            </a:r>
            <a:r>
              <a:rPr lang="en-US" sz="4800" dirty="0">
                <a:solidFill>
                  <a:srgbClr val="333333"/>
                </a:solidFill>
                <a:effectLst/>
                <a:latin typeface="Lato" panose="020F0502020204030203" pitchFamily="34" charset="0"/>
                <a:ea typeface="Times New Roman" panose="02020603050405020304" pitchFamily="18" charset="0"/>
              </a:rPr>
              <a:t> motor controller</a:t>
            </a:r>
            <a:endParaRPr lang="en-US" sz="4800" dirty="0">
              <a:effectLst/>
              <a:latin typeface="Times New Roman" panose="02020603050405020304" pitchFamily="18" charset="0"/>
              <a:ea typeface="Times New Roman" panose="02020603050405020304" pitchFamily="18" charset="0"/>
            </a:endParaRPr>
          </a:p>
          <a:p>
            <a:endParaRPr lang="en-US" sz="6600" dirty="0">
              <a:highlight>
                <a:srgbClr val="00FFFF"/>
              </a:highlight>
            </a:endParaRPr>
          </a:p>
        </p:txBody>
      </p:sp>
      <p:sp>
        <p:nvSpPr>
          <p:cNvPr id="8" name="TextBox 7">
            <a:extLst>
              <a:ext uri="{FF2B5EF4-FFF2-40B4-BE49-F238E27FC236}">
                <a16:creationId xmlns:a16="http://schemas.microsoft.com/office/drawing/2014/main" id="{C5739892-EE71-4F68-85C8-33E2B0247CD9}"/>
              </a:ext>
            </a:extLst>
          </p:cNvPr>
          <p:cNvSpPr txBox="1"/>
          <p:nvPr/>
        </p:nvSpPr>
        <p:spPr>
          <a:xfrm>
            <a:off x="30445950" y="24484665"/>
            <a:ext cx="16346094" cy="3154710"/>
          </a:xfrm>
          <a:prstGeom prst="rect">
            <a:avLst/>
          </a:prstGeom>
          <a:noFill/>
        </p:spPr>
        <p:txBody>
          <a:bodyPr wrap="square" rtlCol="0">
            <a:spAutoFit/>
          </a:bodyPr>
          <a:lstStyle/>
          <a:p>
            <a:r>
              <a:rPr lang="en-US" sz="19900" dirty="0">
                <a:highlight>
                  <a:srgbClr val="00FFFF"/>
                </a:highlight>
              </a:rPr>
              <a:t>Gantt</a:t>
            </a:r>
            <a:r>
              <a:rPr lang="en-US" sz="6600" dirty="0">
                <a:highlight>
                  <a:srgbClr val="00FFFF"/>
                </a:highlight>
              </a:rPr>
              <a:t> </a:t>
            </a:r>
            <a:r>
              <a:rPr lang="en-US" sz="19900" dirty="0">
                <a:highlight>
                  <a:srgbClr val="00FFFF"/>
                </a:highlight>
              </a:rPr>
              <a:t>Chart</a:t>
            </a:r>
          </a:p>
        </p:txBody>
      </p:sp>
      <p:sp>
        <p:nvSpPr>
          <p:cNvPr id="9" name="TextBox 8">
            <a:extLst>
              <a:ext uri="{FF2B5EF4-FFF2-40B4-BE49-F238E27FC236}">
                <a16:creationId xmlns:a16="http://schemas.microsoft.com/office/drawing/2014/main" id="{4009D44C-B7AD-4709-AA16-55939277E635}"/>
              </a:ext>
            </a:extLst>
          </p:cNvPr>
          <p:cNvSpPr txBox="1"/>
          <p:nvPr/>
        </p:nvSpPr>
        <p:spPr>
          <a:xfrm>
            <a:off x="13445250" y="15953130"/>
            <a:ext cx="17000700" cy="3154710"/>
          </a:xfrm>
          <a:prstGeom prst="rect">
            <a:avLst/>
          </a:prstGeom>
          <a:noFill/>
        </p:spPr>
        <p:txBody>
          <a:bodyPr wrap="square" rtlCol="0">
            <a:spAutoFit/>
          </a:bodyPr>
          <a:lstStyle/>
          <a:p>
            <a:r>
              <a:rPr lang="en-US" sz="19900" dirty="0">
                <a:highlight>
                  <a:srgbClr val="00FFFF"/>
                </a:highlight>
              </a:rPr>
              <a:t>Design Diagram</a:t>
            </a:r>
          </a:p>
        </p:txBody>
      </p:sp>
      <p:sp>
        <p:nvSpPr>
          <p:cNvPr id="10" name="TextBox 9">
            <a:extLst>
              <a:ext uri="{FF2B5EF4-FFF2-40B4-BE49-F238E27FC236}">
                <a16:creationId xmlns:a16="http://schemas.microsoft.com/office/drawing/2014/main" id="{6672A3BD-201B-49E7-A0A5-24326A78B0AD}"/>
              </a:ext>
            </a:extLst>
          </p:cNvPr>
          <p:cNvSpPr txBox="1"/>
          <p:nvPr/>
        </p:nvSpPr>
        <p:spPr>
          <a:xfrm>
            <a:off x="14099857" y="2831303"/>
            <a:ext cx="16346093" cy="3154710"/>
          </a:xfrm>
          <a:prstGeom prst="rect">
            <a:avLst/>
          </a:prstGeom>
          <a:noFill/>
        </p:spPr>
        <p:txBody>
          <a:bodyPr wrap="square" rtlCol="0">
            <a:spAutoFit/>
          </a:bodyPr>
          <a:lstStyle/>
          <a:p>
            <a:r>
              <a:rPr lang="en-US" sz="19900" dirty="0">
                <a:highlight>
                  <a:srgbClr val="00FFFF"/>
                </a:highlight>
              </a:rPr>
              <a:t>Physical Layout</a:t>
            </a:r>
          </a:p>
        </p:txBody>
      </p:sp>
      <p:pic>
        <p:nvPicPr>
          <p:cNvPr id="13" name="Picture 12" descr="A picture containing text&#10;&#10;Description automatically generated">
            <a:extLst>
              <a:ext uri="{FF2B5EF4-FFF2-40B4-BE49-F238E27FC236}">
                <a16:creationId xmlns:a16="http://schemas.microsoft.com/office/drawing/2014/main" id="{42413779-2A6E-403B-BD13-7537748BC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6668" y="6286407"/>
            <a:ext cx="12557864" cy="8845104"/>
          </a:xfrm>
          <a:prstGeom prst="rect">
            <a:avLst/>
          </a:prstGeom>
        </p:spPr>
      </p:pic>
      <p:sp>
        <p:nvSpPr>
          <p:cNvPr id="14" name="TextBox 13">
            <a:extLst>
              <a:ext uri="{FF2B5EF4-FFF2-40B4-BE49-F238E27FC236}">
                <a16:creationId xmlns:a16="http://schemas.microsoft.com/office/drawing/2014/main" id="{488F303F-5895-4EEA-90D2-5113BC6E47F9}"/>
              </a:ext>
            </a:extLst>
          </p:cNvPr>
          <p:cNvSpPr txBox="1"/>
          <p:nvPr/>
        </p:nvSpPr>
        <p:spPr>
          <a:xfrm>
            <a:off x="2933964" y="710014"/>
            <a:ext cx="5482815" cy="1631216"/>
          </a:xfrm>
          <a:prstGeom prst="rect">
            <a:avLst/>
          </a:prstGeom>
          <a:noFill/>
        </p:spPr>
        <p:txBody>
          <a:bodyPr wrap="square" rtlCol="0">
            <a:spAutoFit/>
          </a:bodyPr>
          <a:lstStyle/>
          <a:p>
            <a:r>
              <a:rPr lang="en-US" sz="10000" dirty="0" err="1"/>
              <a:t>eeZPower</a:t>
            </a:r>
            <a:endParaRPr lang="en-US" sz="10000" dirty="0"/>
          </a:p>
        </p:txBody>
      </p:sp>
      <p:sp>
        <p:nvSpPr>
          <p:cNvPr id="15" name="TextBox 14">
            <a:extLst>
              <a:ext uri="{FF2B5EF4-FFF2-40B4-BE49-F238E27FC236}">
                <a16:creationId xmlns:a16="http://schemas.microsoft.com/office/drawing/2014/main" id="{4912B4EE-1FA9-4CD3-AA6F-4ACE3FE3A863}"/>
              </a:ext>
            </a:extLst>
          </p:cNvPr>
          <p:cNvSpPr txBox="1"/>
          <p:nvPr/>
        </p:nvSpPr>
        <p:spPr>
          <a:xfrm>
            <a:off x="10156371" y="710014"/>
            <a:ext cx="25407258" cy="1200329"/>
          </a:xfrm>
          <a:prstGeom prst="rect">
            <a:avLst/>
          </a:prstGeom>
          <a:noFill/>
        </p:spPr>
        <p:txBody>
          <a:bodyPr wrap="square" rtlCol="0">
            <a:spAutoFit/>
          </a:bodyPr>
          <a:lstStyle/>
          <a:p>
            <a:r>
              <a:rPr lang="en-US" sz="7200" dirty="0"/>
              <a:t>Bringing the convenience of electric power to every board</a:t>
            </a:r>
          </a:p>
        </p:txBody>
      </p:sp>
      <p:pic>
        <p:nvPicPr>
          <p:cNvPr id="17" name="Picture 16">
            <a:extLst>
              <a:ext uri="{FF2B5EF4-FFF2-40B4-BE49-F238E27FC236}">
                <a16:creationId xmlns:a16="http://schemas.microsoft.com/office/drawing/2014/main" id="{5CBB7C6D-E7CB-4B8A-84A1-D47147562075}"/>
              </a:ext>
            </a:extLst>
          </p:cNvPr>
          <p:cNvPicPr>
            <a:picLocks noChangeAspect="1"/>
          </p:cNvPicPr>
          <p:nvPr/>
        </p:nvPicPr>
        <p:blipFill>
          <a:blip r:embed="rId3"/>
          <a:stretch>
            <a:fillRect/>
          </a:stretch>
        </p:blipFill>
        <p:spPr>
          <a:xfrm>
            <a:off x="30940872" y="5986013"/>
            <a:ext cx="12274170" cy="7530882"/>
          </a:xfrm>
          <a:prstGeom prst="rect">
            <a:avLst/>
          </a:prstGeom>
        </p:spPr>
      </p:pic>
      <p:sp>
        <p:nvSpPr>
          <p:cNvPr id="18" name="TextBox 17">
            <a:extLst>
              <a:ext uri="{FF2B5EF4-FFF2-40B4-BE49-F238E27FC236}">
                <a16:creationId xmlns:a16="http://schemas.microsoft.com/office/drawing/2014/main" id="{895FB34B-968F-41E3-AF6A-177E52058185}"/>
              </a:ext>
            </a:extLst>
          </p:cNvPr>
          <p:cNvSpPr txBox="1"/>
          <p:nvPr/>
        </p:nvSpPr>
        <p:spPr>
          <a:xfrm>
            <a:off x="873562" y="4935235"/>
            <a:ext cx="11896842" cy="8944436"/>
          </a:xfrm>
          <a:prstGeom prst="rect">
            <a:avLst/>
          </a:prstGeom>
          <a:noFill/>
        </p:spPr>
        <p:txBody>
          <a:bodyPr wrap="square" rtlCol="0">
            <a:spAutoFit/>
          </a:bodyPr>
          <a:lstStyle/>
          <a:p>
            <a:pPr marL="0" marR="0">
              <a:lnSpc>
                <a:spcPct val="107000"/>
              </a:lnSpc>
              <a:spcBef>
                <a:spcPts val="0"/>
              </a:spcBef>
              <a:spcAft>
                <a:spcPts val="800"/>
              </a:spcAft>
            </a:pPr>
            <a:r>
              <a:rPr lang="en-US" sz="5400" b="1" dirty="0">
                <a:effectLst/>
                <a:latin typeface="Calibri" panose="020F0502020204030204" pitchFamily="34" charset="0"/>
                <a:ea typeface="Calibri" panose="020F0502020204030204" pitchFamily="34" charset="0"/>
                <a:cs typeface="Times New Roman" panose="02020603050405020304" pitchFamily="18" charset="0"/>
              </a:rPr>
              <a:t>The goal is to create a device along with a companion app that can be quickly attached to any type of board (skateboard, longboard, etc.) that provides the convenience of a motorized one while being just as quick to remove. Current solutions are either expensive or require tools to attach. Our device aims to solve those issues while allowing your board’s original hardware to stay intact.</a:t>
            </a:r>
          </a:p>
        </p:txBody>
      </p:sp>
      <p:pic>
        <p:nvPicPr>
          <p:cNvPr id="20" name="Picture 19">
            <a:extLst>
              <a:ext uri="{FF2B5EF4-FFF2-40B4-BE49-F238E27FC236}">
                <a16:creationId xmlns:a16="http://schemas.microsoft.com/office/drawing/2014/main" id="{0E589A33-6410-4044-9780-6E9985A6A118}"/>
              </a:ext>
            </a:extLst>
          </p:cNvPr>
          <p:cNvPicPr>
            <a:picLocks noChangeAspect="1"/>
          </p:cNvPicPr>
          <p:nvPr/>
        </p:nvPicPr>
        <p:blipFill>
          <a:blip r:embed="rId4"/>
          <a:stretch>
            <a:fillRect/>
          </a:stretch>
        </p:blipFill>
        <p:spPr>
          <a:xfrm>
            <a:off x="33761979" y="16717065"/>
            <a:ext cx="2476500" cy="4781550"/>
          </a:xfrm>
          <a:prstGeom prst="rect">
            <a:avLst/>
          </a:prstGeom>
        </p:spPr>
      </p:pic>
      <p:pic>
        <p:nvPicPr>
          <p:cNvPr id="22" name="Picture 21">
            <a:extLst>
              <a:ext uri="{FF2B5EF4-FFF2-40B4-BE49-F238E27FC236}">
                <a16:creationId xmlns:a16="http://schemas.microsoft.com/office/drawing/2014/main" id="{67A7DAD1-9D1C-4C60-9B5C-FA01DB07F2C6}"/>
              </a:ext>
            </a:extLst>
          </p:cNvPr>
          <p:cNvPicPr>
            <a:picLocks noChangeAspect="1"/>
          </p:cNvPicPr>
          <p:nvPr/>
        </p:nvPicPr>
        <p:blipFill>
          <a:blip r:embed="rId5"/>
          <a:stretch>
            <a:fillRect/>
          </a:stretch>
        </p:blipFill>
        <p:spPr>
          <a:xfrm>
            <a:off x="36238479" y="16607527"/>
            <a:ext cx="2676525" cy="5000625"/>
          </a:xfrm>
          <a:prstGeom prst="rect">
            <a:avLst/>
          </a:prstGeom>
        </p:spPr>
      </p:pic>
    </p:spTree>
    <p:extLst>
      <p:ext uri="{BB962C8B-B14F-4D97-AF65-F5344CB8AC3E}">
        <p14:creationId xmlns:p14="http://schemas.microsoft.com/office/powerpoint/2010/main" val="3582053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1375</TotalTime>
  <Words>141</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Lato</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Stone Soward</dc:creator>
  <cp:lastModifiedBy>Stone Soward</cp:lastModifiedBy>
  <cp:revision>1</cp:revision>
  <dcterms:created xsi:type="dcterms:W3CDTF">2022-03-26T20:32:04Z</dcterms:created>
  <dcterms:modified xsi:type="dcterms:W3CDTF">2022-03-27T19:27:34Z</dcterms:modified>
</cp:coreProperties>
</file>