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75" r:id="rId5"/>
  </p:sldMasterIdLst>
  <p:notesMasterIdLst>
    <p:notesMasterId r:id="rId47"/>
  </p:notesMasterIdLst>
  <p:handoutMasterIdLst>
    <p:handoutMasterId r:id="rId48"/>
  </p:handoutMasterIdLst>
  <p:sldIdLst>
    <p:sldId id="256" r:id="rId6"/>
    <p:sldId id="266" r:id="rId7"/>
    <p:sldId id="267" r:id="rId8"/>
    <p:sldId id="268" r:id="rId9"/>
    <p:sldId id="301" r:id="rId10"/>
    <p:sldId id="269" r:id="rId11"/>
    <p:sldId id="270" r:id="rId12"/>
    <p:sldId id="271" r:id="rId13"/>
    <p:sldId id="272" r:id="rId14"/>
    <p:sldId id="273" r:id="rId15"/>
    <p:sldId id="274" r:id="rId16"/>
    <p:sldId id="275" r:id="rId17"/>
    <p:sldId id="276" r:id="rId18"/>
    <p:sldId id="302"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303"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260" r:id="rId45"/>
    <p:sldId id="264"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BB7"/>
    <a:srgbClr val="DB3856"/>
    <a:srgbClr val="00517E"/>
    <a:srgbClr val="04304B"/>
    <a:srgbClr val="262626"/>
    <a:srgbClr val="1F344C"/>
    <a:srgbClr val="294665"/>
    <a:srgbClr val="08649C"/>
    <a:srgbClr val="D9D9D9"/>
    <a:srgbClr val="9EC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00" autoAdjust="0"/>
    <p:restoredTop sz="89989" autoAdjust="0"/>
  </p:normalViewPr>
  <p:slideViewPr>
    <p:cSldViewPr snapToGrid="0" snapToObjects="1" showGuides="1">
      <p:cViewPr varScale="1">
        <p:scale>
          <a:sx n="141" d="100"/>
          <a:sy n="141" d="100"/>
        </p:scale>
        <p:origin x="138" y="396"/>
      </p:cViewPr>
      <p:guideLst>
        <p:guide orient="horz" pos="1616"/>
        <p:guide pos="2880"/>
        <p:guide orient="horz" pos="161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p:scale>
          <a:sx n="100" d="100"/>
          <a:sy n="100" d="100"/>
        </p:scale>
        <p:origin x="4312" y="776"/>
      </p:cViewPr>
      <p:guideLst>
        <p:guide orient="horz" pos="2881"/>
        <p:guide pos="2160"/>
        <p:guide orient="horz" pos="28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theme" Target="../theme/theme4.xml"/><Relationship Id="rId4" Type="http://schemas.openxmlformats.org/officeDocument/2006/relationships/image" Target="../media/image2.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lide Number Placeholder 1"/>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o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9" name="Textbox 3"/>
          <p:cNvSpPr>
            <a:spLocks noChangeAspect="1"/>
          </p:cNvSpPr>
          <p:nvPr/>
        </p:nvSpPr>
        <p:spPr>
          <a:xfrm>
            <a:off x="2148840" y="8901571"/>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a:t>
            </a:r>
            <a:r>
              <a:rPr lang="en-US" sz="500" kern="300" spc="51" dirty="0">
                <a:solidFill>
                  <a:srgbClr val="0871B1"/>
                </a:solidFill>
                <a:ea typeface="Calibri" charset="0"/>
                <a:cs typeface="Arial" panose="020B0604020202020204" pitchFamily="34" charset="0"/>
              </a:rPr>
              <a:t>Inc</a:t>
            </a:r>
            <a:r>
              <a:rPr lang="en-US" sz="500" kern="300" spc="51" dirty="0">
                <a:solidFill>
                  <a:srgbClr val="0871B1"/>
                </a:solidFill>
                <a:latin typeface="Calibri" panose="020F0502020204030204" pitchFamily="34" charset="0"/>
                <a:ea typeface="Calibri" charset="0"/>
                <a:cs typeface="Arial" panose="020B0604020202020204" pitchFamily="34" charset="0"/>
              </a:rPr>
              <a:t>. All rights reserved.</a:t>
            </a:r>
          </a:p>
        </p:txBody>
      </p:sp>
      <p:pic>
        <p:nvPicPr>
          <p:cNvPr id="7"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grpSp>
        <p:nvGrpSpPr>
          <p:cNvPr id="14" name="Group 13">
            <a:extLst>
              <a:ext uri="{FF2B5EF4-FFF2-40B4-BE49-F238E27FC236}">
                <a16:creationId xmlns:a16="http://schemas.microsoft.com/office/drawing/2014/main" xmlns="" id="{87296F0E-1198-B94C-9EB7-7B04BB65905F}"/>
              </a:ext>
            </a:extLst>
          </p:cNvPr>
          <p:cNvGrpSpPr/>
          <p:nvPr/>
        </p:nvGrpSpPr>
        <p:grpSpPr>
          <a:xfrm>
            <a:off x="2679173" y="456984"/>
            <a:ext cx="1499655" cy="223200"/>
            <a:chOff x="197633" y="4762284"/>
            <a:chExt cx="1499655" cy="223200"/>
          </a:xfrm>
        </p:grpSpPr>
        <p:pic>
          <p:nvPicPr>
            <p:cNvPr id="15" name="Picture 14">
              <a:extLst>
                <a:ext uri="{FF2B5EF4-FFF2-40B4-BE49-F238E27FC236}">
                  <a16:creationId xmlns:a16="http://schemas.microsoft.com/office/drawing/2014/main" xmlns="" id="{94D7102C-E3A5-1C43-82A7-09240523A6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6"/>
            </a:xfrm>
            <a:prstGeom prst="rect">
              <a:avLst/>
            </a:prstGeom>
          </p:spPr>
        </p:pic>
        <p:pic>
          <p:nvPicPr>
            <p:cNvPr id="16" name="Picture 15">
              <a:extLst>
                <a:ext uri="{FF2B5EF4-FFF2-40B4-BE49-F238E27FC236}">
                  <a16:creationId xmlns:a16="http://schemas.microsoft.com/office/drawing/2014/main" xmlns="" id="{55908AFE-134C-2847-B717-C5342FCB4C4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heme" Target="../theme/theme3.xml"/><Relationship Id="rId4" Type="http://schemas.openxmlformats.org/officeDocument/2006/relationships/image" Target="../media/image16.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1"/>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5" name="Notes Placeholder 2"/>
          <p:cNvSpPr>
            <a:spLocks noGrp="1"/>
          </p:cNvSpPr>
          <p:nvPr>
            <p:ph type="body" sz="quarter" idx="3"/>
          </p:nvPr>
        </p:nvSpPr>
        <p:spPr>
          <a:xfrm>
            <a:off x="635508" y="4471416"/>
            <a:ext cx="5586984" cy="4105656"/>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10" name="Slide Number Placeholder 3"/>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1" name="Textbox 4"/>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pic>
        <p:nvPicPr>
          <p:cNvPr id="12"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grpSp>
        <p:nvGrpSpPr>
          <p:cNvPr id="9" name="Group 8">
            <a:extLst>
              <a:ext uri="{FF2B5EF4-FFF2-40B4-BE49-F238E27FC236}">
                <a16:creationId xmlns:a16="http://schemas.microsoft.com/office/drawing/2014/main" xmlns="" id="{57766C4F-067A-934F-928B-A03F39457EB8}"/>
              </a:ext>
            </a:extLst>
          </p:cNvPr>
          <p:cNvGrpSpPr/>
          <p:nvPr/>
        </p:nvGrpSpPr>
        <p:grpSpPr>
          <a:xfrm>
            <a:off x="2679173" y="456984"/>
            <a:ext cx="1499655" cy="223200"/>
            <a:chOff x="197633" y="4762284"/>
            <a:chExt cx="1499655" cy="223200"/>
          </a:xfrm>
        </p:grpSpPr>
        <p:pic>
          <p:nvPicPr>
            <p:cNvPr id="13" name="Picture 12">
              <a:extLst>
                <a:ext uri="{FF2B5EF4-FFF2-40B4-BE49-F238E27FC236}">
                  <a16:creationId xmlns:a16="http://schemas.microsoft.com/office/drawing/2014/main" xmlns="" id="{0E12A969-613B-0241-9543-184BF64DD9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7625" y="4811148"/>
              <a:ext cx="879663" cy="167136"/>
            </a:xfrm>
            <a:prstGeom prst="rect">
              <a:avLst/>
            </a:prstGeom>
          </p:spPr>
        </p:pic>
        <p:pic>
          <p:nvPicPr>
            <p:cNvPr id="14" name="Picture 13">
              <a:extLst>
                <a:ext uri="{FF2B5EF4-FFF2-40B4-BE49-F238E27FC236}">
                  <a16:creationId xmlns:a16="http://schemas.microsoft.com/office/drawing/2014/main" xmlns="" id="{0DC41EF9-136E-4D44-9695-C4F5E24125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hf hdr="0" ftr="0" dt="0"/>
  <p:notesStyle>
    <a:lvl1pPr marL="171450" indent="-182880" algn="l" defTabSz="365760" rtl="0" eaLnBrk="1" latinLnBrk="0" hangingPunct="1">
      <a:lnSpc>
        <a:spcPct val="85000"/>
      </a:lnSpc>
      <a:spcBef>
        <a:spcPts val="800"/>
      </a:spcBef>
      <a:buClr>
        <a:schemeClr val="tx1"/>
      </a:buClr>
      <a:buSzPct val="80000"/>
      <a:buFont typeface="Arial" charset="0"/>
      <a:buChar char="•"/>
      <a:defRPr sz="1200" kern="1200" baseline="0">
        <a:solidFill>
          <a:schemeClr val="tx1"/>
        </a:solidFill>
        <a:effectLst/>
        <a:latin typeface="+mn-lt"/>
        <a:ea typeface="+mn-ea"/>
        <a:cs typeface="Arial" pitchFamily="34" charset="0"/>
      </a:defRPr>
    </a:lvl1pPr>
    <a:lvl2pPr marL="342900" indent="-182880" algn="l" defTabSz="365760" rtl="0" eaLnBrk="1" latinLnBrk="0" hangingPunct="1">
      <a:lnSpc>
        <a:spcPct val="85000"/>
      </a:lnSpc>
      <a:spcBef>
        <a:spcPts val="800"/>
      </a:spcBef>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2pPr>
    <a:lvl3pPr marL="515938" indent="-182880" algn="l" defTabSz="365760" rtl="0" eaLnBrk="1" latinLnBrk="0" hangingPunct="1">
      <a:lnSpc>
        <a:spcPct val="85000"/>
      </a:lnSpc>
      <a:spcBef>
        <a:spcPts val="800"/>
      </a:spcBef>
      <a:buClr>
        <a:schemeClr val="tx1">
          <a:lumMod val="65000"/>
          <a:lumOff val="35000"/>
        </a:schemeClr>
      </a:buClr>
      <a:buSzPct val="100000"/>
      <a:buFont typeface="Calibri" panose="020F0502020204030204" pitchFamily="34" charset="0"/>
      <a:buChar char="-"/>
      <a:tabLst/>
      <a:defRPr sz="1200" kern="1200" baseline="0">
        <a:solidFill>
          <a:schemeClr val="tx1">
            <a:lumMod val="65000"/>
            <a:lumOff val="35000"/>
          </a:schemeClr>
        </a:solidFill>
        <a:latin typeface="+mn-lt"/>
        <a:ea typeface="+mn-ea"/>
        <a:cs typeface="Arial" pitchFamily="34" charset="0"/>
      </a:defRPr>
    </a:lvl3pPr>
    <a:lvl4pPr marL="688975" indent="-173038"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4pPr>
    <a:lvl5pPr marL="860425" indent="-165100" algn="l" defTabSz="685800" rtl="0" eaLnBrk="1" latinLnBrk="0" hangingPunct="1">
      <a:lnSpc>
        <a:spcPct val="100000"/>
      </a:lnSpc>
      <a:buClr>
        <a:schemeClr val="tx1">
          <a:lumMod val="65000"/>
          <a:lumOff val="35000"/>
        </a:schemeClr>
      </a:buClr>
      <a:buSzPct val="80000"/>
      <a:buFont typeface="Arial" charset="0"/>
      <a:buChar char="•"/>
      <a:tabLst/>
      <a:defRPr sz="1200" kern="1200" baseline="0">
        <a:solidFill>
          <a:schemeClr val="tx1">
            <a:lumMod val="65000"/>
            <a:lumOff val="35000"/>
          </a:schemeClr>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41350" y="1162050"/>
            <a:ext cx="5575300" cy="3135313"/>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20448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41350" y="1162050"/>
            <a:ext cx="5575300" cy="3135313"/>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739155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41350" y="1162050"/>
            <a:ext cx="5575300" cy="3135313"/>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4156785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lding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322119CF-0E94-5B40-954F-4C9767254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5" name="Picture 24">
            <a:extLst>
              <a:ext uri="{FF2B5EF4-FFF2-40B4-BE49-F238E27FC236}">
                <a16:creationId xmlns:a16="http://schemas.microsoft.com/office/drawing/2014/main" xmlns="" id="{41A6B877-A073-8549-B064-CE3C7C2432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2000" y="431623"/>
            <a:ext cx="8280000" cy="1067685"/>
          </a:xfrm>
          <a:prstGeom prst="rect">
            <a:avLst/>
          </a:prstGeom>
        </p:spPr>
      </p:pic>
      <p:pic>
        <p:nvPicPr>
          <p:cNvPr id="27" name="Picture 26">
            <a:extLst>
              <a:ext uri="{FF2B5EF4-FFF2-40B4-BE49-F238E27FC236}">
                <a16:creationId xmlns:a16="http://schemas.microsoft.com/office/drawing/2014/main" xmlns="" id="{C880C38A-C112-294D-8C40-6B260F6C24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000" y="4423606"/>
            <a:ext cx="1930942" cy="366879"/>
          </a:xfrm>
          <a:prstGeom prst="rect">
            <a:avLst/>
          </a:prstGeom>
        </p:spPr>
      </p:pic>
      <p:pic>
        <p:nvPicPr>
          <p:cNvPr id="29" name="Picture 28">
            <a:extLst>
              <a:ext uri="{FF2B5EF4-FFF2-40B4-BE49-F238E27FC236}">
                <a16:creationId xmlns:a16="http://schemas.microsoft.com/office/drawing/2014/main" xmlns="" id="{552CAF10-192F-B445-A02B-51CFB831311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46698" y="2492987"/>
            <a:ext cx="5050604" cy="747489"/>
          </a:xfrm>
          <a:prstGeom prst="rect">
            <a:avLst/>
          </a:prstGeom>
        </p:spPr>
      </p:pic>
      <p:sp>
        <p:nvSpPr>
          <p:cNvPr id="31" name="TextBox 4">
            <a:extLst>
              <a:ext uri="{FF2B5EF4-FFF2-40B4-BE49-F238E27FC236}">
                <a16:creationId xmlns:a16="http://schemas.microsoft.com/office/drawing/2014/main" xmlns="" id="{1F19DFD6-2E47-F441-B551-CF20D8841A2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grpSp>
        <p:nvGrpSpPr>
          <p:cNvPr id="14" name="Group 13">
            <a:extLst>
              <a:ext uri="{FF2B5EF4-FFF2-40B4-BE49-F238E27FC236}">
                <a16:creationId xmlns:a16="http://schemas.microsoft.com/office/drawing/2014/main" xmlns="" id="{982E5B97-BAE0-554B-91F1-739038D2587F}"/>
              </a:ext>
            </a:extLst>
          </p:cNvPr>
          <p:cNvGrpSpPr>
            <a:grpSpLocks noChangeAspect="1"/>
          </p:cNvGrpSpPr>
          <p:nvPr userDrawn="1"/>
        </p:nvGrpSpPr>
        <p:grpSpPr>
          <a:xfrm>
            <a:off x="7430067" y="4273188"/>
            <a:ext cx="1296000" cy="542432"/>
            <a:chOff x="6145213" y="4384676"/>
            <a:chExt cx="1582738" cy="649287"/>
          </a:xfrm>
          <a:solidFill>
            <a:schemeClr val="bg1"/>
          </a:solidFill>
        </p:grpSpPr>
        <p:sp>
          <p:nvSpPr>
            <p:cNvPr id="15" name="Freeform 14">
              <a:extLst>
                <a:ext uri="{FF2B5EF4-FFF2-40B4-BE49-F238E27FC236}">
                  <a16:creationId xmlns:a16="http://schemas.microsoft.com/office/drawing/2014/main" xmlns="" id="{4407D157-1FBB-5A40-A1DB-50281B1B1674}"/>
                </a:ext>
              </a:extLst>
            </p:cNvPr>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xmlns="" id="{16FF0DB1-26B1-014A-BC16-EB5088A9E762}"/>
                </a:ext>
              </a:extLst>
            </p:cNvPr>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xmlns="" id="{C404A0EB-C204-AF48-AB77-EEDEA0D12226}"/>
                </a:ext>
              </a:extLst>
            </p:cNvPr>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xmlns="" id="{44AA0A23-C33A-9D40-A601-D7986C7EB3EE}"/>
                </a:ext>
              </a:extLst>
            </p:cNvPr>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xmlns="" id="{7F893AE1-5524-794B-866A-D30C8CA4B048}"/>
                </a:ext>
              </a:extLst>
            </p:cNvPr>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xmlns="" id="{BFBD4E62-ADBA-DA43-B4BE-A1919652B0E5}"/>
                </a:ext>
              </a:extLst>
            </p:cNvPr>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xmlns="" id="{D16F5C22-1880-6B4D-AF22-BE57F9A50DEE}"/>
                </a:ext>
              </a:extLst>
            </p:cNvPr>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7" name="Straight Connector 6">
            <a:extLst>
              <a:ext uri="{FF2B5EF4-FFF2-40B4-BE49-F238E27FC236}">
                <a16:creationId xmlns:a16="http://schemas.microsoft.com/office/drawing/2014/main" xmlns="" id="{F51014D9-E6F0-1541-9D0F-9EB40AF64C30}"/>
              </a:ext>
            </a:extLst>
          </p:cNvPr>
          <p:cNvCxnSpPr>
            <a:cxnSpLocks/>
          </p:cNvCxnSpPr>
          <p:nvPr userDrawn="1"/>
        </p:nvCxnSpPr>
        <p:spPr>
          <a:xfrm>
            <a:off x="0" y="3882390"/>
            <a:ext cx="4572000" cy="0"/>
          </a:xfrm>
          <a:prstGeom prst="line">
            <a:avLst/>
          </a:prstGeom>
          <a:ln w="19050">
            <a:solidFill>
              <a:srgbClr val="19BBB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FA23CD8-D9A0-2744-A363-8B1545F490D6}"/>
              </a:ext>
            </a:extLst>
          </p:cNvPr>
          <p:cNvCxnSpPr>
            <a:cxnSpLocks/>
          </p:cNvCxnSpPr>
          <p:nvPr userDrawn="1"/>
        </p:nvCxnSpPr>
        <p:spPr>
          <a:xfrm>
            <a:off x="4572000" y="1946910"/>
            <a:ext cx="4572000" cy="0"/>
          </a:xfrm>
          <a:prstGeom prst="line">
            <a:avLst/>
          </a:prstGeom>
          <a:ln w="19050">
            <a:solidFill>
              <a:srgbClr val="19BBB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637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decel="5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TextBox 4"/>
          <p:cNvSpPr txBox="1"/>
          <p:nvPr userDrawn="1"/>
        </p:nvSpPr>
        <p:spPr>
          <a:xfrm>
            <a:off x="54504" y="4965552"/>
            <a:ext cx="9144000" cy="246221"/>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500" dirty="0">
                <a:solidFill>
                  <a:schemeClr val="bg1"/>
                </a:solidFill>
              </a:rPr>
              <a:t>SAS and all other SAS Institute Inc. product or service names are registered trademarks or trademarks of SAS Institute Inc. in the USA and other countries. ® indicates USA registration. Other brand and product names are trademarks of their respective companies.</a:t>
            </a:r>
          </a:p>
          <a:p>
            <a:pPr algn="ctr"/>
            <a:endParaRPr lang="en-US" sz="500" dirty="0">
              <a:solidFill>
                <a:schemeClr val="bg1">
                  <a:lumMod val="50000"/>
                </a:schemeClr>
              </a:solidFill>
            </a:endParaRPr>
          </a:p>
        </p:txBody>
      </p:sp>
    </p:spTree>
    <p:extLst>
      <p:ext uri="{BB962C8B-B14F-4D97-AF65-F5344CB8AC3E}">
        <p14:creationId xmlns:p14="http://schemas.microsoft.com/office/powerpoint/2010/main" val="10471225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rgbClr val="1F344C"/>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440462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idnight header 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55688"/>
            <a:ext cx="7891272" cy="457200"/>
          </a:xfrm>
        </p:spPr>
        <p:txBody>
          <a:bodyPr anchor="ctr" anchorCtr="0">
            <a:noAutofit/>
          </a:bodyPr>
          <a:lstStyle>
            <a:lvl1pPr algn="ctr">
              <a:defRPr baseline="0">
                <a:solidFill>
                  <a:srgbClr val="1F344C"/>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969461"/>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rgbClr val="1F344C"/>
                </a:solidFill>
                <a:latin typeface="+mj-lt"/>
              </a:defRPr>
            </a:lvl1pPr>
          </a:lstStyle>
          <a:p>
            <a:pPr lvl="0"/>
            <a:r>
              <a:rPr lang="en-US" dirty="0"/>
              <a:t>Click to edit subtitle</a:t>
            </a:r>
          </a:p>
        </p:txBody>
      </p:sp>
      <p:sp>
        <p:nvSpPr>
          <p:cNvPr id="6" name="Content Placeholder 3"/>
          <p:cNvSpPr>
            <a:spLocks noGrp="1"/>
          </p:cNvSpPr>
          <p:nvPr>
            <p:ph sz="quarter" idx="12" hasCustomPrompt="1"/>
          </p:nvPr>
        </p:nvSpPr>
        <p:spPr>
          <a:xfrm>
            <a:off x="626364" y="1362752"/>
            <a:ext cx="7891272" cy="3358896"/>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Tree>
    <p:extLst>
      <p:ext uri="{BB962C8B-B14F-4D97-AF65-F5344CB8AC3E}">
        <p14:creationId xmlns:p14="http://schemas.microsoft.com/office/powerpoint/2010/main" val="32881775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23672818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AS - Content - Bl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A621C635-C318-F846-9F95-A647E395F4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buClr>
                <a:schemeClr val="accent2"/>
              </a:buClr>
              <a:defRPr baseline="0">
                <a:solidFill>
                  <a:schemeClr val="bg1"/>
                </a:solidFill>
              </a:defRPr>
            </a:lvl1pPr>
            <a:lvl2pPr>
              <a:buClr>
                <a:schemeClr val="bg1">
                  <a:lumMod val="75000"/>
                </a:schemeClr>
              </a:buClr>
              <a:defRPr baseline="0">
                <a:solidFill>
                  <a:schemeClr val="bg1">
                    <a:lumMod val="75000"/>
                  </a:schemeClr>
                </a:solidFill>
              </a:defRPr>
            </a:lvl2pPr>
            <a:lvl3pPr>
              <a:buClr>
                <a:schemeClr val="bg1">
                  <a:lumMod val="75000"/>
                </a:schemeClr>
              </a:buClr>
              <a:defRPr baseline="0">
                <a:solidFill>
                  <a:schemeClr val="bg1">
                    <a:lumMod val="7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grpSp>
        <p:nvGrpSpPr>
          <p:cNvPr id="17" name="Group 16"/>
          <p:cNvGrpSpPr/>
          <p:nvPr userDrawn="1"/>
        </p:nvGrpSpPr>
        <p:grpSpPr>
          <a:xfrm>
            <a:off x="8427835" y="4765184"/>
            <a:ext cx="526892" cy="220528"/>
            <a:chOff x="6145213" y="4384676"/>
            <a:chExt cx="1582738" cy="649287"/>
          </a:xfrm>
          <a:solidFill>
            <a:schemeClr val="bg1"/>
          </a:solidFill>
        </p:grpSpPr>
        <p:sp>
          <p:nvSpPr>
            <p:cNvPr id="18" name="Freeform 17"/>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xmlns="" id="{F059319F-7858-2A4D-8BFE-BF82CB27A1B5}"/>
              </a:ext>
            </a:extLst>
          </p:cNvPr>
          <p:cNvGrpSpPr/>
          <p:nvPr userDrawn="1"/>
        </p:nvGrpSpPr>
        <p:grpSpPr>
          <a:xfrm>
            <a:off x="197633" y="4762284"/>
            <a:ext cx="1499655" cy="223200"/>
            <a:chOff x="197633" y="4762284"/>
            <a:chExt cx="1499655" cy="223200"/>
          </a:xfrm>
        </p:grpSpPr>
        <p:pic>
          <p:nvPicPr>
            <p:cNvPr id="25" name="Picture 24">
              <a:extLst>
                <a:ext uri="{FF2B5EF4-FFF2-40B4-BE49-F238E27FC236}">
                  <a16:creationId xmlns:a16="http://schemas.microsoft.com/office/drawing/2014/main" xmlns="" id="{1A4EA3B0-1DDD-1648-94D7-6B93D117DC4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26" name="Picture 25">
              <a:extLst>
                <a:ext uri="{FF2B5EF4-FFF2-40B4-BE49-F238E27FC236}">
                  <a16:creationId xmlns:a16="http://schemas.microsoft.com/office/drawing/2014/main" xmlns="" id="{ADB4A8FA-4AFE-A340-ADD8-B05266C20A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27" name="TextBox 4">
            <a:extLst>
              <a:ext uri="{FF2B5EF4-FFF2-40B4-BE49-F238E27FC236}">
                <a16:creationId xmlns:a16="http://schemas.microsoft.com/office/drawing/2014/main" xmlns="" id="{89F0C709-2794-514F-976A-6D3C67371F0D}"/>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AS - Title &amp; Subtitle - Blue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628ED877-E632-9D4B-AD97-D9AF69ED43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sp>
        <p:nvSpPr>
          <p:cNvPr id="7"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stStyle>
          <a:p>
            <a:pPr lvl="0"/>
            <a:r>
              <a:rPr lang="en-US" dirty="0"/>
              <a:t>Click to edit subtitle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xmlns="" id="{7D8B3D96-5707-224A-9C42-DD3F42C1C6F9}"/>
              </a:ext>
            </a:extLst>
          </p:cNvPr>
          <p:cNvGrpSpPr/>
          <p:nvPr userDrawn="1"/>
        </p:nvGrpSpPr>
        <p:grpSpPr>
          <a:xfrm>
            <a:off x="197633" y="4762284"/>
            <a:ext cx="1499655" cy="223200"/>
            <a:chOff x="197633" y="4762284"/>
            <a:chExt cx="1499655" cy="223200"/>
          </a:xfrm>
        </p:grpSpPr>
        <p:pic>
          <p:nvPicPr>
            <p:cNvPr id="18" name="Picture 17">
              <a:extLst>
                <a:ext uri="{FF2B5EF4-FFF2-40B4-BE49-F238E27FC236}">
                  <a16:creationId xmlns:a16="http://schemas.microsoft.com/office/drawing/2014/main" xmlns="" id="{9FDBA599-42AE-174F-AA47-A8AAF91655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19" name="Picture 18">
              <a:extLst>
                <a:ext uri="{FF2B5EF4-FFF2-40B4-BE49-F238E27FC236}">
                  <a16:creationId xmlns:a16="http://schemas.microsoft.com/office/drawing/2014/main" xmlns="" id="{9C61E8C0-D937-F04A-9E57-A63B49426F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20" name="TextBox 4">
            <a:extLst>
              <a:ext uri="{FF2B5EF4-FFF2-40B4-BE49-F238E27FC236}">
                <a16:creationId xmlns:a16="http://schemas.microsoft.com/office/drawing/2014/main" xmlns="" id="{0FDCA102-C4B3-6C4C-834E-805885C66020}"/>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AS - Title Only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696182A6-C787-5C46-97A2-19E4A03305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
        <p:nvSpPr>
          <p:cNvPr id="6"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bg1"/>
                </a:solidFill>
              </a:defRPr>
            </a:lvl1pPr>
          </a:lstStyle>
          <a:p>
            <a:r>
              <a:rPr lang="en-US" dirty="0"/>
              <a:t>Click to Edit Title</a:t>
            </a:r>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xmlns="" id="{93E37616-647D-2B49-AB4C-5E3133377B7B}"/>
              </a:ext>
            </a:extLst>
          </p:cNvPr>
          <p:cNvGrpSpPr/>
          <p:nvPr userDrawn="1"/>
        </p:nvGrpSpPr>
        <p:grpSpPr>
          <a:xfrm>
            <a:off x="197633" y="4762284"/>
            <a:ext cx="1499655" cy="223200"/>
            <a:chOff x="197633" y="4762284"/>
            <a:chExt cx="1499655" cy="223200"/>
          </a:xfrm>
        </p:grpSpPr>
        <p:pic>
          <p:nvPicPr>
            <p:cNvPr id="18" name="Picture 17">
              <a:extLst>
                <a:ext uri="{FF2B5EF4-FFF2-40B4-BE49-F238E27FC236}">
                  <a16:creationId xmlns:a16="http://schemas.microsoft.com/office/drawing/2014/main" xmlns="" id="{01E2EAF3-31E1-8C42-8146-6854E254C5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19" name="Picture 18">
              <a:extLst>
                <a:ext uri="{FF2B5EF4-FFF2-40B4-BE49-F238E27FC236}">
                  <a16:creationId xmlns:a16="http://schemas.microsoft.com/office/drawing/2014/main" xmlns="" id="{E281B1FD-3808-294C-ABF5-79A7B1E1F17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20" name="TextBox 4">
            <a:extLst>
              <a:ext uri="{FF2B5EF4-FFF2-40B4-BE49-F238E27FC236}">
                <a16:creationId xmlns:a16="http://schemas.microsoft.com/office/drawing/2014/main" xmlns="" id="{40E4CB57-9EFB-7F49-A562-1E0548D64CFB}"/>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spTree>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AS - Comparison - Blue">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445D8E10-FA32-684E-AE37-1E7EF5BAD4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bg1"/>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lumMod val="40000"/>
                    <a:lumOff val="60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accent2"/>
              </a:buClr>
              <a:defRPr sz="2000" baseline="0">
                <a:solidFill>
                  <a:schemeClr val="bg1"/>
                </a:solidFill>
                <a:latin typeface="+mn-lt"/>
              </a:defRPr>
            </a:lvl1pPr>
            <a:lvl2pPr>
              <a:buClr>
                <a:schemeClr val="bg1">
                  <a:lumMod val="75000"/>
                </a:schemeClr>
              </a:buClr>
              <a:defRPr sz="1800" baseline="0">
                <a:solidFill>
                  <a:schemeClr val="bg1">
                    <a:lumMod val="75000"/>
                  </a:schemeClr>
                </a:solidFill>
                <a:latin typeface="+mn-lt"/>
              </a:defRPr>
            </a:lvl2pPr>
            <a:lvl3pPr>
              <a:buClr>
                <a:schemeClr val="bg1">
                  <a:lumMod val="75000"/>
                </a:schemeClr>
              </a:buClr>
              <a:defRPr sz="1400" baseline="0">
                <a:solidFill>
                  <a:schemeClr val="bg1">
                    <a:lumMod val="75000"/>
                  </a:schemeClr>
                </a:solidFill>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marL="182880" indent="-182880">
              <a:defRPr lang="en-US" sz="2000" b="0" kern="1200" cap="none" baseline="0" dirty="0" smtClean="0">
                <a:solidFill>
                  <a:schemeClr val="bg1"/>
                </a:solidFill>
                <a:latin typeface="+mn-lt"/>
                <a:ea typeface="+mn-ea"/>
                <a:cs typeface="+mn-cs"/>
              </a:defRPr>
            </a:lvl1pPr>
            <a:lvl2pPr marL="365760" indent="-182880">
              <a:defRPr lang="en-US" sz="1800" kern="1200" baseline="0" dirty="0" smtClean="0">
                <a:solidFill>
                  <a:schemeClr val="bg1">
                    <a:lumMod val="75000"/>
                  </a:schemeClr>
                </a:solidFill>
                <a:latin typeface="+mn-lt"/>
                <a:ea typeface="+mn-ea"/>
                <a:cs typeface="+mn-cs"/>
              </a:defRPr>
            </a:lvl2pPr>
            <a:lvl3pPr marL="548640" indent="-182880">
              <a:defRPr lang="en-US" sz="1400" kern="1200" baseline="0" dirty="0" smtClean="0">
                <a:solidFill>
                  <a:schemeClr val="bg1">
                    <a:lumMod val="75000"/>
                  </a:schemeClr>
                </a:solidFill>
                <a:latin typeface="+mn-lt"/>
                <a:ea typeface="+mn-ea"/>
                <a:cs typeface="+mn-cs"/>
              </a:defRPr>
            </a:lvl3pPr>
            <a:lvl4pPr>
              <a:defRPr baseline="0">
                <a:latin typeface="+mj-lt"/>
              </a:defRPr>
            </a:lvl4pPr>
            <a:lvl5pPr>
              <a:defRPr baseline="0">
                <a:latin typeface="+mj-lt"/>
              </a:defRPr>
            </a:lvl5pPr>
          </a:lstStyle>
          <a:p>
            <a:pPr marL="182880" lvl="0" indent="-182880" algn="l" defTabSz="365760" rtl="0" eaLnBrk="1" latinLnBrk="0" hangingPunct="1">
              <a:lnSpc>
                <a:spcPct val="85000"/>
              </a:lnSpc>
              <a:spcBef>
                <a:spcPts val="800"/>
              </a:spcBef>
              <a:spcAft>
                <a:spcPts val="0"/>
              </a:spcAft>
              <a:buClr>
                <a:schemeClr val="accent2"/>
              </a:buClr>
              <a:buSzPct val="80000"/>
              <a:buFont typeface="Arial" pitchFamily="34" charset="0"/>
              <a:buChar char="•"/>
            </a:pPr>
            <a:r>
              <a:rPr lang="en-US" dirty="0"/>
              <a:t>Click to add text or click an icon to add other content types.</a:t>
            </a:r>
          </a:p>
          <a:p>
            <a:pPr marL="365760" lvl="1"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pPr>
            <a:r>
              <a:rPr lang="en-US" dirty="0"/>
              <a:t>Second level</a:t>
            </a:r>
          </a:p>
          <a:p>
            <a:pPr marL="548640" lvl="2"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pPr>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grpSp>
        <p:nvGrpSpPr>
          <p:cNvPr id="8" name="Group 7"/>
          <p:cNvGrpSpPr/>
          <p:nvPr userDrawn="1"/>
        </p:nvGrpSpPr>
        <p:grpSpPr>
          <a:xfrm>
            <a:off x="8427835" y="4765184"/>
            <a:ext cx="526892" cy="220528"/>
            <a:chOff x="6145213" y="4384676"/>
            <a:chExt cx="1582738" cy="649287"/>
          </a:xfrm>
          <a:solidFill>
            <a:schemeClr val="bg1"/>
          </a:solidFill>
        </p:grpSpPr>
        <p:sp>
          <p:nvSpPr>
            <p:cNvPr id="9" name="Freeform 8"/>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 name="Group 1">
            <a:extLst>
              <a:ext uri="{FF2B5EF4-FFF2-40B4-BE49-F238E27FC236}">
                <a16:creationId xmlns:a16="http://schemas.microsoft.com/office/drawing/2014/main" xmlns="" id="{165BA7AF-3F51-364D-BA1F-F290DABA67FD}"/>
              </a:ext>
            </a:extLst>
          </p:cNvPr>
          <p:cNvGrpSpPr/>
          <p:nvPr userDrawn="1"/>
        </p:nvGrpSpPr>
        <p:grpSpPr>
          <a:xfrm>
            <a:off x="197633" y="4762284"/>
            <a:ext cx="1499655" cy="223200"/>
            <a:chOff x="197633" y="4762284"/>
            <a:chExt cx="1499655" cy="223200"/>
          </a:xfrm>
        </p:grpSpPr>
        <p:pic>
          <p:nvPicPr>
            <p:cNvPr id="18" name="Picture 17">
              <a:extLst>
                <a:ext uri="{FF2B5EF4-FFF2-40B4-BE49-F238E27FC236}">
                  <a16:creationId xmlns:a16="http://schemas.microsoft.com/office/drawing/2014/main" xmlns="" id="{4BF97D0E-39D0-0F4D-B331-6E1E1B6B919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19" name="Picture 18">
              <a:extLst>
                <a:ext uri="{FF2B5EF4-FFF2-40B4-BE49-F238E27FC236}">
                  <a16:creationId xmlns:a16="http://schemas.microsoft.com/office/drawing/2014/main" xmlns="" id="{22EFED76-8A3C-9F46-9C45-11F9A5AE48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20" name="TextBox 4">
            <a:extLst>
              <a:ext uri="{FF2B5EF4-FFF2-40B4-BE49-F238E27FC236}">
                <a16:creationId xmlns:a16="http://schemas.microsoft.com/office/drawing/2014/main" xmlns="" id="{1CB507D6-F3B5-DA4B-A969-B1BEF2390286}"/>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S -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xmlns="" id="{33321771-723E-F645-8587-0D32FC4B3B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1"/>
          <p:cNvSpPr>
            <a:spLocks noGrp="1"/>
          </p:cNvSpPr>
          <p:nvPr>
            <p:ph type="title" hasCustomPrompt="1"/>
          </p:nvPr>
        </p:nvSpPr>
        <p:spPr>
          <a:xfrm>
            <a:off x="432000" y="2279363"/>
            <a:ext cx="8278468" cy="584775"/>
          </a:xfrm>
        </p:spPr>
        <p:txBody>
          <a:bodyPr wrap="square" anchor="b" anchorCtr="0">
            <a:spAutoFit/>
          </a:bodyPr>
          <a:lstStyle>
            <a:lvl1pPr algn="ctr">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432000" y="2867847"/>
            <a:ext cx="8278468" cy="353943"/>
          </a:xfrm>
        </p:spPr>
        <p:txBody>
          <a:bodyPr wrap="square" anchor="t">
            <a:spAutoFit/>
          </a:bodyPr>
          <a:lstStyle>
            <a:lvl1pPr marL="0" indent="-182880" algn="ctr">
              <a:lnSpc>
                <a:spcPct val="85000"/>
              </a:lnSpc>
              <a:spcBef>
                <a:spcPts val="800"/>
              </a:spcBef>
              <a:buFont typeface="Arial" pitchFamily="34" charset="0"/>
              <a:buNone/>
              <a:defRPr sz="2000" b="0" cap="none" baseline="0">
                <a:solidFill>
                  <a:srgbClr val="19BBB7"/>
                </a:solidFill>
                <a:latin typeface="+mn-lt"/>
              </a:defRPr>
            </a:lvl1pPr>
          </a:lstStyle>
          <a:p>
            <a:pPr lvl="0"/>
            <a:r>
              <a:rPr lang="en-US" dirty="0"/>
              <a:t>Click to edit subtitle</a:t>
            </a:r>
          </a:p>
        </p:txBody>
      </p:sp>
      <p:grpSp>
        <p:nvGrpSpPr>
          <p:cNvPr id="46" name="Group 45">
            <a:extLst>
              <a:ext uri="{FF2B5EF4-FFF2-40B4-BE49-F238E27FC236}">
                <a16:creationId xmlns:a16="http://schemas.microsoft.com/office/drawing/2014/main" xmlns="" id="{718450A8-BC37-CF48-9304-7EE36260AD65}"/>
              </a:ext>
            </a:extLst>
          </p:cNvPr>
          <p:cNvGrpSpPr>
            <a:grpSpLocks noChangeAspect="1"/>
          </p:cNvGrpSpPr>
          <p:nvPr userDrawn="1"/>
        </p:nvGrpSpPr>
        <p:grpSpPr>
          <a:xfrm>
            <a:off x="7430067" y="4273188"/>
            <a:ext cx="1296000" cy="542432"/>
            <a:chOff x="6145213" y="4384676"/>
            <a:chExt cx="1582738" cy="649287"/>
          </a:xfrm>
          <a:solidFill>
            <a:schemeClr val="bg1"/>
          </a:solidFill>
        </p:grpSpPr>
        <p:sp>
          <p:nvSpPr>
            <p:cNvPr id="47" name="Freeform 46">
              <a:extLst>
                <a:ext uri="{FF2B5EF4-FFF2-40B4-BE49-F238E27FC236}">
                  <a16:creationId xmlns:a16="http://schemas.microsoft.com/office/drawing/2014/main" xmlns="" id="{473EFB49-4777-284C-B953-95370E76C803}"/>
                </a:ext>
              </a:extLst>
            </p:cNvPr>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xmlns="" id="{115DB472-06B6-3248-9605-DED231666310}"/>
                </a:ext>
              </a:extLst>
            </p:cNvPr>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xmlns="" id="{CC37431A-2E3A-A148-8C4A-C90892A22B06}"/>
                </a:ext>
              </a:extLst>
            </p:cNvPr>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xmlns="" id="{46CB9584-1031-5644-BFA1-978477894464}"/>
                </a:ext>
              </a:extLst>
            </p:cNvPr>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xmlns="" id="{DD863B4E-F3A6-A342-B336-4257364264B0}"/>
                </a:ext>
              </a:extLst>
            </p:cNvPr>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xmlns="" id="{2D946F10-6462-B24C-B166-8E735C8767F3}"/>
                </a:ext>
              </a:extLst>
            </p:cNvPr>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xmlns="" id="{F2CF56C3-FCB0-4A4C-BDC9-F22CB1E94B84}"/>
                </a:ext>
              </a:extLst>
            </p:cNvPr>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54" name="Picture 53">
            <a:extLst>
              <a:ext uri="{FF2B5EF4-FFF2-40B4-BE49-F238E27FC236}">
                <a16:creationId xmlns:a16="http://schemas.microsoft.com/office/drawing/2014/main" xmlns="" id="{84C7C6E5-982F-104B-91B3-E31FB3D77A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000" y="4423606"/>
            <a:ext cx="1930942" cy="366879"/>
          </a:xfrm>
          <a:prstGeom prst="rect">
            <a:avLst/>
          </a:prstGeom>
        </p:spPr>
      </p:pic>
      <p:sp>
        <p:nvSpPr>
          <p:cNvPr id="57" name="TextBox 4">
            <a:extLst>
              <a:ext uri="{FF2B5EF4-FFF2-40B4-BE49-F238E27FC236}">
                <a16:creationId xmlns:a16="http://schemas.microsoft.com/office/drawing/2014/main" xmlns="" id="{25FDB93E-30EE-424E-B09B-E8BA4307BCE8}"/>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2">
            <a:extLst>
              <a:ext uri="{FF2B5EF4-FFF2-40B4-BE49-F238E27FC236}">
                <a16:creationId xmlns:a16="http://schemas.microsoft.com/office/drawing/2014/main" xmlns="" id="{3109289A-E0FE-AA4C-B1B3-7CF09DF10A8F}"/>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b="27667"/>
          <a:stretch/>
        </p:blipFill>
        <p:spPr>
          <a:xfrm>
            <a:off x="2992724" y="436630"/>
            <a:ext cx="3158552" cy="1105096"/>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Whi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AS -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xmlns="" id="{80C45221-E0D9-FD4E-8E82-8A5C9EA2B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Title 1"/>
          <p:cNvSpPr>
            <a:spLocks noGrp="1"/>
          </p:cNvSpPr>
          <p:nvPr>
            <p:ph type="title" hasCustomPrompt="1"/>
          </p:nvPr>
        </p:nvSpPr>
        <p:spPr>
          <a:xfrm>
            <a:off x="432000" y="2279363"/>
            <a:ext cx="8278468" cy="584775"/>
          </a:xfrm>
        </p:spPr>
        <p:txBody>
          <a:bodyPr wrap="square" anchor="ctr" anchorCtr="0">
            <a:spAutoFit/>
          </a:bodyPr>
          <a:lstStyle>
            <a:lvl1pPr algn="ctr">
              <a:defRPr sz="3200" baseline="0">
                <a:solidFill>
                  <a:schemeClr val="bg1"/>
                </a:solidFill>
                <a:latin typeface="+mj-lt"/>
              </a:defRPr>
            </a:lvl1pPr>
          </a:lstStyle>
          <a:p>
            <a:r>
              <a:rPr lang="en-US" dirty="0"/>
              <a:t>Click to Edit Title</a:t>
            </a:r>
          </a:p>
        </p:txBody>
      </p:sp>
      <p:grpSp>
        <p:nvGrpSpPr>
          <p:cNvPr id="2" name="Group 1">
            <a:extLst>
              <a:ext uri="{FF2B5EF4-FFF2-40B4-BE49-F238E27FC236}">
                <a16:creationId xmlns:a16="http://schemas.microsoft.com/office/drawing/2014/main" xmlns="" id="{46C0D9B8-8B5A-FB44-8734-24E88E539601}"/>
              </a:ext>
            </a:extLst>
          </p:cNvPr>
          <p:cNvGrpSpPr>
            <a:grpSpLocks noChangeAspect="1"/>
          </p:cNvGrpSpPr>
          <p:nvPr userDrawn="1"/>
        </p:nvGrpSpPr>
        <p:grpSpPr>
          <a:xfrm>
            <a:off x="432000" y="4322488"/>
            <a:ext cx="3265369" cy="486000"/>
            <a:chOff x="197633" y="4762284"/>
            <a:chExt cx="1499652" cy="223200"/>
          </a:xfrm>
        </p:grpSpPr>
        <p:pic>
          <p:nvPicPr>
            <p:cNvPr id="34" name="Picture 33">
              <a:extLst>
                <a:ext uri="{FF2B5EF4-FFF2-40B4-BE49-F238E27FC236}">
                  <a16:creationId xmlns:a16="http://schemas.microsoft.com/office/drawing/2014/main" xmlns="" id="{A55460B8-45A6-A048-AEC1-1C794A70B94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7627" y="4811148"/>
              <a:ext cx="879658" cy="167135"/>
            </a:xfrm>
            <a:prstGeom prst="rect">
              <a:avLst/>
            </a:prstGeom>
          </p:spPr>
        </p:pic>
        <p:pic>
          <p:nvPicPr>
            <p:cNvPr id="35" name="Picture 34">
              <a:extLst>
                <a:ext uri="{FF2B5EF4-FFF2-40B4-BE49-F238E27FC236}">
                  <a16:creationId xmlns:a16="http://schemas.microsoft.com/office/drawing/2014/main" xmlns="" id="{90D1B123-B5DD-1C4A-ABA2-478C0145046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36" name="TextBox 4">
            <a:extLst>
              <a:ext uri="{FF2B5EF4-FFF2-40B4-BE49-F238E27FC236}">
                <a16:creationId xmlns:a16="http://schemas.microsoft.com/office/drawing/2014/main" xmlns="" id="{DF348B04-BAD9-9A47-A9B2-E5263B2680D1}"/>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grpSp>
        <p:nvGrpSpPr>
          <p:cNvPr id="45" name="Group 44">
            <a:extLst>
              <a:ext uri="{FF2B5EF4-FFF2-40B4-BE49-F238E27FC236}">
                <a16:creationId xmlns:a16="http://schemas.microsoft.com/office/drawing/2014/main" xmlns="" id="{D934764A-7B94-8349-BD9C-9A0E7E75A630}"/>
              </a:ext>
            </a:extLst>
          </p:cNvPr>
          <p:cNvGrpSpPr>
            <a:grpSpLocks noChangeAspect="1"/>
          </p:cNvGrpSpPr>
          <p:nvPr userDrawn="1"/>
        </p:nvGrpSpPr>
        <p:grpSpPr>
          <a:xfrm>
            <a:off x="7430067" y="4273188"/>
            <a:ext cx="1296000" cy="542432"/>
            <a:chOff x="6145213" y="4384676"/>
            <a:chExt cx="1582738" cy="649287"/>
          </a:xfrm>
          <a:solidFill>
            <a:schemeClr val="bg1"/>
          </a:solidFill>
        </p:grpSpPr>
        <p:sp>
          <p:nvSpPr>
            <p:cNvPr id="46" name="Freeform 45">
              <a:extLst>
                <a:ext uri="{FF2B5EF4-FFF2-40B4-BE49-F238E27FC236}">
                  <a16:creationId xmlns:a16="http://schemas.microsoft.com/office/drawing/2014/main" xmlns="" id="{1F082EC1-8586-5940-99A1-8BC12346C726}"/>
                </a:ext>
              </a:extLst>
            </p:cNvPr>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6">
              <a:extLst>
                <a:ext uri="{FF2B5EF4-FFF2-40B4-BE49-F238E27FC236}">
                  <a16:creationId xmlns:a16="http://schemas.microsoft.com/office/drawing/2014/main" xmlns="" id="{619DAA4D-75A0-6A4F-97D8-AAD6867B13AF}"/>
                </a:ext>
              </a:extLst>
            </p:cNvPr>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xmlns="" id="{E9A0B850-3B99-444C-BB35-EECB47833F55}"/>
                </a:ext>
              </a:extLst>
            </p:cNvPr>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a:extLst>
                <a:ext uri="{FF2B5EF4-FFF2-40B4-BE49-F238E27FC236}">
                  <a16:creationId xmlns:a16="http://schemas.microsoft.com/office/drawing/2014/main" xmlns="" id="{5F386319-F8D6-E145-BF34-575E5F399839}"/>
                </a:ext>
              </a:extLst>
            </p:cNvPr>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a:extLst>
                <a:ext uri="{FF2B5EF4-FFF2-40B4-BE49-F238E27FC236}">
                  <a16:creationId xmlns:a16="http://schemas.microsoft.com/office/drawing/2014/main" xmlns="" id="{9B2AF1E4-261D-A445-84E3-ACA61933871C}"/>
                </a:ext>
              </a:extLst>
            </p:cNvPr>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xmlns="" id="{3273AA26-3C53-5944-8A70-3DB5A4600514}"/>
                </a:ext>
              </a:extLst>
            </p:cNvPr>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xmlns="" id="{F11B71D7-C0EA-F447-8754-258DD26D49F6}"/>
                </a:ext>
              </a:extLst>
            </p:cNvPr>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AS - Image Only - White">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S - 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F09F4F7-089D-4D43-8541-ED04126097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grpSp>
        <p:nvGrpSpPr>
          <p:cNvPr id="6" name="Group 5"/>
          <p:cNvGrpSpPr/>
          <p:nvPr userDrawn="1"/>
        </p:nvGrpSpPr>
        <p:grpSpPr>
          <a:xfrm>
            <a:off x="8427835" y="4765184"/>
            <a:ext cx="526892" cy="220528"/>
            <a:chOff x="6145213" y="4384676"/>
            <a:chExt cx="1582738" cy="649287"/>
          </a:xfrm>
          <a:solidFill>
            <a:schemeClr val="bg1"/>
          </a:solidFill>
        </p:grpSpPr>
        <p:sp>
          <p:nvSpPr>
            <p:cNvPr id="7"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xmlns="" id="{F56FA4E6-C6D0-0D42-830D-1FC5376B0812}"/>
              </a:ext>
            </a:extLst>
          </p:cNvPr>
          <p:cNvGrpSpPr/>
          <p:nvPr userDrawn="1"/>
        </p:nvGrpSpPr>
        <p:grpSpPr>
          <a:xfrm>
            <a:off x="197633" y="4762284"/>
            <a:ext cx="1499655" cy="223200"/>
            <a:chOff x="197633" y="4762284"/>
            <a:chExt cx="1499655" cy="223200"/>
          </a:xfrm>
        </p:grpSpPr>
        <p:pic>
          <p:nvPicPr>
            <p:cNvPr id="18" name="Picture 17">
              <a:extLst>
                <a:ext uri="{FF2B5EF4-FFF2-40B4-BE49-F238E27FC236}">
                  <a16:creationId xmlns:a16="http://schemas.microsoft.com/office/drawing/2014/main" xmlns="" id="{45F0AF76-0B4F-2642-BB7A-6824A8D6BA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19" name="Picture 18">
              <a:extLst>
                <a:ext uri="{FF2B5EF4-FFF2-40B4-BE49-F238E27FC236}">
                  <a16:creationId xmlns:a16="http://schemas.microsoft.com/office/drawing/2014/main" xmlns="" id="{E7F86634-3A30-4847-BD75-C515727F38F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
        <p:nvSpPr>
          <p:cNvPr id="20" name="TextBox 4">
            <a:extLst>
              <a:ext uri="{FF2B5EF4-FFF2-40B4-BE49-F238E27FC236}">
                <a16:creationId xmlns:a16="http://schemas.microsoft.com/office/drawing/2014/main" xmlns="" id="{E16C5601-D4A1-1743-854B-17F5D683ACDF}"/>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spTree>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6.xml"/><Relationship Id="rId7" Type="http://schemas.openxmlformats.org/officeDocument/2006/relationships/image" Target="../media/image1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jp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23" name="Group 22">
            <a:extLst>
              <a:ext uri="{FF2B5EF4-FFF2-40B4-BE49-F238E27FC236}">
                <a16:creationId xmlns:a16="http://schemas.microsoft.com/office/drawing/2014/main" xmlns="" id="{6022AD62-F45C-5A4E-B9F5-23A0C4E3A9F2}"/>
              </a:ext>
            </a:extLst>
          </p:cNvPr>
          <p:cNvGrpSpPr/>
          <p:nvPr userDrawn="1"/>
        </p:nvGrpSpPr>
        <p:grpSpPr>
          <a:xfrm>
            <a:off x="197633" y="4762284"/>
            <a:ext cx="1499655" cy="223200"/>
            <a:chOff x="197633" y="4762284"/>
            <a:chExt cx="1499655" cy="223200"/>
          </a:xfrm>
        </p:grpSpPr>
        <p:pic>
          <p:nvPicPr>
            <p:cNvPr id="18" name="Picture 17">
              <a:extLst>
                <a:ext uri="{FF2B5EF4-FFF2-40B4-BE49-F238E27FC236}">
                  <a16:creationId xmlns:a16="http://schemas.microsoft.com/office/drawing/2014/main" xmlns="" id="{242627CE-B743-824E-82AC-FFC60B32485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17625" y="4811148"/>
              <a:ext cx="879663" cy="167136"/>
            </a:xfrm>
            <a:prstGeom prst="rect">
              <a:avLst/>
            </a:prstGeom>
          </p:spPr>
        </p:pic>
        <p:pic>
          <p:nvPicPr>
            <p:cNvPr id="22" name="Picture 21">
              <a:extLst>
                <a:ext uri="{FF2B5EF4-FFF2-40B4-BE49-F238E27FC236}">
                  <a16:creationId xmlns:a16="http://schemas.microsoft.com/office/drawing/2014/main" xmlns="" id="{CB184EAA-2A30-8F4E-89DE-8532FDE1220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89" r:id="rId1"/>
    <p:sldLayoutId id="2147483926" r:id="rId2"/>
    <p:sldLayoutId id="2147483927" r:id="rId3"/>
    <p:sldLayoutId id="2147483928" r:id="rId4"/>
    <p:sldLayoutId id="2147483929" r:id="rId5"/>
    <p:sldLayoutId id="2147483930" r:id="rId6"/>
    <p:sldLayoutId id="2147483935" r:id="rId7"/>
    <p:sldLayoutId id="2147483941" r:id="rId8"/>
    <p:sldLayoutId id="2147483963" r:id="rId9"/>
    <p:sldLayoutId id="2147483991" r:id="rId10"/>
    <p:sldLayoutId id="2147483992" r:id="rId11"/>
    <p:sldLayoutId id="2147483993" r:id="rId12"/>
    <p:sldLayoutId id="2147483994" r:id="rId13"/>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11D021CE-23A3-B046-AACF-FD7E4017B2F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9" name="Group 8"/>
          <p:cNvGrpSpPr/>
          <p:nvPr userDrawn="1"/>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21" name="TextBox 4">
            <a:extLst>
              <a:ext uri="{FF2B5EF4-FFF2-40B4-BE49-F238E27FC236}">
                <a16:creationId xmlns:a16="http://schemas.microsoft.com/office/drawing/2014/main" xmlns="" id="{692A4BB4-5CE3-6949-8E9A-EF9D44C61248}"/>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alpha val="25000"/>
                  </a:schemeClr>
                </a:solidFill>
                <a:effectLst/>
                <a:uLnTx/>
                <a:uFillTx/>
                <a:latin typeface="+mn-lt"/>
                <a:ea typeface="Calibri" charset="0"/>
                <a:cs typeface="Arial" panose="020B0604020202020204" pitchFamily="34" charset="0"/>
              </a:rPr>
              <a:t>Copyright © SAS Institute Inc. All rights reserved.</a:t>
            </a:r>
          </a:p>
        </p:txBody>
      </p:sp>
      <p:grpSp>
        <p:nvGrpSpPr>
          <p:cNvPr id="22" name="Group 21">
            <a:extLst>
              <a:ext uri="{FF2B5EF4-FFF2-40B4-BE49-F238E27FC236}">
                <a16:creationId xmlns:a16="http://schemas.microsoft.com/office/drawing/2014/main" xmlns="" id="{F9C9DC99-8BE4-D14C-A290-C432364674AC}"/>
              </a:ext>
            </a:extLst>
          </p:cNvPr>
          <p:cNvGrpSpPr/>
          <p:nvPr userDrawn="1"/>
        </p:nvGrpSpPr>
        <p:grpSpPr>
          <a:xfrm>
            <a:off x="197633" y="4762284"/>
            <a:ext cx="1499655" cy="223200"/>
            <a:chOff x="197633" y="4762284"/>
            <a:chExt cx="1499655" cy="223200"/>
          </a:xfrm>
        </p:grpSpPr>
        <p:pic>
          <p:nvPicPr>
            <p:cNvPr id="23" name="Picture 22">
              <a:extLst>
                <a:ext uri="{FF2B5EF4-FFF2-40B4-BE49-F238E27FC236}">
                  <a16:creationId xmlns:a16="http://schemas.microsoft.com/office/drawing/2014/main" xmlns="" id="{4866322B-B012-9E4C-B5DB-942BC38E6D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17625" y="4811148"/>
              <a:ext cx="879663" cy="167135"/>
            </a:xfrm>
            <a:prstGeom prst="rect">
              <a:avLst/>
            </a:prstGeom>
          </p:spPr>
        </p:pic>
        <p:pic>
          <p:nvPicPr>
            <p:cNvPr id="24" name="Picture 23">
              <a:extLst>
                <a:ext uri="{FF2B5EF4-FFF2-40B4-BE49-F238E27FC236}">
                  <a16:creationId xmlns:a16="http://schemas.microsoft.com/office/drawing/2014/main" xmlns="" id="{A548C07A-6BDE-5C42-967E-E51301474D2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7633" y="4762284"/>
              <a:ext cx="571392" cy="223200"/>
            </a:xfrm>
            <a:prstGeom prst="rect">
              <a:avLst/>
            </a:prstGeom>
          </p:spPr>
        </p:pic>
      </p:grpSp>
    </p:spTree>
    <p:extLst>
      <p:ext uri="{BB962C8B-B14F-4D97-AF65-F5344CB8AC3E}">
        <p14:creationId xmlns:p14="http://schemas.microsoft.com/office/powerpoint/2010/main" val="2012185252"/>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bg1"/>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lumMod val="40000"/>
            <a:lumOff val="60000"/>
          </a:schemeClr>
        </a:buClr>
        <a:buSzPct val="80000"/>
        <a:buFont typeface="Arial" pitchFamily="34" charset="0"/>
        <a:buChar char="•"/>
        <a:defRPr sz="2000" b="0" kern="1200" cap="none" baseline="0">
          <a:solidFill>
            <a:schemeClr val="bg1"/>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bg1">
            <a:lumMod val="75000"/>
          </a:schemeClr>
        </a:buClr>
        <a:buSzPct val="80000"/>
        <a:buFont typeface="Arial" pitchFamily="34" charset="0"/>
        <a:buChar char="•"/>
        <a:tabLst/>
        <a:defRPr sz="1800" kern="1200" baseline="0">
          <a:solidFill>
            <a:schemeClr val="bg1">
              <a:lumMod val="7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bg1">
            <a:lumMod val="75000"/>
          </a:schemeClr>
        </a:buClr>
        <a:buSzPct val="100000"/>
        <a:buFont typeface="Calibri" panose="020F0502020204030204" pitchFamily="34" charset="0"/>
        <a:buChar char="-"/>
        <a:defRPr sz="1400" kern="1200" baseline="0">
          <a:solidFill>
            <a:schemeClr val="bg1">
              <a:lumMod val="7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mailto:dan.soceanu@sas.com" TargetMode="External"/><Relationship Id="rId2" Type="http://schemas.openxmlformats.org/officeDocument/2006/relationships/hyperlink" Target="mailto:steve.sparano@sas.com" TargetMode="External"/><Relationship Id="rId1" Type="http://schemas.openxmlformats.org/officeDocument/2006/relationships/slideLayout" Target="../slideLayouts/slideLayout12.xml"/><Relationship Id="rId6" Type="http://schemas.openxmlformats.org/officeDocument/2006/relationships/image" Target="../media/image30.jpeg"/><Relationship Id="rId5" Type="http://schemas.openxmlformats.org/officeDocument/2006/relationships/image" Target="../media/image23.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2.tiff"/><Relationship Id="rId5" Type="http://schemas.openxmlformats.org/officeDocument/2006/relationships/image" Target="../media/image21.png"/><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80907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64F85-6ABF-40FA-A156-DD63F386BA44}"/>
              </a:ext>
            </a:extLst>
          </p:cNvPr>
          <p:cNvSpPr>
            <a:spLocks noGrp="1"/>
          </p:cNvSpPr>
          <p:nvPr>
            <p:ph type="title"/>
          </p:nvPr>
        </p:nvSpPr>
        <p:spPr/>
        <p:txBody>
          <a:bodyPr/>
          <a:lstStyle/>
          <a:p>
            <a:r>
              <a:rPr lang="en-US" dirty="0"/>
              <a:t>VDMML – another great way to build a model</a:t>
            </a:r>
          </a:p>
        </p:txBody>
      </p:sp>
      <p:sp>
        <p:nvSpPr>
          <p:cNvPr id="3" name="Text Placeholder 2">
            <a:extLst>
              <a:ext uri="{FF2B5EF4-FFF2-40B4-BE49-F238E27FC236}">
                <a16:creationId xmlns:a16="http://schemas.microsoft.com/office/drawing/2014/main" xmlns="" id="{15A6D68B-DE71-43E3-B842-928AF49153CF}"/>
              </a:ext>
            </a:extLst>
          </p:cNvPr>
          <p:cNvSpPr>
            <a:spLocks noGrp="1"/>
          </p:cNvSpPr>
          <p:nvPr>
            <p:ph type="body" sz="quarter" idx="12"/>
          </p:nvPr>
        </p:nvSpPr>
        <p:spPr>
          <a:xfrm flipH="1">
            <a:off x="6887587" y="856161"/>
            <a:ext cx="2029433" cy="3431177"/>
          </a:xfrm>
        </p:spPr>
        <p:txBody>
          <a:bodyPr/>
          <a:lstStyle/>
          <a:p>
            <a:pPr algn="l"/>
            <a:r>
              <a:rPr lang="en-US" dirty="0"/>
              <a:t>In fact you can build a model with almost anything…. </a:t>
            </a:r>
          </a:p>
          <a:p>
            <a:pPr algn="l"/>
            <a:endParaRPr lang="en-US" dirty="0"/>
          </a:p>
          <a:p>
            <a:pPr algn="l"/>
            <a:r>
              <a:rPr lang="en-US" dirty="0"/>
              <a:t>SAS, VA, VDMML, SAS Studio, Python, Java, PMML,  </a:t>
            </a:r>
            <a:r>
              <a:rPr lang="en-US" dirty="0" err="1"/>
              <a:t>etc</a:t>
            </a:r>
            <a:r>
              <a:rPr lang="en-US" dirty="0"/>
              <a:t>…</a:t>
            </a:r>
          </a:p>
        </p:txBody>
      </p:sp>
      <p:pic>
        <p:nvPicPr>
          <p:cNvPr id="5" name="Content Placeholder 4">
            <a:extLst>
              <a:ext uri="{FF2B5EF4-FFF2-40B4-BE49-F238E27FC236}">
                <a16:creationId xmlns:a16="http://schemas.microsoft.com/office/drawing/2014/main" xmlns="" id="{FD990112-AF41-4801-92FD-0F6E5B8D1129}"/>
              </a:ext>
            </a:extLst>
          </p:cNvPr>
          <p:cNvPicPr>
            <a:picLocks noGrp="1" noChangeAspect="1"/>
          </p:cNvPicPr>
          <p:nvPr>
            <p:ph sz="quarter" idx="11"/>
          </p:nvPr>
        </p:nvPicPr>
        <p:blipFill>
          <a:blip r:embed="rId2"/>
          <a:stretch>
            <a:fillRect/>
          </a:stretch>
        </p:blipFill>
        <p:spPr>
          <a:xfrm>
            <a:off x="403592" y="831554"/>
            <a:ext cx="5883903" cy="3643313"/>
          </a:xfrm>
          <a:prstGeom prst="rect">
            <a:avLst/>
          </a:prstGeom>
        </p:spPr>
      </p:pic>
    </p:spTree>
    <p:extLst>
      <p:ext uri="{BB962C8B-B14F-4D97-AF65-F5344CB8AC3E}">
        <p14:creationId xmlns:p14="http://schemas.microsoft.com/office/powerpoint/2010/main" val="41419706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47AA8-A11C-4092-BDD3-F12D961A151D}"/>
              </a:ext>
            </a:extLst>
          </p:cNvPr>
          <p:cNvSpPr>
            <a:spLocks noGrp="1"/>
          </p:cNvSpPr>
          <p:nvPr>
            <p:ph type="title"/>
          </p:nvPr>
        </p:nvSpPr>
        <p:spPr/>
        <p:txBody>
          <a:bodyPr/>
          <a:lstStyle/>
          <a:p>
            <a:r>
              <a:rPr lang="en-US" dirty="0"/>
              <a:t>VDMML – list models for this project</a:t>
            </a:r>
          </a:p>
        </p:txBody>
      </p:sp>
      <p:sp>
        <p:nvSpPr>
          <p:cNvPr id="3" name="Text Placeholder 2">
            <a:extLst>
              <a:ext uri="{FF2B5EF4-FFF2-40B4-BE49-F238E27FC236}">
                <a16:creationId xmlns:a16="http://schemas.microsoft.com/office/drawing/2014/main" xmlns="" id="{4017BB03-B426-423C-9D3E-F9A4B65C2B9A}"/>
              </a:ext>
            </a:extLst>
          </p:cNvPr>
          <p:cNvSpPr>
            <a:spLocks noGrp="1"/>
          </p:cNvSpPr>
          <p:nvPr>
            <p:ph type="body" sz="quarter" idx="12"/>
          </p:nvPr>
        </p:nvSpPr>
        <p:spPr/>
        <p:txBody>
          <a:bodyPr/>
          <a:lstStyle/>
          <a:p>
            <a:r>
              <a:rPr lang="en-US" dirty="0"/>
              <a:t>Remember this  list</a:t>
            </a:r>
          </a:p>
        </p:txBody>
      </p:sp>
      <p:pic>
        <p:nvPicPr>
          <p:cNvPr id="5" name="Content Placeholder 4">
            <a:extLst>
              <a:ext uri="{FF2B5EF4-FFF2-40B4-BE49-F238E27FC236}">
                <a16:creationId xmlns:a16="http://schemas.microsoft.com/office/drawing/2014/main" xmlns="" id="{7A7122E6-28FA-4DE0-9F04-5A8B67390DEE}"/>
              </a:ext>
            </a:extLst>
          </p:cNvPr>
          <p:cNvPicPr>
            <a:picLocks noGrp="1" noChangeAspect="1"/>
          </p:cNvPicPr>
          <p:nvPr>
            <p:ph sz="quarter" idx="11"/>
          </p:nvPr>
        </p:nvPicPr>
        <p:blipFill>
          <a:blip r:embed="rId2"/>
          <a:stretch>
            <a:fillRect/>
          </a:stretch>
        </p:blipFill>
        <p:spPr>
          <a:xfrm>
            <a:off x="695528" y="914400"/>
            <a:ext cx="5895115" cy="3643313"/>
          </a:xfrm>
          <a:prstGeom prst="rect">
            <a:avLst/>
          </a:prstGeom>
        </p:spPr>
      </p:pic>
      <p:sp>
        <p:nvSpPr>
          <p:cNvPr id="4" name="TextBox 3">
            <a:extLst>
              <a:ext uri="{FF2B5EF4-FFF2-40B4-BE49-F238E27FC236}">
                <a16:creationId xmlns:a16="http://schemas.microsoft.com/office/drawing/2014/main" xmlns="" id="{6282CB43-B3D1-4E4D-B663-CE16376D080B}"/>
              </a:ext>
            </a:extLst>
          </p:cNvPr>
          <p:cNvSpPr txBox="1"/>
          <p:nvPr/>
        </p:nvSpPr>
        <p:spPr>
          <a:xfrm>
            <a:off x="7010400" y="1084217"/>
            <a:ext cx="1796374" cy="2554545"/>
          </a:xfrm>
          <a:prstGeom prst="rect">
            <a:avLst/>
          </a:prstGeom>
          <a:noFill/>
        </p:spPr>
        <p:txBody>
          <a:bodyPr wrap="square" rtlCol="0">
            <a:spAutoFit/>
          </a:bodyPr>
          <a:lstStyle/>
          <a:p>
            <a:r>
              <a:rPr lang="en-US" sz="2000" b="1" dirty="0">
                <a:solidFill>
                  <a:schemeClr val="accent2">
                    <a:lumMod val="50000"/>
                  </a:schemeClr>
                </a:solidFill>
              </a:rPr>
              <a:t>Select </a:t>
            </a:r>
            <a:r>
              <a:rPr lang="en-US" sz="2000" b="1" i="1" dirty="0">
                <a:solidFill>
                  <a:schemeClr val="accent2">
                    <a:lumMod val="50000"/>
                  </a:schemeClr>
                </a:solidFill>
              </a:rPr>
              <a:t>Register </a:t>
            </a:r>
            <a:r>
              <a:rPr lang="en-US" sz="2000" b="1" dirty="0">
                <a:solidFill>
                  <a:schemeClr val="accent2">
                    <a:lumMod val="50000"/>
                  </a:schemeClr>
                </a:solidFill>
              </a:rPr>
              <a:t>to save and share these models with other users and applications.</a:t>
            </a:r>
          </a:p>
          <a:p>
            <a:endParaRPr lang="en-US" sz="2000" b="1" i="1" dirty="0">
              <a:solidFill>
                <a:schemeClr val="accent2">
                  <a:lumMod val="50000"/>
                </a:schemeClr>
              </a:solidFill>
            </a:endParaRPr>
          </a:p>
          <a:p>
            <a:r>
              <a:rPr lang="en-US" sz="2000" b="1" i="1" dirty="0">
                <a:solidFill>
                  <a:schemeClr val="accent2">
                    <a:lumMod val="50000"/>
                  </a:schemeClr>
                </a:solidFill>
              </a:rPr>
              <a:t>… such as …</a:t>
            </a:r>
            <a:endParaRPr lang="en-US" sz="2000" b="1" dirty="0">
              <a:solidFill>
                <a:schemeClr val="accent2">
                  <a:lumMod val="50000"/>
                </a:schemeClr>
              </a:solidFill>
            </a:endParaRPr>
          </a:p>
        </p:txBody>
      </p:sp>
    </p:spTree>
    <p:extLst>
      <p:ext uri="{BB962C8B-B14F-4D97-AF65-F5344CB8AC3E}">
        <p14:creationId xmlns:p14="http://schemas.microsoft.com/office/powerpoint/2010/main" val="320772870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FE8D9-7950-4749-A8A4-5F3FAE34011D}"/>
              </a:ext>
            </a:extLst>
          </p:cNvPr>
          <p:cNvSpPr>
            <a:spLocks noGrp="1"/>
          </p:cNvSpPr>
          <p:nvPr>
            <p:ph type="title"/>
          </p:nvPr>
        </p:nvSpPr>
        <p:spPr/>
        <p:txBody>
          <a:bodyPr/>
          <a:lstStyle/>
          <a:p>
            <a:r>
              <a:rPr lang="en-US" dirty="0"/>
              <a:t>Model  Manager</a:t>
            </a:r>
          </a:p>
        </p:txBody>
      </p:sp>
      <p:sp>
        <p:nvSpPr>
          <p:cNvPr id="3" name="Text Placeholder 2">
            <a:extLst>
              <a:ext uri="{FF2B5EF4-FFF2-40B4-BE49-F238E27FC236}">
                <a16:creationId xmlns:a16="http://schemas.microsoft.com/office/drawing/2014/main" xmlns="" id="{17835B4B-7C98-48BC-B449-1109CB66EADB}"/>
              </a:ext>
            </a:extLst>
          </p:cNvPr>
          <p:cNvSpPr>
            <a:spLocks noGrp="1"/>
          </p:cNvSpPr>
          <p:nvPr>
            <p:ph type="body" sz="quarter" idx="12"/>
          </p:nvPr>
        </p:nvSpPr>
        <p:spPr>
          <a:xfrm flipH="1">
            <a:off x="626364" y="769637"/>
            <a:ext cx="8167440" cy="274320"/>
          </a:xfrm>
        </p:spPr>
        <p:txBody>
          <a:bodyPr/>
          <a:lstStyle/>
          <a:p>
            <a:endParaRPr lang="en-US" dirty="0"/>
          </a:p>
          <a:p>
            <a:r>
              <a:rPr lang="en-US" dirty="0"/>
              <a:t>One common platform for storing models from all sources</a:t>
            </a:r>
          </a:p>
          <a:p>
            <a:r>
              <a:rPr lang="en-US" dirty="0"/>
              <a:t>and deploying models to all targets</a:t>
            </a:r>
          </a:p>
        </p:txBody>
      </p:sp>
      <p:pic>
        <p:nvPicPr>
          <p:cNvPr id="5" name="Content Placeholder 4">
            <a:extLst>
              <a:ext uri="{FF2B5EF4-FFF2-40B4-BE49-F238E27FC236}">
                <a16:creationId xmlns:a16="http://schemas.microsoft.com/office/drawing/2014/main" xmlns="" id="{014F94FF-D54C-424B-B31D-7C47E344B5BD}"/>
              </a:ext>
            </a:extLst>
          </p:cNvPr>
          <p:cNvPicPr>
            <a:picLocks noGrp="1" noChangeAspect="1"/>
          </p:cNvPicPr>
          <p:nvPr>
            <p:ph sz="quarter" idx="11"/>
          </p:nvPr>
        </p:nvPicPr>
        <p:blipFill>
          <a:blip r:embed="rId2"/>
          <a:stretch>
            <a:fillRect/>
          </a:stretch>
        </p:blipFill>
        <p:spPr>
          <a:xfrm>
            <a:off x="124514" y="1511263"/>
            <a:ext cx="8894971" cy="2498345"/>
          </a:xfrm>
          <a:prstGeom prst="rect">
            <a:avLst/>
          </a:prstGeom>
        </p:spPr>
      </p:pic>
    </p:spTree>
    <p:extLst>
      <p:ext uri="{BB962C8B-B14F-4D97-AF65-F5344CB8AC3E}">
        <p14:creationId xmlns:p14="http://schemas.microsoft.com/office/powerpoint/2010/main" val="25187659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bull">
            <a:extLst>
              <a:ext uri="{FF2B5EF4-FFF2-40B4-BE49-F238E27FC236}">
                <a16:creationId xmlns:a16="http://schemas.microsoft.com/office/drawing/2014/main" xmlns="" id="{EDFF4271-884D-43E8-978E-F9948BC50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466" y="1568224"/>
            <a:ext cx="2428875" cy="187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8AC0F4F-B001-48A7-81C9-8BB070D92BA7}"/>
              </a:ext>
            </a:extLst>
          </p:cNvPr>
          <p:cNvSpPr>
            <a:spLocks noGrp="1"/>
          </p:cNvSpPr>
          <p:nvPr>
            <p:ph type="title"/>
          </p:nvPr>
        </p:nvSpPr>
        <p:spPr/>
        <p:txBody>
          <a:bodyPr/>
          <a:lstStyle/>
          <a:p>
            <a:r>
              <a:rPr lang="en-US" dirty="0"/>
              <a:t>Section 2:  Deploy</a:t>
            </a:r>
          </a:p>
        </p:txBody>
      </p:sp>
      <p:sp>
        <p:nvSpPr>
          <p:cNvPr id="3" name="Text Placeholder 2">
            <a:extLst>
              <a:ext uri="{FF2B5EF4-FFF2-40B4-BE49-F238E27FC236}">
                <a16:creationId xmlns:a16="http://schemas.microsoft.com/office/drawing/2014/main" xmlns="" id="{FE2178FB-2C8E-4234-AD5B-7E531378DFAF}"/>
              </a:ext>
            </a:extLst>
          </p:cNvPr>
          <p:cNvSpPr>
            <a:spLocks noGrp="1"/>
          </p:cNvSpPr>
          <p:nvPr>
            <p:ph type="body" sz="quarter" idx="11"/>
          </p:nvPr>
        </p:nvSpPr>
        <p:spPr>
          <a:xfrm flipH="1">
            <a:off x="626364" y="850660"/>
            <a:ext cx="7891272" cy="274320"/>
          </a:xfrm>
        </p:spPr>
        <p:txBody>
          <a:bodyPr/>
          <a:lstStyle/>
          <a:p>
            <a:r>
              <a:rPr lang="en-US" dirty="0"/>
              <a:t>This is  really the  software development process</a:t>
            </a:r>
          </a:p>
        </p:txBody>
      </p:sp>
      <p:sp>
        <p:nvSpPr>
          <p:cNvPr id="4" name="Content Placeholder 3">
            <a:extLst>
              <a:ext uri="{FF2B5EF4-FFF2-40B4-BE49-F238E27FC236}">
                <a16:creationId xmlns:a16="http://schemas.microsoft.com/office/drawing/2014/main" xmlns="" id="{A495A3E4-937C-4485-8FCD-604F7A978782}"/>
              </a:ext>
            </a:extLst>
          </p:cNvPr>
          <p:cNvSpPr>
            <a:spLocks noGrp="1"/>
          </p:cNvSpPr>
          <p:nvPr>
            <p:ph sz="quarter" idx="12"/>
          </p:nvPr>
        </p:nvSpPr>
        <p:spPr>
          <a:xfrm>
            <a:off x="321564" y="1362752"/>
            <a:ext cx="6384036" cy="3358896"/>
          </a:xfrm>
        </p:spPr>
        <p:txBody>
          <a:bodyPr/>
          <a:lstStyle/>
          <a:p>
            <a:r>
              <a:rPr lang="en-US" dirty="0"/>
              <a:t>Compare models</a:t>
            </a:r>
          </a:p>
          <a:p>
            <a:r>
              <a:rPr lang="en-US" dirty="0"/>
              <a:t>Testing the models</a:t>
            </a:r>
          </a:p>
          <a:p>
            <a:r>
              <a:rPr lang="en-US" dirty="0"/>
              <a:t>Publish a model to production</a:t>
            </a:r>
          </a:p>
          <a:p>
            <a:r>
              <a:rPr lang="en-US" dirty="0"/>
              <a:t>Use the model in a business application</a:t>
            </a:r>
          </a:p>
          <a:p>
            <a:r>
              <a:rPr lang="en-US" dirty="0"/>
              <a:t>What does this look like….</a:t>
            </a:r>
          </a:p>
        </p:txBody>
      </p:sp>
    </p:spTree>
    <p:extLst>
      <p:ext uri="{BB962C8B-B14F-4D97-AF65-F5344CB8AC3E}">
        <p14:creationId xmlns:p14="http://schemas.microsoft.com/office/powerpoint/2010/main" val="313290187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hteck 2">
            <a:extLst>
              <a:ext uri="{FF2B5EF4-FFF2-40B4-BE49-F238E27FC236}">
                <a16:creationId xmlns:a16="http://schemas.microsoft.com/office/drawing/2014/main" xmlns="" id="{5D651B41-06C2-47A2-8259-09E71D8B1ED4}"/>
              </a:ext>
            </a:extLst>
          </p:cNvPr>
          <p:cNvSpPr/>
          <p:nvPr/>
        </p:nvSpPr>
        <p:spPr>
          <a:xfrm>
            <a:off x="587449" y="2433928"/>
            <a:ext cx="2727755" cy="1864662"/>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43" name="Freihandform 42"/>
          <p:cNvSpPr/>
          <p:nvPr/>
        </p:nvSpPr>
        <p:spPr>
          <a:xfrm rot="17417783">
            <a:off x="626904" y="2601229"/>
            <a:ext cx="913674"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160" name="Rechteck 2">
            <a:extLst>
              <a:ext uri="{FF2B5EF4-FFF2-40B4-BE49-F238E27FC236}">
                <a16:creationId xmlns:a16="http://schemas.microsoft.com/office/drawing/2014/main" xmlns="" id="{9E2B8932-CB58-4ABE-94D8-39540128E4EC}"/>
              </a:ext>
            </a:extLst>
          </p:cNvPr>
          <p:cNvSpPr/>
          <p:nvPr/>
        </p:nvSpPr>
        <p:spPr>
          <a:xfrm>
            <a:off x="6745574" y="1020438"/>
            <a:ext cx="2302224" cy="3926315"/>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13" name="Rechteck 2">
            <a:extLst>
              <a:ext uri="{FF2B5EF4-FFF2-40B4-BE49-F238E27FC236}">
                <a16:creationId xmlns:a16="http://schemas.microsoft.com/office/drawing/2014/main" xmlns="" id="{4FB6B548-3D89-4B33-B971-A98F92DAA5A4}"/>
              </a:ext>
            </a:extLst>
          </p:cNvPr>
          <p:cNvSpPr/>
          <p:nvPr/>
        </p:nvSpPr>
        <p:spPr>
          <a:xfrm>
            <a:off x="82340" y="665461"/>
            <a:ext cx="1711542" cy="1728049"/>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32" name="Freihandform 42">
            <a:extLst>
              <a:ext uri="{FF2B5EF4-FFF2-40B4-BE49-F238E27FC236}">
                <a16:creationId xmlns:a16="http://schemas.microsoft.com/office/drawing/2014/main" xmlns="" id="{071A1D83-9C9A-4402-9E12-2CA39E50888B}"/>
              </a:ext>
            </a:extLst>
          </p:cNvPr>
          <p:cNvSpPr/>
          <p:nvPr/>
        </p:nvSpPr>
        <p:spPr>
          <a:xfrm rot="6432085">
            <a:off x="339477" y="2666029"/>
            <a:ext cx="1057940"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4" name="Rechteck 3"/>
          <p:cNvSpPr/>
          <p:nvPr/>
        </p:nvSpPr>
        <p:spPr>
          <a:xfrm>
            <a:off x="7078970" y="1573967"/>
            <a:ext cx="1908276" cy="311046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2" name="Titel 1"/>
          <p:cNvSpPr>
            <a:spLocks noGrp="1"/>
          </p:cNvSpPr>
          <p:nvPr>
            <p:ph type="title"/>
          </p:nvPr>
        </p:nvSpPr>
        <p:spPr/>
        <p:txBody>
          <a:bodyPr/>
          <a:lstStyle/>
          <a:p>
            <a:r>
              <a:rPr lang="en-US"/>
              <a:t>SAS Analytics Ecosystem</a:t>
            </a:r>
          </a:p>
        </p:txBody>
      </p:sp>
      <p:sp>
        <p:nvSpPr>
          <p:cNvPr id="8" name="Text Placeholder 7"/>
          <p:cNvSpPr>
            <a:spLocks noGrp="1"/>
          </p:cNvSpPr>
          <p:nvPr>
            <p:ph type="body" sz="quarter" idx="11"/>
          </p:nvPr>
        </p:nvSpPr>
        <p:spPr/>
        <p:txBody>
          <a:bodyPr/>
          <a:lstStyle/>
          <a:p>
            <a:r>
              <a:rPr lang="en-US"/>
              <a:t>Dev – Test – Publish – Monitor - Improve</a:t>
            </a:r>
          </a:p>
        </p:txBody>
      </p:sp>
      <p:sp>
        <p:nvSpPr>
          <p:cNvPr id="16" name="Textfeld 15"/>
          <p:cNvSpPr txBox="1"/>
          <p:nvPr/>
        </p:nvSpPr>
        <p:spPr>
          <a:xfrm>
            <a:off x="697367" y="3371707"/>
            <a:ext cx="84463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SAS </a:t>
            </a:r>
            <a:br>
              <a:rPr lang="en-US" sz="1400">
                <a:solidFill>
                  <a:srgbClr val="FFFFFF"/>
                </a:solidFill>
              </a:rPr>
            </a:br>
            <a:r>
              <a:rPr lang="en-US" sz="1400">
                <a:solidFill>
                  <a:srgbClr val="FFFFFF"/>
                </a:solidFill>
              </a:rPr>
              <a:t>Model Manager</a:t>
            </a:r>
          </a:p>
        </p:txBody>
      </p:sp>
      <p:sp>
        <p:nvSpPr>
          <p:cNvPr id="17" name="Textfeld 16"/>
          <p:cNvSpPr txBox="1"/>
          <p:nvPr/>
        </p:nvSpPr>
        <p:spPr>
          <a:xfrm>
            <a:off x="223893" y="1134775"/>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Analytics</a:t>
            </a:r>
          </a:p>
        </p:txBody>
      </p:sp>
      <p:sp>
        <p:nvSpPr>
          <p:cNvPr id="18" name="Textfeld 17"/>
          <p:cNvSpPr txBox="1"/>
          <p:nvPr/>
        </p:nvSpPr>
        <p:spPr>
          <a:xfrm>
            <a:off x="221259" y="171554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Statistics</a:t>
            </a:r>
          </a:p>
        </p:txBody>
      </p:sp>
      <p:grpSp>
        <p:nvGrpSpPr>
          <p:cNvPr id="20" name="Group 19">
            <a:extLst>
              <a:ext uri="{FF2B5EF4-FFF2-40B4-BE49-F238E27FC236}">
                <a16:creationId xmlns:a16="http://schemas.microsoft.com/office/drawing/2014/main" xmlns="" id="{C760049D-8D90-4418-9924-A16B136B23C8}"/>
              </a:ext>
            </a:extLst>
          </p:cNvPr>
          <p:cNvGrpSpPr/>
          <p:nvPr/>
        </p:nvGrpSpPr>
        <p:grpSpPr>
          <a:xfrm>
            <a:off x="7352565" y="3929489"/>
            <a:ext cx="1449135" cy="550990"/>
            <a:chOff x="7513466" y="1573967"/>
            <a:chExt cx="1294089" cy="550990"/>
          </a:xfrm>
        </p:grpSpPr>
        <p:sp>
          <p:nvSpPr>
            <p:cNvPr id="23" name="Rechteck 22"/>
            <p:cNvSpPr/>
            <p:nvPr/>
          </p:nvSpPr>
          <p:spPr>
            <a:xfrm>
              <a:off x="7513466" y="1573967"/>
              <a:ext cx="1294089" cy="550990"/>
            </a:xfrm>
            <a:prstGeom prst="rect">
              <a:avLst/>
            </a:prstGeom>
            <a:solidFill>
              <a:schemeClr val="tx2"/>
            </a:solidFill>
          </p:spPr>
          <p:txBody>
            <a:bodyPr wrap="square" lIns="27000" tIns="27000" rIns="27000" bIns="72000" rtlCol="0" anchor="b" anchorCtr="0">
              <a:noAutofit/>
            </a:bodyPr>
            <a:lstStyle/>
            <a:p>
              <a:pPr algn="ctr">
                <a:lnSpc>
                  <a:spcPct val="85000"/>
                </a:lnSpc>
                <a:defRPr/>
              </a:pPr>
              <a:r>
                <a:rPr lang="de-DE" sz="1400">
                  <a:solidFill>
                    <a:srgbClr val="FFFFFF"/>
                  </a:solidFill>
                </a:rPr>
                <a:t>Streaming</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512" y="1595510"/>
              <a:ext cx="423630" cy="30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7" name="Textfeld 18">
            <a:extLst>
              <a:ext uri="{FF2B5EF4-FFF2-40B4-BE49-F238E27FC236}">
                <a16:creationId xmlns:a16="http://schemas.microsoft.com/office/drawing/2014/main" xmlns="" id="{BF0885D0-84A1-434F-8F1A-C6618DE7E637}"/>
              </a:ext>
            </a:extLst>
          </p:cNvPr>
          <p:cNvSpPr txBox="1"/>
          <p:nvPr/>
        </p:nvSpPr>
        <p:spPr>
          <a:xfrm>
            <a:off x="4986739" y="3865500"/>
            <a:ext cx="131256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Publishing</a:t>
            </a:r>
          </a:p>
          <a:p>
            <a:pPr algn="ctr">
              <a:lnSpc>
                <a:spcPct val="85000"/>
              </a:lnSpc>
              <a:defRPr/>
            </a:pPr>
            <a:r>
              <a:rPr lang="en-US" sz="1400">
                <a:solidFill>
                  <a:srgbClr val="FFFFFF"/>
                </a:solidFill>
              </a:rPr>
              <a:t>Services</a:t>
            </a:r>
          </a:p>
        </p:txBody>
      </p:sp>
      <p:sp>
        <p:nvSpPr>
          <p:cNvPr id="82" name="Textfeld 17">
            <a:extLst>
              <a:ext uri="{FF2B5EF4-FFF2-40B4-BE49-F238E27FC236}">
                <a16:creationId xmlns:a16="http://schemas.microsoft.com/office/drawing/2014/main" xmlns="" id="{6AF0A682-90E4-4299-8A23-C4485A443BC2}"/>
              </a:ext>
            </a:extLst>
          </p:cNvPr>
          <p:cNvSpPr txBox="1"/>
          <p:nvPr/>
        </p:nvSpPr>
        <p:spPr>
          <a:xfrm>
            <a:off x="957654" y="113477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VDMML</a:t>
            </a:r>
          </a:p>
        </p:txBody>
      </p:sp>
      <p:cxnSp>
        <p:nvCxnSpPr>
          <p:cNvPr id="90" name="Gerade Verbindung mit Pfeil 35">
            <a:extLst>
              <a:ext uri="{FF2B5EF4-FFF2-40B4-BE49-F238E27FC236}">
                <a16:creationId xmlns:a16="http://schemas.microsoft.com/office/drawing/2014/main" xmlns="" id="{55507F63-8D07-4304-BCD0-39268C57B8B4}"/>
              </a:ext>
            </a:extLst>
          </p:cNvPr>
          <p:cNvCxnSpPr>
            <a:cxnSpLocks/>
            <a:endCxn id="113" idx="3"/>
          </p:cNvCxnSpPr>
          <p:nvPr/>
        </p:nvCxnSpPr>
        <p:spPr>
          <a:xfrm flipH="1">
            <a:off x="1793882" y="1529485"/>
            <a:ext cx="639219" cy="1"/>
          </a:xfrm>
          <a:prstGeom prst="straightConnector1">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xmlns="" id="{15E34A70-4F76-42FD-8377-D5304DB7F6D6}"/>
              </a:ext>
            </a:extLst>
          </p:cNvPr>
          <p:cNvCxnSpPr>
            <a:cxnSpLocks/>
            <a:stCxn id="77" idx="3"/>
            <a:endCxn id="4" idx="1"/>
          </p:cNvCxnSpPr>
          <p:nvPr/>
        </p:nvCxnSpPr>
        <p:spPr>
          <a:xfrm flipV="1">
            <a:off x="6299308" y="3129197"/>
            <a:ext cx="779662" cy="1047585"/>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xmlns="" id="{D2E900AC-551C-4E4A-91DF-74C087CFE642}"/>
              </a:ext>
            </a:extLst>
          </p:cNvPr>
          <p:cNvCxnSpPr>
            <a:cxnSpLocks/>
          </p:cNvCxnSpPr>
          <p:nvPr/>
        </p:nvCxnSpPr>
        <p:spPr>
          <a:xfrm rot="10800000">
            <a:off x="3573475" y="1648853"/>
            <a:ext cx="3505496" cy="730692"/>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14" name="Rechteck 69">
            <a:extLst>
              <a:ext uri="{FF2B5EF4-FFF2-40B4-BE49-F238E27FC236}">
                <a16:creationId xmlns:a16="http://schemas.microsoft.com/office/drawing/2014/main" xmlns="" id="{2F24BE1A-9F02-4432-9D0B-4E954376036B}"/>
              </a:ext>
            </a:extLst>
          </p:cNvPr>
          <p:cNvSpPr/>
          <p:nvPr/>
        </p:nvSpPr>
        <p:spPr>
          <a:xfrm>
            <a:off x="7322143" y="1736815"/>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SAS Real time (MAS)</a:t>
            </a:r>
          </a:p>
        </p:txBody>
      </p:sp>
      <p:sp>
        <p:nvSpPr>
          <p:cNvPr id="129" name="Freeform 21">
            <a:extLst>
              <a:ext uri="{FF2B5EF4-FFF2-40B4-BE49-F238E27FC236}">
                <a16:creationId xmlns:a16="http://schemas.microsoft.com/office/drawing/2014/main" xmlns="" id="{093897B6-A082-4C08-A156-FD83D98ED54E}"/>
              </a:ext>
            </a:extLst>
          </p:cNvPr>
          <p:cNvSpPr>
            <a:spLocks noChangeAspect="1" noEditPoints="1"/>
          </p:cNvSpPr>
          <p:nvPr/>
        </p:nvSpPr>
        <p:spPr bwMode="auto">
          <a:xfrm>
            <a:off x="2508644" y="1215292"/>
            <a:ext cx="1004276" cy="873858"/>
          </a:xfrm>
          <a:custGeom>
            <a:avLst/>
            <a:gdLst>
              <a:gd name="T0" fmla="*/ 2208 w 5760"/>
              <a:gd name="T1" fmla="*/ 4540 h 5012"/>
              <a:gd name="T2" fmla="*/ 4687 w 5760"/>
              <a:gd name="T3" fmla="*/ 4182 h 5012"/>
              <a:gd name="T4" fmla="*/ 258 w 5760"/>
              <a:gd name="T5" fmla="*/ 4144 h 5012"/>
              <a:gd name="T6" fmla="*/ 318 w 5760"/>
              <a:gd name="T7" fmla="*/ 4210 h 5012"/>
              <a:gd name="T8" fmla="*/ 2623 w 5760"/>
              <a:gd name="T9" fmla="*/ 4009 h 5012"/>
              <a:gd name="T10" fmla="*/ 3735 w 5760"/>
              <a:gd name="T11" fmla="*/ 3609 h 5012"/>
              <a:gd name="T12" fmla="*/ 227 w 5760"/>
              <a:gd name="T13" fmla="*/ 3513 h 5012"/>
              <a:gd name="T14" fmla="*/ 5294 w 5760"/>
              <a:gd name="T15" fmla="*/ 3207 h 5012"/>
              <a:gd name="T16" fmla="*/ 2449 w 5760"/>
              <a:gd name="T17" fmla="*/ 3083 h 5012"/>
              <a:gd name="T18" fmla="*/ 2276 w 5760"/>
              <a:gd name="T19" fmla="*/ 3218 h 5012"/>
              <a:gd name="T20" fmla="*/ 2205 w 5760"/>
              <a:gd name="T21" fmla="*/ 3059 h 5012"/>
              <a:gd name="T22" fmla="*/ 3100 w 5760"/>
              <a:gd name="T23" fmla="*/ 2982 h 5012"/>
              <a:gd name="T24" fmla="*/ 5280 w 5760"/>
              <a:gd name="T25" fmla="*/ 2592 h 5012"/>
              <a:gd name="T26" fmla="*/ 3510 w 5760"/>
              <a:gd name="T27" fmla="*/ 2704 h 5012"/>
              <a:gd name="T28" fmla="*/ 1529 w 5760"/>
              <a:gd name="T29" fmla="*/ 2667 h 5012"/>
              <a:gd name="T30" fmla="*/ 916 w 5760"/>
              <a:gd name="T31" fmla="*/ 3279 h 5012"/>
              <a:gd name="T32" fmla="*/ 976 w 5760"/>
              <a:gd name="T33" fmla="*/ 3866 h 5012"/>
              <a:gd name="T34" fmla="*/ 1700 w 5760"/>
              <a:gd name="T35" fmla="*/ 3775 h 5012"/>
              <a:gd name="T36" fmla="*/ 1789 w 5760"/>
              <a:gd name="T37" fmla="*/ 3565 h 5012"/>
              <a:gd name="T38" fmla="*/ 977 w 5760"/>
              <a:gd name="T39" fmla="*/ 4011 h 5012"/>
              <a:gd name="T40" fmla="*/ 763 w 5760"/>
              <a:gd name="T41" fmla="*/ 3427 h 5012"/>
              <a:gd name="T42" fmla="*/ 539 w 5760"/>
              <a:gd name="T43" fmla="*/ 3197 h 5012"/>
              <a:gd name="T44" fmla="*/ 517 w 5760"/>
              <a:gd name="T45" fmla="*/ 4586 h 5012"/>
              <a:gd name="T46" fmla="*/ 892 w 5760"/>
              <a:gd name="T47" fmla="*/ 4753 h 5012"/>
              <a:gd name="T48" fmla="*/ 1300 w 5760"/>
              <a:gd name="T49" fmla="*/ 4537 h 5012"/>
              <a:gd name="T50" fmla="*/ 1805 w 5760"/>
              <a:gd name="T51" fmla="*/ 4607 h 5012"/>
              <a:gd name="T52" fmla="*/ 2335 w 5760"/>
              <a:gd name="T53" fmla="*/ 4097 h 5012"/>
              <a:gd name="T54" fmla="*/ 2690 w 5760"/>
              <a:gd name="T55" fmla="*/ 3880 h 5012"/>
              <a:gd name="T56" fmla="*/ 3329 w 5760"/>
              <a:gd name="T57" fmla="*/ 3061 h 5012"/>
              <a:gd name="T58" fmla="*/ 2943 w 5760"/>
              <a:gd name="T59" fmla="*/ 3008 h 5012"/>
              <a:gd name="T60" fmla="*/ 2877 w 5760"/>
              <a:gd name="T61" fmla="*/ 3162 h 5012"/>
              <a:gd name="T62" fmla="*/ 2774 w 5760"/>
              <a:gd name="T63" fmla="*/ 3160 h 5012"/>
              <a:gd name="T64" fmla="*/ 2835 w 5760"/>
              <a:gd name="T65" fmla="*/ 3094 h 5012"/>
              <a:gd name="T66" fmla="*/ 2787 w 5760"/>
              <a:gd name="T67" fmla="*/ 2991 h 5012"/>
              <a:gd name="T68" fmla="*/ 2775 w 5760"/>
              <a:gd name="T69" fmla="*/ 2779 h 5012"/>
              <a:gd name="T70" fmla="*/ 2643 w 5760"/>
              <a:gd name="T71" fmla="*/ 2559 h 5012"/>
              <a:gd name="T72" fmla="*/ 3264 w 5760"/>
              <a:gd name="T73" fmla="*/ 2737 h 5012"/>
              <a:gd name="T74" fmla="*/ 3435 w 5760"/>
              <a:gd name="T75" fmla="*/ 3454 h 5012"/>
              <a:gd name="T76" fmla="*/ 2592 w 5760"/>
              <a:gd name="T77" fmla="*/ 4605 h 5012"/>
              <a:gd name="T78" fmla="*/ 2575 w 5760"/>
              <a:gd name="T79" fmla="*/ 2012 h 5012"/>
              <a:gd name="T80" fmla="*/ 1267 w 5760"/>
              <a:gd name="T81" fmla="*/ 2299 h 5012"/>
              <a:gd name="T82" fmla="*/ 1695 w 5760"/>
              <a:gd name="T83" fmla="*/ 1948 h 5012"/>
              <a:gd name="T84" fmla="*/ 2287 w 5760"/>
              <a:gd name="T85" fmla="*/ 1867 h 5012"/>
              <a:gd name="T86" fmla="*/ 5535 w 5760"/>
              <a:gd name="T87" fmla="*/ 4877 h 5012"/>
              <a:gd name="T88" fmla="*/ 2218 w 5760"/>
              <a:gd name="T89" fmla="*/ 4207 h 5012"/>
              <a:gd name="T90" fmla="*/ 1944 w 5760"/>
              <a:gd name="T91" fmla="*/ 4748 h 5012"/>
              <a:gd name="T92" fmla="*/ 1347 w 5760"/>
              <a:gd name="T93" fmla="*/ 4919 h 5012"/>
              <a:gd name="T94" fmla="*/ 984 w 5760"/>
              <a:gd name="T95" fmla="*/ 4788 h 5012"/>
              <a:gd name="T96" fmla="*/ 410 w 5760"/>
              <a:gd name="T97" fmla="*/ 4820 h 5012"/>
              <a:gd name="T98" fmla="*/ 150 w 5760"/>
              <a:gd name="T99" fmla="*/ 4144 h 5012"/>
              <a:gd name="T100" fmla="*/ 12 w 5760"/>
              <a:gd name="T101" fmla="*/ 3296 h 5012"/>
              <a:gd name="T102" fmla="*/ 342 w 5760"/>
              <a:gd name="T103" fmla="*/ 3303 h 5012"/>
              <a:gd name="T104" fmla="*/ 979 w 5760"/>
              <a:gd name="T105" fmla="*/ 2577 h 5012"/>
              <a:gd name="T106" fmla="*/ 923 w 5760"/>
              <a:gd name="T107" fmla="*/ 2252 h 5012"/>
              <a:gd name="T108" fmla="*/ 967 w 5760"/>
              <a:gd name="T109" fmla="*/ 926 h 5012"/>
              <a:gd name="T110" fmla="*/ 3405 w 5760"/>
              <a:gd name="T111" fmla="*/ 1203 h 5012"/>
              <a:gd name="T112" fmla="*/ 1513 w 5760"/>
              <a:gd name="T113" fmla="*/ 828 h 5012"/>
              <a:gd name="T114" fmla="*/ 1110 w 5760"/>
              <a:gd name="T115" fmla="*/ 585 h 5012"/>
              <a:gd name="T116" fmla="*/ 3587 w 5760"/>
              <a:gd name="T117" fmla="*/ 393 h 5012"/>
              <a:gd name="T118" fmla="*/ 3550 w 5760"/>
              <a:gd name="T119" fmla="*/ 220 h 5012"/>
              <a:gd name="T120" fmla="*/ 2397 w 5760"/>
              <a:gd name="T121" fmla="*/ 1483 h 5012"/>
              <a:gd name="T122" fmla="*/ 850 w 5760"/>
              <a:gd name="T123" fmla="*/ 961 h 5012"/>
              <a:gd name="T124" fmla="*/ 2075 w 5760"/>
              <a:gd name="T125" fmla="*/ 5 h 5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60" h="5012">
                <a:moveTo>
                  <a:pt x="2149" y="4224"/>
                </a:moveTo>
                <a:lnTo>
                  <a:pt x="2131" y="4282"/>
                </a:lnTo>
                <a:lnTo>
                  <a:pt x="2110" y="4341"/>
                </a:lnTo>
                <a:lnTo>
                  <a:pt x="2084" y="4399"/>
                </a:lnTo>
                <a:lnTo>
                  <a:pt x="2051" y="4456"/>
                </a:lnTo>
                <a:lnTo>
                  <a:pt x="1999" y="4530"/>
                </a:lnTo>
                <a:lnTo>
                  <a:pt x="1937" y="4600"/>
                </a:lnTo>
                <a:lnTo>
                  <a:pt x="1875" y="4668"/>
                </a:lnTo>
                <a:lnTo>
                  <a:pt x="1882" y="4670"/>
                </a:lnTo>
                <a:lnTo>
                  <a:pt x="1889" y="4671"/>
                </a:lnTo>
                <a:lnTo>
                  <a:pt x="1903" y="4675"/>
                </a:lnTo>
                <a:lnTo>
                  <a:pt x="1925" y="4677"/>
                </a:lnTo>
                <a:lnTo>
                  <a:pt x="1958" y="4678"/>
                </a:lnTo>
                <a:lnTo>
                  <a:pt x="1997" y="4680"/>
                </a:lnTo>
                <a:lnTo>
                  <a:pt x="2037" y="4682"/>
                </a:lnTo>
                <a:lnTo>
                  <a:pt x="2081" y="4682"/>
                </a:lnTo>
                <a:lnTo>
                  <a:pt x="2121" y="4682"/>
                </a:lnTo>
                <a:lnTo>
                  <a:pt x="2149" y="4680"/>
                </a:lnTo>
                <a:lnTo>
                  <a:pt x="2171" y="4675"/>
                </a:lnTo>
                <a:lnTo>
                  <a:pt x="2187" y="4668"/>
                </a:lnTo>
                <a:lnTo>
                  <a:pt x="2199" y="4659"/>
                </a:lnTo>
                <a:lnTo>
                  <a:pt x="2206" y="4650"/>
                </a:lnTo>
                <a:lnTo>
                  <a:pt x="2211" y="4642"/>
                </a:lnTo>
                <a:lnTo>
                  <a:pt x="2213" y="4636"/>
                </a:lnTo>
                <a:lnTo>
                  <a:pt x="2215" y="4622"/>
                </a:lnTo>
                <a:lnTo>
                  <a:pt x="2215" y="4603"/>
                </a:lnTo>
                <a:lnTo>
                  <a:pt x="2215" y="4582"/>
                </a:lnTo>
                <a:lnTo>
                  <a:pt x="2211" y="4560"/>
                </a:lnTo>
                <a:lnTo>
                  <a:pt x="2208" y="4540"/>
                </a:lnTo>
                <a:lnTo>
                  <a:pt x="2203" y="4526"/>
                </a:lnTo>
                <a:lnTo>
                  <a:pt x="2196" y="4504"/>
                </a:lnTo>
                <a:lnTo>
                  <a:pt x="2192" y="4474"/>
                </a:lnTo>
                <a:lnTo>
                  <a:pt x="2192" y="4437"/>
                </a:lnTo>
                <a:lnTo>
                  <a:pt x="2191" y="4408"/>
                </a:lnTo>
                <a:lnTo>
                  <a:pt x="2189" y="4378"/>
                </a:lnTo>
                <a:lnTo>
                  <a:pt x="2184" y="4345"/>
                </a:lnTo>
                <a:lnTo>
                  <a:pt x="2175" y="4306"/>
                </a:lnTo>
                <a:lnTo>
                  <a:pt x="2163" y="4266"/>
                </a:lnTo>
                <a:lnTo>
                  <a:pt x="2149" y="4224"/>
                </a:lnTo>
                <a:close/>
                <a:moveTo>
                  <a:pt x="4751" y="4135"/>
                </a:moveTo>
                <a:lnTo>
                  <a:pt x="5236" y="4135"/>
                </a:lnTo>
                <a:lnTo>
                  <a:pt x="5259" y="4138"/>
                </a:lnTo>
                <a:lnTo>
                  <a:pt x="5277" y="4149"/>
                </a:lnTo>
                <a:lnTo>
                  <a:pt x="5292" y="4163"/>
                </a:lnTo>
                <a:lnTo>
                  <a:pt x="5303" y="4182"/>
                </a:lnTo>
                <a:lnTo>
                  <a:pt x="5306" y="4203"/>
                </a:lnTo>
                <a:lnTo>
                  <a:pt x="5303" y="4226"/>
                </a:lnTo>
                <a:lnTo>
                  <a:pt x="5292" y="4245"/>
                </a:lnTo>
                <a:lnTo>
                  <a:pt x="5277" y="4259"/>
                </a:lnTo>
                <a:lnTo>
                  <a:pt x="5259" y="4270"/>
                </a:lnTo>
                <a:lnTo>
                  <a:pt x="5236" y="4273"/>
                </a:lnTo>
                <a:lnTo>
                  <a:pt x="4751" y="4273"/>
                </a:lnTo>
                <a:lnTo>
                  <a:pt x="4730" y="4270"/>
                </a:lnTo>
                <a:lnTo>
                  <a:pt x="4711" y="4259"/>
                </a:lnTo>
                <a:lnTo>
                  <a:pt x="4695" y="4245"/>
                </a:lnTo>
                <a:lnTo>
                  <a:pt x="4687" y="4226"/>
                </a:lnTo>
                <a:lnTo>
                  <a:pt x="4683" y="4203"/>
                </a:lnTo>
                <a:lnTo>
                  <a:pt x="4687" y="4182"/>
                </a:lnTo>
                <a:lnTo>
                  <a:pt x="4695" y="4163"/>
                </a:lnTo>
                <a:lnTo>
                  <a:pt x="4711" y="4149"/>
                </a:lnTo>
                <a:lnTo>
                  <a:pt x="4730" y="4138"/>
                </a:lnTo>
                <a:lnTo>
                  <a:pt x="4751" y="4135"/>
                </a:lnTo>
                <a:close/>
                <a:moveTo>
                  <a:pt x="2875" y="4135"/>
                </a:moveTo>
                <a:lnTo>
                  <a:pt x="4330" y="4135"/>
                </a:lnTo>
                <a:lnTo>
                  <a:pt x="4353" y="4138"/>
                </a:lnTo>
                <a:lnTo>
                  <a:pt x="4372" y="4149"/>
                </a:lnTo>
                <a:lnTo>
                  <a:pt x="4386" y="4163"/>
                </a:lnTo>
                <a:lnTo>
                  <a:pt x="4397" y="4182"/>
                </a:lnTo>
                <a:lnTo>
                  <a:pt x="4400" y="4203"/>
                </a:lnTo>
                <a:lnTo>
                  <a:pt x="4397" y="4226"/>
                </a:lnTo>
                <a:lnTo>
                  <a:pt x="4386" y="4245"/>
                </a:lnTo>
                <a:lnTo>
                  <a:pt x="4372" y="4259"/>
                </a:lnTo>
                <a:lnTo>
                  <a:pt x="4353" y="4270"/>
                </a:lnTo>
                <a:lnTo>
                  <a:pt x="4330" y="4273"/>
                </a:lnTo>
                <a:lnTo>
                  <a:pt x="2875" y="4273"/>
                </a:lnTo>
                <a:lnTo>
                  <a:pt x="2854" y="4270"/>
                </a:lnTo>
                <a:lnTo>
                  <a:pt x="2835" y="4259"/>
                </a:lnTo>
                <a:lnTo>
                  <a:pt x="2821" y="4245"/>
                </a:lnTo>
                <a:lnTo>
                  <a:pt x="2810" y="4226"/>
                </a:lnTo>
                <a:lnTo>
                  <a:pt x="2807" y="4203"/>
                </a:lnTo>
                <a:lnTo>
                  <a:pt x="2810" y="4182"/>
                </a:lnTo>
                <a:lnTo>
                  <a:pt x="2821" y="4163"/>
                </a:lnTo>
                <a:lnTo>
                  <a:pt x="2835" y="4149"/>
                </a:lnTo>
                <a:lnTo>
                  <a:pt x="2854" y="4138"/>
                </a:lnTo>
                <a:lnTo>
                  <a:pt x="2875" y="4135"/>
                </a:lnTo>
                <a:close/>
                <a:moveTo>
                  <a:pt x="278" y="4114"/>
                </a:moveTo>
                <a:lnTo>
                  <a:pt x="258" y="4144"/>
                </a:lnTo>
                <a:lnTo>
                  <a:pt x="236" y="4172"/>
                </a:lnTo>
                <a:lnTo>
                  <a:pt x="209" y="4191"/>
                </a:lnTo>
                <a:lnTo>
                  <a:pt x="192" y="4203"/>
                </a:lnTo>
                <a:lnTo>
                  <a:pt x="171" y="4217"/>
                </a:lnTo>
                <a:lnTo>
                  <a:pt x="150" y="4231"/>
                </a:lnTo>
                <a:lnTo>
                  <a:pt x="134" y="4247"/>
                </a:lnTo>
                <a:lnTo>
                  <a:pt x="124" y="4263"/>
                </a:lnTo>
                <a:lnTo>
                  <a:pt x="122" y="4276"/>
                </a:lnTo>
                <a:lnTo>
                  <a:pt x="136" y="4313"/>
                </a:lnTo>
                <a:lnTo>
                  <a:pt x="154" y="4353"/>
                </a:lnTo>
                <a:lnTo>
                  <a:pt x="176" y="4395"/>
                </a:lnTo>
                <a:lnTo>
                  <a:pt x="201" y="4434"/>
                </a:lnTo>
                <a:lnTo>
                  <a:pt x="227" y="4465"/>
                </a:lnTo>
                <a:lnTo>
                  <a:pt x="255" y="4486"/>
                </a:lnTo>
                <a:lnTo>
                  <a:pt x="291" y="4505"/>
                </a:lnTo>
                <a:lnTo>
                  <a:pt x="328" y="4523"/>
                </a:lnTo>
                <a:lnTo>
                  <a:pt x="365" y="4539"/>
                </a:lnTo>
                <a:lnTo>
                  <a:pt x="398" y="4547"/>
                </a:lnTo>
                <a:lnTo>
                  <a:pt x="429" y="4553"/>
                </a:lnTo>
                <a:lnTo>
                  <a:pt x="438" y="4523"/>
                </a:lnTo>
                <a:lnTo>
                  <a:pt x="447" y="4497"/>
                </a:lnTo>
                <a:lnTo>
                  <a:pt x="452" y="4477"/>
                </a:lnTo>
                <a:lnTo>
                  <a:pt x="440" y="4455"/>
                </a:lnTo>
                <a:lnTo>
                  <a:pt x="424" y="4425"/>
                </a:lnTo>
                <a:lnTo>
                  <a:pt x="405" y="4388"/>
                </a:lnTo>
                <a:lnTo>
                  <a:pt x="386" y="4348"/>
                </a:lnTo>
                <a:lnTo>
                  <a:pt x="363" y="4304"/>
                </a:lnTo>
                <a:lnTo>
                  <a:pt x="340" y="4257"/>
                </a:lnTo>
                <a:lnTo>
                  <a:pt x="318" y="4210"/>
                </a:lnTo>
                <a:lnTo>
                  <a:pt x="297" y="4161"/>
                </a:lnTo>
                <a:lnTo>
                  <a:pt x="278" y="4114"/>
                </a:lnTo>
                <a:close/>
                <a:moveTo>
                  <a:pt x="2444" y="3883"/>
                </a:moveTo>
                <a:lnTo>
                  <a:pt x="2440" y="3908"/>
                </a:lnTo>
                <a:lnTo>
                  <a:pt x="2435" y="3931"/>
                </a:lnTo>
                <a:lnTo>
                  <a:pt x="2423" y="3960"/>
                </a:lnTo>
                <a:lnTo>
                  <a:pt x="2416" y="3986"/>
                </a:lnTo>
                <a:lnTo>
                  <a:pt x="2410" y="4004"/>
                </a:lnTo>
                <a:lnTo>
                  <a:pt x="2409" y="4020"/>
                </a:lnTo>
                <a:lnTo>
                  <a:pt x="2407" y="4028"/>
                </a:lnTo>
                <a:lnTo>
                  <a:pt x="2407" y="4035"/>
                </a:lnTo>
                <a:lnTo>
                  <a:pt x="2409" y="4039"/>
                </a:lnTo>
                <a:lnTo>
                  <a:pt x="2410" y="4042"/>
                </a:lnTo>
                <a:lnTo>
                  <a:pt x="2412" y="4044"/>
                </a:lnTo>
                <a:lnTo>
                  <a:pt x="2414" y="4046"/>
                </a:lnTo>
                <a:lnTo>
                  <a:pt x="2416" y="4049"/>
                </a:lnTo>
                <a:lnTo>
                  <a:pt x="2417" y="4051"/>
                </a:lnTo>
                <a:lnTo>
                  <a:pt x="2421" y="4056"/>
                </a:lnTo>
                <a:lnTo>
                  <a:pt x="2430" y="4063"/>
                </a:lnTo>
                <a:lnTo>
                  <a:pt x="2442" y="4072"/>
                </a:lnTo>
                <a:lnTo>
                  <a:pt x="2458" y="4079"/>
                </a:lnTo>
                <a:lnTo>
                  <a:pt x="2480" y="4086"/>
                </a:lnTo>
                <a:lnTo>
                  <a:pt x="2508" y="4090"/>
                </a:lnTo>
                <a:lnTo>
                  <a:pt x="2541" y="4091"/>
                </a:lnTo>
                <a:lnTo>
                  <a:pt x="2582" y="4088"/>
                </a:lnTo>
                <a:lnTo>
                  <a:pt x="2582" y="4088"/>
                </a:lnTo>
                <a:lnTo>
                  <a:pt x="2601" y="4062"/>
                </a:lnTo>
                <a:lnTo>
                  <a:pt x="2615" y="4035"/>
                </a:lnTo>
                <a:lnTo>
                  <a:pt x="2623" y="4009"/>
                </a:lnTo>
                <a:lnTo>
                  <a:pt x="2629" y="3983"/>
                </a:lnTo>
                <a:lnTo>
                  <a:pt x="2630" y="3960"/>
                </a:lnTo>
                <a:lnTo>
                  <a:pt x="2606" y="3953"/>
                </a:lnTo>
                <a:lnTo>
                  <a:pt x="2575" y="3941"/>
                </a:lnTo>
                <a:lnTo>
                  <a:pt x="2538" y="3927"/>
                </a:lnTo>
                <a:lnTo>
                  <a:pt x="2494" y="3908"/>
                </a:lnTo>
                <a:lnTo>
                  <a:pt x="2444" y="3883"/>
                </a:lnTo>
                <a:close/>
                <a:moveTo>
                  <a:pt x="3758" y="3606"/>
                </a:moveTo>
                <a:lnTo>
                  <a:pt x="5240" y="3606"/>
                </a:lnTo>
                <a:lnTo>
                  <a:pt x="5261" y="3609"/>
                </a:lnTo>
                <a:lnTo>
                  <a:pt x="5280" y="3620"/>
                </a:lnTo>
                <a:lnTo>
                  <a:pt x="5296" y="3634"/>
                </a:lnTo>
                <a:lnTo>
                  <a:pt x="5304" y="3653"/>
                </a:lnTo>
                <a:lnTo>
                  <a:pt x="5308" y="3674"/>
                </a:lnTo>
                <a:lnTo>
                  <a:pt x="5304" y="3696"/>
                </a:lnTo>
                <a:lnTo>
                  <a:pt x="5296" y="3716"/>
                </a:lnTo>
                <a:lnTo>
                  <a:pt x="5280" y="3730"/>
                </a:lnTo>
                <a:lnTo>
                  <a:pt x="5261" y="3740"/>
                </a:lnTo>
                <a:lnTo>
                  <a:pt x="5240" y="3744"/>
                </a:lnTo>
                <a:lnTo>
                  <a:pt x="3758" y="3744"/>
                </a:lnTo>
                <a:lnTo>
                  <a:pt x="3735" y="3740"/>
                </a:lnTo>
                <a:lnTo>
                  <a:pt x="3716" y="3730"/>
                </a:lnTo>
                <a:lnTo>
                  <a:pt x="3702" y="3716"/>
                </a:lnTo>
                <a:lnTo>
                  <a:pt x="3692" y="3696"/>
                </a:lnTo>
                <a:lnTo>
                  <a:pt x="3688" y="3674"/>
                </a:lnTo>
                <a:lnTo>
                  <a:pt x="3692" y="3653"/>
                </a:lnTo>
                <a:lnTo>
                  <a:pt x="3702" y="3634"/>
                </a:lnTo>
                <a:lnTo>
                  <a:pt x="3716" y="3620"/>
                </a:lnTo>
                <a:lnTo>
                  <a:pt x="3735" y="3609"/>
                </a:lnTo>
                <a:lnTo>
                  <a:pt x="3758" y="3606"/>
                </a:lnTo>
                <a:close/>
                <a:moveTo>
                  <a:pt x="201" y="3190"/>
                </a:moveTo>
                <a:lnTo>
                  <a:pt x="194" y="3192"/>
                </a:lnTo>
                <a:lnTo>
                  <a:pt x="187" y="3195"/>
                </a:lnTo>
                <a:lnTo>
                  <a:pt x="180" y="3200"/>
                </a:lnTo>
                <a:lnTo>
                  <a:pt x="164" y="3214"/>
                </a:lnTo>
                <a:lnTo>
                  <a:pt x="145" y="3232"/>
                </a:lnTo>
                <a:lnTo>
                  <a:pt x="124" y="3253"/>
                </a:lnTo>
                <a:lnTo>
                  <a:pt x="105" y="3277"/>
                </a:lnTo>
                <a:lnTo>
                  <a:pt x="87" y="3302"/>
                </a:lnTo>
                <a:lnTo>
                  <a:pt x="77" y="3330"/>
                </a:lnTo>
                <a:lnTo>
                  <a:pt x="72" y="3358"/>
                </a:lnTo>
                <a:lnTo>
                  <a:pt x="77" y="3385"/>
                </a:lnTo>
                <a:lnTo>
                  <a:pt x="91" y="3426"/>
                </a:lnTo>
                <a:lnTo>
                  <a:pt x="99" y="3452"/>
                </a:lnTo>
                <a:lnTo>
                  <a:pt x="106" y="3471"/>
                </a:lnTo>
                <a:lnTo>
                  <a:pt x="113" y="3485"/>
                </a:lnTo>
                <a:lnTo>
                  <a:pt x="120" y="3497"/>
                </a:lnTo>
                <a:lnTo>
                  <a:pt x="127" y="3510"/>
                </a:lnTo>
                <a:lnTo>
                  <a:pt x="138" y="3524"/>
                </a:lnTo>
                <a:lnTo>
                  <a:pt x="148" y="3532"/>
                </a:lnTo>
                <a:lnTo>
                  <a:pt x="161" y="3543"/>
                </a:lnTo>
                <a:lnTo>
                  <a:pt x="178" y="3553"/>
                </a:lnTo>
                <a:lnTo>
                  <a:pt x="197" y="3560"/>
                </a:lnTo>
                <a:lnTo>
                  <a:pt x="222" y="3562"/>
                </a:lnTo>
                <a:lnTo>
                  <a:pt x="248" y="3557"/>
                </a:lnTo>
                <a:lnTo>
                  <a:pt x="264" y="3492"/>
                </a:lnTo>
                <a:lnTo>
                  <a:pt x="243" y="3504"/>
                </a:lnTo>
                <a:lnTo>
                  <a:pt x="227" y="3513"/>
                </a:lnTo>
                <a:lnTo>
                  <a:pt x="216" y="3517"/>
                </a:lnTo>
                <a:lnTo>
                  <a:pt x="208" y="3518"/>
                </a:lnTo>
                <a:lnTo>
                  <a:pt x="202" y="3518"/>
                </a:lnTo>
                <a:lnTo>
                  <a:pt x="192" y="3518"/>
                </a:lnTo>
                <a:lnTo>
                  <a:pt x="178" y="3517"/>
                </a:lnTo>
                <a:lnTo>
                  <a:pt x="162" y="3513"/>
                </a:lnTo>
                <a:lnTo>
                  <a:pt x="147" y="3506"/>
                </a:lnTo>
                <a:lnTo>
                  <a:pt x="133" y="3496"/>
                </a:lnTo>
                <a:lnTo>
                  <a:pt x="122" y="3480"/>
                </a:lnTo>
                <a:lnTo>
                  <a:pt x="119" y="3469"/>
                </a:lnTo>
                <a:lnTo>
                  <a:pt x="117" y="3454"/>
                </a:lnTo>
                <a:lnTo>
                  <a:pt x="122" y="3434"/>
                </a:lnTo>
                <a:lnTo>
                  <a:pt x="136" y="3413"/>
                </a:lnTo>
                <a:lnTo>
                  <a:pt x="140" y="3406"/>
                </a:lnTo>
                <a:lnTo>
                  <a:pt x="147" y="3396"/>
                </a:lnTo>
                <a:lnTo>
                  <a:pt x="152" y="3379"/>
                </a:lnTo>
                <a:lnTo>
                  <a:pt x="161" y="3356"/>
                </a:lnTo>
                <a:lnTo>
                  <a:pt x="169" y="3328"/>
                </a:lnTo>
                <a:lnTo>
                  <a:pt x="178" y="3289"/>
                </a:lnTo>
                <a:lnTo>
                  <a:pt x="189" y="3244"/>
                </a:lnTo>
                <a:lnTo>
                  <a:pt x="201" y="3190"/>
                </a:lnTo>
                <a:close/>
                <a:moveTo>
                  <a:pt x="5238" y="3097"/>
                </a:moveTo>
                <a:lnTo>
                  <a:pt x="5259" y="3101"/>
                </a:lnTo>
                <a:lnTo>
                  <a:pt x="5278" y="3111"/>
                </a:lnTo>
                <a:lnTo>
                  <a:pt x="5294" y="3125"/>
                </a:lnTo>
                <a:lnTo>
                  <a:pt x="5303" y="3144"/>
                </a:lnTo>
                <a:lnTo>
                  <a:pt x="5306" y="3167"/>
                </a:lnTo>
                <a:lnTo>
                  <a:pt x="5303" y="3188"/>
                </a:lnTo>
                <a:lnTo>
                  <a:pt x="5294" y="3207"/>
                </a:lnTo>
                <a:lnTo>
                  <a:pt x="5278" y="3221"/>
                </a:lnTo>
                <a:lnTo>
                  <a:pt x="5259" y="3232"/>
                </a:lnTo>
                <a:lnTo>
                  <a:pt x="5238" y="3235"/>
                </a:lnTo>
                <a:lnTo>
                  <a:pt x="4414" y="3235"/>
                </a:lnTo>
                <a:lnTo>
                  <a:pt x="4392" y="3232"/>
                </a:lnTo>
                <a:lnTo>
                  <a:pt x="4372" y="3221"/>
                </a:lnTo>
                <a:lnTo>
                  <a:pt x="4358" y="3207"/>
                </a:lnTo>
                <a:lnTo>
                  <a:pt x="4348" y="3188"/>
                </a:lnTo>
                <a:lnTo>
                  <a:pt x="4344" y="3167"/>
                </a:lnTo>
                <a:lnTo>
                  <a:pt x="4348" y="3144"/>
                </a:lnTo>
                <a:lnTo>
                  <a:pt x="4358" y="3125"/>
                </a:lnTo>
                <a:lnTo>
                  <a:pt x="4372" y="3111"/>
                </a:lnTo>
                <a:lnTo>
                  <a:pt x="4392" y="3101"/>
                </a:lnTo>
                <a:lnTo>
                  <a:pt x="4414" y="3097"/>
                </a:lnTo>
                <a:lnTo>
                  <a:pt x="5238" y="3097"/>
                </a:lnTo>
                <a:close/>
                <a:moveTo>
                  <a:pt x="2384" y="2977"/>
                </a:moveTo>
                <a:lnTo>
                  <a:pt x="2400" y="2978"/>
                </a:lnTo>
                <a:lnTo>
                  <a:pt x="2412" y="2987"/>
                </a:lnTo>
                <a:lnTo>
                  <a:pt x="2419" y="2999"/>
                </a:lnTo>
                <a:lnTo>
                  <a:pt x="2419" y="3015"/>
                </a:lnTo>
                <a:lnTo>
                  <a:pt x="2410" y="3029"/>
                </a:lnTo>
                <a:lnTo>
                  <a:pt x="2397" y="3034"/>
                </a:lnTo>
                <a:lnTo>
                  <a:pt x="2379" y="3040"/>
                </a:lnTo>
                <a:lnTo>
                  <a:pt x="2362" y="3045"/>
                </a:lnTo>
                <a:lnTo>
                  <a:pt x="2379" y="3061"/>
                </a:lnTo>
                <a:lnTo>
                  <a:pt x="2393" y="3080"/>
                </a:lnTo>
                <a:lnTo>
                  <a:pt x="2402" y="3101"/>
                </a:lnTo>
                <a:lnTo>
                  <a:pt x="2424" y="3092"/>
                </a:lnTo>
                <a:lnTo>
                  <a:pt x="2449" y="3083"/>
                </a:lnTo>
                <a:lnTo>
                  <a:pt x="2461" y="3082"/>
                </a:lnTo>
                <a:lnTo>
                  <a:pt x="2472" y="3089"/>
                </a:lnTo>
                <a:lnTo>
                  <a:pt x="2479" y="3099"/>
                </a:lnTo>
                <a:lnTo>
                  <a:pt x="2479" y="3111"/>
                </a:lnTo>
                <a:lnTo>
                  <a:pt x="2473" y="3122"/>
                </a:lnTo>
                <a:lnTo>
                  <a:pt x="2463" y="3129"/>
                </a:lnTo>
                <a:lnTo>
                  <a:pt x="2424" y="3143"/>
                </a:lnTo>
                <a:lnTo>
                  <a:pt x="2391" y="3160"/>
                </a:lnTo>
                <a:lnTo>
                  <a:pt x="2365" y="3181"/>
                </a:lnTo>
                <a:lnTo>
                  <a:pt x="2344" y="3204"/>
                </a:lnTo>
                <a:lnTo>
                  <a:pt x="2327" y="3227"/>
                </a:lnTo>
                <a:lnTo>
                  <a:pt x="2313" y="3247"/>
                </a:lnTo>
                <a:lnTo>
                  <a:pt x="2304" y="3267"/>
                </a:lnTo>
                <a:lnTo>
                  <a:pt x="2297" y="3282"/>
                </a:lnTo>
                <a:lnTo>
                  <a:pt x="2294" y="3293"/>
                </a:lnTo>
                <a:lnTo>
                  <a:pt x="2292" y="3298"/>
                </a:lnTo>
                <a:lnTo>
                  <a:pt x="2290" y="3305"/>
                </a:lnTo>
                <a:lnTo>
                  <a:pt x="2287" y="3309"/>
                </a:lnTo>
                <a:lnTo>
                  <a:pt x="2281" y="3314"/>
                </a:lnTo>
                <a:lnTo>
                  <a:pt x="2274" y="3316"/>
                </a:lnTo>
                <a:lnTo>
                  <a:pt x="2269" y="3316"/>
                </a:lnTo>
                <a:lnTo>
                  <a:pt x="2264" y="3316"/>
                </a:lnTo>
                <a:lnTo>
                  <a:pt x="2252" y="3310"/>
                </a:lnTo>
                <a:lnTo>
                  <a:pt x="2246" y="3300"/>
                </a:lnTo>
                <a:lnTo>
                  <a:pt x="2246" y="3288"/>
                </a:lnTo>
                <a:lnTo>
                  <a:pt x="2248" y="3281"/>
                </a:lnTo>
                <a:lnTo>
                  <a:pt x="2253" y="3265"/>
                </a:lnTo>
                <a:lnTo>
                  <a:pt x="2262" y="3244"/>
                </a:lnTo>
                <a:lnTo>
                  <a:pt x="2276" y="3218"/>
                </a:lnTo>
                <a:lnTo>
                  <a:pt x="2295" y="3188"/>
                </a:lnTo>
                <a:lnTo>
                  <a:pt x="2287" y="3171"/>
                </a:lnTo>
                <a:lnTo>
                  <a:pt x="2269" y="3160"/>
                </a:lnTo>
                <a:lnTo>
                  <a:pt x="2250" y="3155"/>
                </a:lnTo>
                <a:lnTo>
                  <a:pt x="2232" y="3158"/>
                </a:lnTo>
                <a:lnTo>
                  <a:pt x="2218" y="3167"/>
                </a:lnTo>
                <a:lnTo>
                  <a:pt x="2208" y="3179"/>
                </a:lnTo>
                <a:lnTo>
                  <a:pt x="2201" y="3197"/>
                </a:lnTo>
                <a:lnTo>
                  <a:pt x="2194" y="3179"/>
                </a:lnTo>
                <a:lnTo>
                  <a:pt x="2187" y="3162"/>
                </a:lnTo>
                <a:lnTo>
                  <a:pt x="2175" y="3179"/>
                </a:lnTo>
                <a:lnTo>
                  <a:pt x="2166" y="3192"/>
                </a:lnTo>
                <a:lnTo>
                  <a:pt x="2164" y="3197"/>
                </a:lnTo>
                <a:lnTo>
                  <a:pt x="2159" y="3202"/>
                </a:lnTo>
                <a:lnTo>
                  <a:pt x="2156" y="3207"/>
                </a:lnTo>
                <a:lnTo>
                  <a:pt x="2149" y="3211"/>
                </a:lnTo>
                <a:lnTo>
                  <a:pt x="2143" y="3213"/>
                </a:lnTo>
                <a:lnTo>
                  <a:pt x="2136" y="3214"/>
                </a:lnTo>
                <a:lnTo>
                  <a:pt x="2129" y="3213"/>
                </a:lnTo>
                <a:lnTo>
                  <a:pt x="2124" y="3211"/>
                </a:lnTo>
                <a:lnTo>
                  <a:pt x="2112" y="3200"/>
                </a:lnTo>
                <a:lnTo>
                  <a:pt x="2107" y="3186"/>
                </a:lnTo>
                <a:lnTo>
                  <a:pt x="2110" y="3171"/>
                </a:lnTo>
                <a:lnTo>
                  <a:pt x="2114" y="3165"/>
                </a:lnTo>
                <a:lnTo>
                  <a:pt x="2121" y="3151"/>
                </a:lnTo>
                <a:lnTo>
                  <a:pt x="2133" y="3134"/>
                </a:lnTo>
                <a:lnTo>
                  <a:pt x="2152" y="3111"/>
                </a:lnTo>
                <a:lnTo>
                  <a:pt x="2175" y="3085"/>
                </a:lnTo>
                <a:lnTo>
                  <a:pt x="2205" y="3059"/>
                </a:lnTo>
                <a:lnTo>
                  <a:pt x="2239" y="3034"/>
                </a:lnTo>
                <a:lnTo>
                  <a:pt x="2281" y="3012"/>
                </a:lnTo>
                <a:lnTo>
                  <a:pt x="2330" y="2991"/>
                </a:lnTo>
                <a:lnTo>
                  <a:pt x="2384" y="2977"/>
                </a:lnTo>
                <a:close/>
                <a:moveTo>
                  <a:pt x="3198" y="2856"/>
                </a:moveTo>
                <a:lnTo>
                  <a:pt x="3213" y="2856"/>
                </a:lnTo>
                <a:lnTo>
                  <a:pt x="3227" y="2865"/>
                </a:lnTo>
                <a:lnTo>
                  <a:pt x="3234" y="2877"/>
                </a:lnTo>
                <a:lnTo>
                  <a:pt x="3234" y="2893"/>
                </a:lnTo>
                <a:lnTo>
                  <a:pt x="3219" y="2935"/>
                </a:lnTo>
                <a:lnTo>
                  <a:pt x="3201" y="2970"/>
                </a:lnTo>
                <a:lnTo>
                  <a:pt x="3180" y="2996"/>
                </a:lnTo>
                <a:lnTo>
                  <a:pt x="3156" y="3017"/>
                </a:lnTo>
                <a:lnTo>
                  <a:pt x="3131" y="3031"/>
                </a:lnTo>
                <a:lnTo>
                  <a:pt x="3107" y="3041"/>
                </a:lnTo>
                <a:lnTo>
                  <a:pt x="3084" y="3047"/>
                </a:lnTo>
                <a:lnTo>
                  <a:pt x="3063" y="3048"/>
                </a:lnTo>
                <a:lnTo>
                  <a:pt x="3055" y="3048"/>
                </a:lnTo>
                <a:lnTo>
                  <a:pt x="3046" y="3047"/>
                </a:lnTo>
                <a:lnTo>
                  <a:pt x="3032" y="3041"/>
                </a:lnTo>
                <a:lnTo>
                  <a:pt x="3023" y="3029"/>
                </a:lnTo>
                <a:lnTo>
                  <a:pt x="3021" y="3013"/>
                </a:lnTo>
                <a:lnTo>
                  <a:pt x="3028" y="2999"/>
                </a:lnTo>
                <a:lnTo>
                  <a:pt x="3041" y="2989"/>
                </a:lnTo>
                <a:lnTo>
                  <a:pt x="3055" y="2987"/>
                </a:lnTo>
                <a:lnTo>
                  <a:pt x="3060" y="2989"/>
                </a:lnTo>
                <a:lnTo>
                  <a:pt x="3070" y="2989"/>
                </a:lnTo>
                <a:lnTo>
                  <a:pt x="3084" y="2985"/>
                </a:lnTo>
                <a:lnTo>
                  <a:pt x="3100" y="2982"/>
                </a:lnTo>
                <a:lnTo>
                  <a:pt x="3116" y="2973"/>
                </a:lnTo>
                <a:lnTo>
                  <a:pt x="3133" y="2959"/>
                </a:lnTo>
                <a:lnTo>
                  <a:pt x="3151" y="2940"/>
                </a:lnTo>
                <a:lnTo>
                  <a:pt x="3165" y="2912"/>
                </a:lnTo>
                <a:lnTo>
                  <a:pt x="3177" y="2877"/>
                </a:lnTo>
                <a:lnTo>
                  <a:pt x="3184" y="2865"/>
                </a:lnTo>
                <a:lnTo>
                  <a:pt x="3198" y="2856"/>
                </a:lnTo>
                <a:close/>
                <a:moveTo>
                  <a:pt x="967" y="2730"/>
                </a:moveTo>
                <a:lnTo>
                  <a:pt x="965" y="2805"/>
                </a:lnTo>
                <a:lnTo>
                  <a:pt x="965" y="2884"/>
                </a:lnTo>
                <a:lnTo>
                  <a:pt x="1002" y="2875"/>
                </a:lnTo>
                <a:lnTo>
                  <a:pt x="1033" y="2870"/>
                </a:lnTo>
                <a:lnTo>
                  <a:pt x="1058" y="2865"/>
                </a:lnTo>
                <a:lnTo>
                  <a:pt x="1073" y="2863"/>
                </a:lnTo>
                <a:lnTo>
                  <a:pt x="1082" y="2861"/>
                </a:lnTo>
                <a:lnTo>
                  <a:pt x="1107" y="2858"/>
                </a:lnTo>
                <a:lnTo>
                  <a:pt x="1133" y="2849"/>
                </a:lnTo>
                <a:lnTo>
                  <a:pt x="1154" y="2840"/>
                </a:lnTo>
                <a:lnTo>
                  <a:pt x="1166" y="2832"/>
                </a:lnTo>
                <a:lnTo>
                  <a:pt x="1168" y="2830"/>
                </a:lnTo>
                <a:lnTo>
                  <a:pt x="1169" y="2828"/>
                </a:lnTo>
                <a:lnTo>
                  <a:pt x="1108" y="2805"/>
                </a:lnTo>
                <a:lnTo>
                  <a:pt x="1054" y="2783"/>
                </a:lnTo>
                <a:lnTo>
                  <a:pt x="1007" y="2757"/>
                </a:lnTo>
                <a:lnTo>
                  <a:pt x="967" y="2730"/>
                </a:lnTo>
                <a:close/>
                <a:moveTo>
                  <a:pt x="3814" y="2580"/>
                </a:moveTo>
                <a:lnTo>
                  <a:pt x="5238" y="2580"/>
                </a:lnTo>
                <a:lnTo>
                  <a:pt x="5261" y="2584"/>
                </a:lnTo>
                <a:lnTo>
                  <a:pt x="5280" y="2592"/>
                </a:lnTo>
                <a:lnTo>
                  <a:pt x="5294" y="2608"/>
                </a:lnTo>
                <a:lnTo>
                  <a:pt x="5304" y="2626"/>
                </a:lnTo>
                <a:lnTo>
                  <a:pt x="5308" y="2648"/>
                </a:lnTo>
                <a:lnTo>
                  <a:pt x="5304" y="2669"/>
                </a:lnTo>
                <a:lnTo>
                  <a:pt x="5294" y="2688"/>
                </a:lnTo>
                <a:lnTo>
                  <a:pt x="5280" y="2704"/>
                </a:lnTo>
                <a:lnTo>
                  <a:pt x="5261" y="2713"/>
                </a:lnTo>
                <a:lnTo>
                  <a:pt x="5238" y="2716"/>
                </a:lnTo>
                <a:lnTo>
                  <a:pt x="3814" y="2716"/>
                </a:lnTo>
                <a:lnTo>
                  <a:pt x="3793" y="2713"/>
                </a:lnTo>
                <a:lnTo>
                  <a:pt x="3774" y="2704"/>
                </a:lnTo>
                <a:lnTo>
                  <a:pt x="3760" y="2688"/>
                </a:lnTo>
                <a:lnTo>
                  <a:pt x="3749" y="2669"/>
                </a:lnTo>
                <a:lnTo>
                  <a:pt x="3746" y="2648"/>
                </a:lnTo>
                <a:lnTo>
                  <a:pt x="3749" y="2626"/>
                </a:lnTo>
                <a:lnTo>
                  <a:pt x="3760" y="2608"/>
                </a:lnTo>
                <a:lnTo>
                  <a:pt x="3774" y="2592"/>
                </a:lnTo>
                <a:lnTo>
                  <a:pt x="3793" y="2584"/>
                </a:lnTo>
                <a:lnTo>
                  <a:pt x="3814" y="2580"/>
                </a:lnTo>
                <a:close/>
                <a:moveTo>
                  <a:pt x="2922" y="2580"/>
                </a:moveTo>
                <a:lnTo>
                  <a:pt x="3470" y="2580"/>
                </a:lnTo>
                <a:lnTo>
                  <a:pt x="3491" y="2584"/>
                </a:lnTo>
                <a:lnTo>
                  <a:pt x="3510" y="2592"/>
                </a:lnTo>
                <a:lnTo>
                  <a:pt x="3524" y="2608"/>
                </a:lnTo>
                <a:lnTo>
                  <a:pt x="3535" y="2626"/>
                </a:lnTo>
                <a:lnTo>
                  <a:pt x="3538" y="2648"/>
                </a:lnTo>
                <a:lnTo>
                  <a:pt x="3535" y="2669"/>
                </a:lnTo>
                <a:lnTo>
                  <a:pt x="3524" y="2688"/>
                </a:lnTo>
                <a:lnTo>
                  <a:pt x="3510" y="2704"/>
                </a:lnTo>
                <a:lnTo>
                  <a:pt x="3491" y="2713"/>
                </a:lnTo>
                <a:lnTo>
                  <a:pt x="3470" y="2716"/>
                </a:lnTo>
                <a:lnTo>
                  <a:pt x="2922" y="2716"/>
                </a:lnTo>
                <a:lnTo>
                  <a:pt x="2901" y="2713"/>
                </a:lnTo>
                <a:lnTo>
                  <a:pt x="2882" y="2704"/>
                </a:lnTo>
                <a:lnTo>
                  <a:pt x="2866" y="2688"/>
                </a:lnTo>
                <a:lnTo>
                  <a:pt x="2857" y="2669"/>
                </a:lnTo>
                <a:lnTo>
                  <a:pt x="2854" y="2648"/>
                </a:lnTo>
                <a:lnTo>
                  <a:pt x="2857" y="2626"/>
                </a:lnTo>
                <a:lnTo>
                  <a:pt x="2866" y="2608"/>
                </a:lnTo>
                <a:lnTo>
                  <a:pt x="2882" y="2592"/>
                </a:lnTo>
                <a:lnTo>
                  <a:pt x="2901" y="2584"/>
                </a:lnTo>
                <a:lnTo>
                  <a:pt x="2922" y="2580"/>
                </a:lnTo>
                <a:close/>
                <a:moveTo>
                  <a:pt x="2135" y="2386"/>
                </a:moveTo>
                <a:lnTo>
                  <a:pt x="2086" y="2388"/>
                </a:lnTo>
                <a:lnTo>
                  <a:pt x="2032" y="2397"/>
                </a:lnTo>
                <a:lnTo>
                  <a:pt x="1972" y="2411"/>
                </a:lnTo>
                <a:lnTo>
                  <a:pt x="1906" y="2428"/>
                </a:lnTo>
                <a:lnTo>
                  <a:pt x="1831" y="2449"/>
                </a:lnTo>
                <a:lnTo>
                  <a:pt x="1817" y="2453"/>
                </a:lnTo>
                <a:lnTo>
                  <a:pt x="1773" y="2468"/>
                </a:lnTo>
                <a:lnTo>
                  <a:pt x="1731" y="2489"/>
                </a:lnTo>
                <a:lnTo>
                  <a:pt x="1693" y="2514"/>
                </a:lnTo>
                <a:lnTo>
                  <a:pt x="1656" y="2540"/>
                </a:lnTo>
                <a:lnTo>
                  <a:pt x="1623" y="2568"/>
                </a:lnTo>
                <a:lnTo>
                  <a:pt x="1594" y="2594"/>
                </a:lnTo>
                <a:lnTo>
                  <a:pt x="1567" y="2622"/>
                </a:lnTo>
                <a:lnTo>
                  <a:pt x="1546" y="2646"/>
                </a:lnTo>
                <a:lnTo>
                  <a:pt x="1529" y="2667"/>
                </a:lnTo>
                <a:lnTo>
                  <a:pt x="1515" y="2683"/>
                </a:lnTo>
                <a:lnTo>
                  <a:pt x="1508" y="2694"/>
                </a:lnTo>
                <a:lnTo>
                  <a:pt x="1505" y="2699"/>
                </a:lnTo>
                <a:lnTo>
                  <a:pt x="1491" y="2713"/>
                </a:lnTo>
                <a:lnTo>
                  <a:pt x="1471" y="2720"/>
                </a:lnTo>
                <a:lnTo>
                  <a:pt x="1440" y="2727"/>
                </a:lnTo>
                <a:lnTo>
                  <a:pt x="1407" y="2743"/>
                </a:lnTo>
                <a:lnTo>
                  <a:pt x="1372" y="2765"/>
                </a:lnTo>
                <a:lnTo>
                  <a:pt x="1337" y="2792"/>
                </a:lnTo>
                <a:lnTo>
                  <a:pt x="1302" y="2823"/>
                </a:lnTo>
                <a:lnTo>
                  <a:pt x="1269" y="2858"/>
                </a:lnTo>
                <a:lnTo>
                  <a:pt x="1238" y="2893"/>
                </a:lnTo>
                <a:lnTo>
                  <a:pt x="1224" y="2907"/>
                </a:lnTo>
                <a:lnTo>
                  <a:pt x="1204" y="2919"/>
                </a:lnTo>
                <a:lnTo>
                  <a:pt x="1185" y="2930"/>
                </a:lnTo>
                <a:lnTo>
                  <a:pt x="1171" y="2950"/>
                </a:lnTo>
                <a:lnTo>
                  <a:pt x="1154" y="2977"/>
                </a:lnTo>
                <a:lnTo>
                  <a:pt x="1135" y="3006"/>
                </a:lnTo>
                <a:lnTo>
                  <a:pt x="1112" y="3036"/>
                </a:lnTo>
                <a:lnTo>
                  <a:pt x="1091" y="3066"/>
                </a:lnTo>
                <a:lnTo>
                  <a:pt x="1070" y="3092"/>
                </a:lnTo>
                <a:lnTo>
                  <a:pt x="1051" y="3115"/>
                </a:lnTo>
                <a:lnTo>
                  <a:pt x="1035" y="3130"/>
                </a:lnTo>
                <a:lnTo>
                  <a:pt x="1023" y="3144"/>
                </a:lnTo>
                <a:lnTo>
                  <a:pt x="1005" y="3164"/>
                </a:lnTo>
                <a:lnTo>
                  <a:pt x="984" y="3188"/>
                </a:lnTo>
                <a:lnTo>
                  <a:pt x="962" y="3216"/>
                </a:lnTo>
                <a:lnTo>
                  <a:pt x="939" y="3247"/>
                </a:lnTo>
                <a:lnTo>
                  <a:pt x="916" y="3279"/>
                </a:lnTo>
                <a:lnTo>
                  <a:pt x="895" y="3310"/>
                </a:lnTo>
                <a:lnTo>
                  <a:pt x="876" y="3340"/>
                </a:lnTo>
                <a:lnTo>
                  <a:pt x="861" y="3366"/>
                </a:lnTo>
                <a:lnTo>
                  <a:pt x="850" y="3387"/>
                </a:lnTo>
                <a:lnTo>
                  <a:pt x="840" y="3415"/>
                </a:lnTo>
                <a:lnTo>
                  <a:pt x="833" y="3438"/>
                </a:lnTo>
                <a:lnTo>
                  <a:pt x="831" y="3454"/>
                </a:lnTo>
                <a:lnTo>
                  <a:pt x="833" y="3468"/>
                </a:lnTo>
                <a:lnTo>
                  <a:pt x="836" y="3482"/>
                </a:lnTo>
                <a:lnTo>
                  <a:pt x="843" y="3494"/>
                </a:lnTo>
                <a:lnTo>
                  <a:pt x="850" y="3504"/>
                </a:lnTo>
                <a:lnTo>
                  <a:pt x="861" y="3520"/>
                </a:lnTo>
                <a:lnTo>
                  <a:pt x="873" y="3537"/>
                </a:lnTo>
                <a:lnTo>
                  <a:pt x="887" y="3557"/>
                </a:lnTo>
                <a:lnTo>
                  <a:pt x="916" y="3597"/>
                </a:lnTo>
                <a:lnTo>
                  <a:pt x="941" y="3632"/>
                </a:lnTo>
                <a:lnTo>
                  <a:pt x="962" y="3662"/>
                </a:lnTo>
                <a:lnTo>
                  <a:pt x="976" y="3688"/>
                </a:lnTo>
                <a:lnTo>
                  <a:pt x="986" y="3707"/>
                </a:lnTo>
                <a:lnTo>
                  <a:pt x="993" y="3724"/>
                </a:lnTo>
                <a:lnTo>
                  <a:pt x="997" y="3740"/>
                </a:lnTo>
                <a:lnTo>
                  <a:pt x="997" y="3752"/>
                </a:lnTo>
                <a:lnTo>
                  <a:pt x="995" y="3759"/>
                </a:lnTo>
                <a:lnTo>
                  <a:pt x="993" y="3768"/>
                </a:lnTo>
                <a:lnTo>
                  <a:pt x="990" y="3779"/>
                </a:lnTo>
                <a:lnTo>
                  <a:pt x="986" y="3796"/>
                </a:lnTo>
                <a:lnTo>
                  <a:pt x="981" y="3819"/>
                </a:lnTo>
                <a:lnTo>
                  <a:pt x="977" y="3841"/>
                </a:lnTo>
                <a:lnTo>
                  <a:pt x="976" y="3866"/>
                </a:lnTo>
                <a:lnTo>
                  <a:pt x="977" y="3889"/>
                </a:lnTo>
                <a:lnTo>
                  <a:pt x="983" y="3908"/>
                </a:lnTo>
                <a:lnTo>
                  <a:pt x="991" y="3924"/>
                </a:lnTo>
                <a:lnTo>
                  <a:pt x="1005" y="3938"/>
                </a:lnTo>
                <a:lnTo>
                  <a:pt x="1026" y="3959"/>
                </a:lnTo>
                <a:lnTo>
                  <a:pt x="1051" y="3981"/>
                </a:lnTo>
                <a:lnTo>
                  <a:pt x="1075" y="4002"/>
                </a:lnTo>
                <a:lnTo>
                  <a:pt x="1103" y="4021"/>
                </a:lnTo>
                <a:lnTo>
                  <a:pt x="1129" y="4035"/>
                </a:lnTo>
                <a:lnTo>
                  <a:pt x="1155" y="4042"/>
                </a:lnTo>
                <a:lnTo>
                  <a:pt x="1182" y="4041"/>
                </a:lnTo>
                <a:lnTo>
                  <a:pt x="1218" y="4028"/>
                </a:lnTo>
                <a:lnTo>
                  <a:pt x="1258" y="4011"/>
                </a:lnTo>
                <a:lnTo>
                  <a:pt x="1302" y="3990"/>
                </a:lnTo>
                <a:lnTo>
                  <a:pt x="1346" y="3967"/>
                </a:lnTo>
                <a:lnTo>
                  <a:pt x="1393" y="3945"/>
                </a:lnTo>
                <a:lnTo>
                  <a:pt x="1438" y="3922"/>
                </a:lnTo>
                <a:lnTo>
                  <a:pt x="1482" y="3903"/>
                </a:lnTo>
                <a:lnTo>
                  <a:pt x="1529" y="3889"/>
                </a:lnTo>
                <a:lnTo>
                  <a:pt x="1574" y="3878"/>
                </a:lnTo>
                <a:lnTo>
                  <a:pt x="1616" y="3869"/>
                </a:lnTo>
                <a:lnTo>
                  <a:pt x="1634" y="3866"/>
                </a:lnTo>
                <a:lnTo>
                  <a:pt x="1651" y="3862"/>
                </a:lnTo>
                <a:lnTo>
                  <a:pt x="1667" y="3859"/>
                </a:lnTo>
                <a:lnTo>
                  <a:pt x="1676" y="3855"/>
                </a:lnTo>
                <a:lnTo>
                  <a:pt x="1681" y="3845"/>
                </a:lnTo>
                <a:lnTo>
                  <a:pt x="1686" y="3829"/>
                </a:lnTo>
                <a:lnTo>
                  <a:pt x="1693" y="3805"/>
                </a:lnTo>
                <a:lnTo>
                  <a:pt x="1700" y="3775"/>
                </a:lnTo>
                <a:lnTo>
                  <a:pt x="1707" y="3740"/>
                </a:lnTo>
                <a:lnTo>
                  <a:pt x="1714" y="3702"/>
                </a:lnTo>
                <a:lnTo>
                  <a:pt x="1718" y="3660"/>
                </a:lnTo>
                <a:lnTo>
                  <a:pt x="1719" y="3616"/>
                </a:lnTo>
                <a:lnTo>
                  <a:pt x="1718" y="3572"/>
                </a:lnTo>
                <a:lnTo>
                  <a:pt x="1711" y="3511"/>
                </a:lnTo>
                <a:lnTo>
                  <a:pt x="1702" y="3443"/>
                </a:lnTo>
                <a:lnTo>
                  <a:pt x="1693" y="3373"/>
                </a:lnTo>
                <a:lnTo>
                  <a:pt x="1684" y="3321"/>
                </a:lnTo>
                <a:lnTo>
                  <a:pt x="1677" y="3268"/>
                </a:lnTo>
                <a:lnTo>
                  <a:pt x="1672" y="3220"/>
                </a:lnTo>
                <a:lnTo>
                  <a:pt x="1667" y="3176"/>
                </a:lnTo>
                <a:lnTo>
                  <a:pt x="1665" y="3136"/>
                </a:lnTo>
                <a:lnTo>
                  <a:pt x="1665" y="3101"/>
                </a:lnTo>
                <a:lnTo>
                  <a:pt x="1672" y="3083"/>
                </a:lnTo>
                <a:lnTo>
                  <a:pt x="1684" y="3073"/>
                </a:lnTo>
                <a:lnTo>
                  <a:pt x="1704" y="3068"/>
                </a:lnTo>
                <a:lnTo>
                  <a:pt x="1721" y="3075"/>
                </a:lnTo>
                <a:lnTo>
                  <a:pt x="1733" y="3087"/>
                </a:lnTo>
                <a:lnTo>
                  <a:pt x="1737" y="3106"/>
                </a:lnTo>
                <a:lnTo>
                  <a:pt x="1737" y="3137"/>
                </a:lnTo>
                <a:lnTo>
                  <a:pt x="1738" y="3174"/>
                </a:lnTo>
                <a:lnTo>
                  <a:pt x="1744" y="3218"/>
                </a:lnTo>
                <a:lnTo>
                  <a:pt x="1749" y="3265"/>
                </a:lnTo>
                <a:lnTo>
                  <a:pt x="1756" y="3314"/>
                </a:lnTo>
                <a:lnTo>
                  <a:pt x="1763" y="3363"/>
                </a:lnTo>
                <a:lnTo>
                  <a:pt x="1773" y="3434"/>
                </a:lnTo>
                <a:lnTo>
                  <a:pt x="1782" y="3503"/>
                </a:lnTo>
                <a:lnTo>
                  <a:pt x="1789" y="3565"/>
                </a:lnTo>
                <a:lnTo>
                  <a:pt x="1791" y="3623"/>
                </a:lnTo>
                <a:lnTo>
                  <a:pt x="1787" y="3679"/>
                </a:lnTo>
                <a:lnTo>
                  <a:pt x="1782" y="3731"/>
                </a:lnTo>
                <a:lnTo>
                  <a:pt x="1773" y="3779"/>
                </a:lnTo>
                <a:lnTo>
                  <a:pt x="1761" y="3822"/>
                </a:lnTo>
                <a:lnTo>
                  <a:pt x="1751" y="3857"/>
                </a:lnTo>
                <a:lnTo>
                  <a:pt x="1740" y="3883"/>
                </a:lnTo>
                <a:lnTo>
                  <a:pt x="1730" y="3901"/>
                </a:lnTo>
                <a:lnTo>
                  <a:pt x="1714" y="3915"/>
                </a:lnTo>
                <a:lnTo>
                  <a:pt x="1691" y="3925"/>
                </a:lnTo>
                <a:lnTo>
                  <a:pt x="1663" y="3932"/>
                </a:lnTo>
                <a:lnTo>
                  <a:pt x="1629" y="3939"/>
                </a:lnTo>
                <a:lnTo>
                  <a:pt x="1590" y="3946"/>
                </a:lnTo>
                <a:lnTo>
                  <a:pt x="1550" y="3957"/>
                </a:lnTo>
                <a:lnTo>
                  <a:pt x="1508" y="3971"/>
                </a:lnTo>
                <a:lnTo>
                  <a:pt x="1466" y="3986"/>
                </a:lnTo>
                <a:lnTo>
                  <a:pt x="1423" y="4007"/>
                </a:lnTo>
                <a:lnTo>
                  <a:pt x="1377" y="4030"/>
                </a:lnTo>
                <a:lnTo>
                  <a:pt x="1332" y="4055"/>
                </a:lnTo>
                <a:lnTo>
                  <a:pt x="1285" y="4077"/>
                </a:lnTo>
                <a:lnTo>
                  <a:pt x="1241" y="4095"/>
                </a:lnTo>
                <a:lnTo>
                  <a:pt x="1199" y="4109"/>
                </a:lnTo>
                <a:lnTo>
                  <a:pt x="1164" y="4114"/>
                </a:lnTo>
                <a:lnTo>
                  <a:pt x="1128" y="4109"/>
                </a:lnTo>
                <a:lnTo>
                  <a:pt x="1094" y="4098"/>
                </a:lnTo>
                <a:lnTo>
                  <a:pt x="1061" y="4081"/>
                </a:lnTo>
                <a:lnTo>
                  <a:pt x="1032" y="4058"/>
                </a:lnTo>
                <a:lnTo>
                  <a:pt x="1004" y="4035"/>
                </a:lnTo>
                <a:lnTo>
                  <a:pt x="977" y="4011"/>
                </a:lnTo>
                <a:lnTo>
                  <a:pt x="955" y="3986"/>
                </a:lnTo>
                <a:lnTo>
                  <a:pt x="941" y="3974"/>
                </a:lnTo>
                <a:lnTo>
                  <a:pt x="923" y="3950"/>
                </a:lnTo>
                <a:lnTo>
                  <a:pt x="913" y="3924"/>
                </a:lnTo>
                <a:lnTo>
                  <a:pt x="906" y="3896"/>
                </a:lnTo>
                <a:lnTo>
                  <a:pt x="904" y="3866"/>
                </a:lnTo>
                <a:lnTo>
                  <a:pt x="908" y="3838"/>
                </a:lnTo>
                <a:lnTo>
                  <a:pt x="911" y="3810"/>
                </a:lnTo>
                <a:lnTo>
                  <a:pt x="916" y="3784"/>
                </a:lnTo>
                <a:lnTo>
                  <a:pt x="922" y="3761"/>
                </a:lnTo>
                <a:lnTo>
                  <a:pt x="923" y="3754"/>
                </a:lnTo>
                <a:lnTo>
                  <a:pt x="925" y="3747"/>
                </a:lnTo>
                <a:lnTo>
                  <a:pt x="925" y="3742"/>
                </a:lnTo>
                <a:lnTo>
                  <a:pt x="922" y="3731"/>
                </a:lnTo>
                <a:lnTo>
                  <a:pt x="913" y="3717"/>
                </a:lnTo>
                <a:lnTo>
                  <a:pt x="901" y="3700"/>
                </a:lnTo>
                <a:lnTo>
                  <a:pt x="887" y="3679"/>
                </a:lnTo>
                <a:lnTo>
                  <a:pt x="871" y="3658"/>
                </a:lnTo>
                <a:lnTo>
                  <a:pt x="857" y="3635"/>
                </a:lnTo>
                <a:lnTo>
                  <a:pt x="841" y="3616"/>
                </a:lnTo>
                <a:lnTo>
                  <a:pt x="829" y="3599"/>
                </a:lnTo>
                <a:lnTo>
                  <a:pt x="813" y="3578"/>
                </a:lnTo>
                <a:lnTo>
                  <a:pt x="799" y="3558"/>
                </a:lnTo>
                <a:lnTo>
                  <a:pt x="789" y="3541"/>
                </a:lnTo>
                <a:lnTo>
                  <a:pt x="780" y="3529"/>
                </a:lnTo>
                <a:lnTo>
                  <a:pt x="768" y="3504"/>
                </a:lnTo>
                <a:lnTo>
                  <a:pt x="761" y="3480"/>
                </a:lnTo>
                <a:lnTo>
                  <a:pt x="759" y="3454"/>
                </a:lnTo>
                <a:lnTo>
                  <a:pt x="763" y="3427"/>
                </a:lnTo>
                <a:lnTo>
                  <a:pt x="771" y="3396"/>
                </a:lnTo>
                <a:lnTo>
                  <a:pt x="784" y="3359"/>
                </a:lnTo>
                <a:lnTo>
                  <a:pt x="796" y="3335"/>
                </a:lnTo>
                <a:lnTo>
                  <a:pt x="813" y="3305"/>
                </a:lnTo>
                <a:lnTo>
                  <a:pt x="834" y="3272"/>
                </a:lnTo>
                <a:lnTo>
                  <a:pt x="857" y="3239"/>
                </a:lnTo>
                <a:lnTo>
                  <a:pt x="881" y="3204"/>
                </a:lnTo>
                <a:lnTo>
                  <a:pt x="908" y="3171"/>
                </a:lnTo>
                <a:lnTo>
                  <a:pt x="932" y="3141"/>
                </a:lnTo>
                <a:lnTo>
                  <a:pt x="955" y="3113"/>
                </a:lnTo>
                <a:lnTo>
                  <a:pt x="974" y="3092"/>
                </a:lnTo>
                <a:lnTo>
                  <a:pt x="990" y="3076"/>
                </a:lnTo>
                <a:lnTo>
                  <a:pt x="1000" y="3066"/>
                </a:lnTo>
                <a:lnTo>
                  <a:pt x="1012" y="3050"/>
                </a:lnTo>
                <a:lnTo>
                  <a:pt x="1028" y="3031"/>
                </a:lnTo>
                <a:lnTo>
                  <a:pt x="1046" y="3008"/>
                </a:lnTo>
                <a:lnTo>
                  <a:pt x="1063" y="2982"/>
                </a:lnTo>
                <a:lnTo>
                  <a:pt x="1080" y="2956"/>
                </a:lnTo>
                <a:lnTo>
                  <a:pt x="1059" y="2961"/>
                </a:lnTo>
                <a:lnTo>
                  <a:pt x="1026" y="2966"/>
                </a:lnTo>
                <a:lnTo>
                  <a:pt x="986" y="2975"/>
                </a:lnTo>
                <a:lnTo>
                  <a:pt x="939" y="2989"/>
                </a:lnTo>
                <a:lnTo>
                  <a:pt x="885" y="3005"/>
                </a:lnTo>
                <a:lnTo>
                  <a:pt x="829" y="3024"/>
                </a:lnTo>
                <a:lnTo>
                  <a:pt x="770" y="3048"/>
                </a:lnTo>
                <a:lnTo>
                  <a:pt x="709" y="3078"/>
                </a:lnTo>
                <a:lnTo>
                  <a:pt x="649" y="3113"/>
                </a:lnTo>
                <a:lnTo>
                  <a:pt x="593" y="3151"/>
                </a:lnTo>
                <a:lnTo>
                  <a:pt x="539" y="3197"/>
                </a:lnTo>
                <a:lnTo>
                  <a:pt x="492" y="3247"/>
                </a:lnTo>
                <a:lnTo>
                  <a:pt x="443" y="3316"/>
                </a:lnTo>
                <a:lnTo>
                  <a:pt x="403" y="3387"/>
                </a:lnTo>
                <a:lnTo>
                  <a:pt x="368" y="3466"/>
                </a:lnTo>
                <a:lnTo>
                  <a:pt x="344" y="3551"/>
                </a:lnTo>
                <a:lnTo>
                  <a:pt x="325" y="3641"/>
                </a:lnTo>
                <a:lnTo>
                  <a:pt x="316" y="3735"/>
                </a:lnTo>
                <a:lnTo>
                  <a:pt x="312" y="3834"/>
                </a:lnTo>
                <a:lnTo>
                  <a:pt x="318" y="3938"/>
                </a:lnTo>
                <a:lnTo>
                  <a:pt x="323" y="3964"/>
                </a:lnTo>
                <a:lnTo>
                  <a:pt x="332" y="3995"/>
                </a:lnTo>
                <a:lnTo>
                  <a:pt x="346" y="4034"/>
                </a:lnTo>
                <a:lnTo>
                  <a:pt x="361" y="4074"/>
                </a:lnTo>
                <a:lnTo>
                  <a:pt x="381" y="4119"/>
                </a:lnTo>
                <a:lnTo>
                  <a:pt x="401" y="4165"/>
                </a:lnTo>
                <a:lnTo>
                  <a:pt x="422" y="4212"/>
                </a:lnTo>
                <a:lnTo>
                  <a:pt x="445" y="4259"/>
                </a:lnTo>
                <a:lnTo>
                  <a:pt x="468" y="4304"/>
                </a:lnTo>
                <a:lnTo>
                  <a:pt x="489" y="4346"/>
                </a:lnTo>
                <a:lnTo>
                  <a:pt x="510" y="4387"/>
                </a:lnTo>
                <a:lnTo>
                  <a:pt x="527" y="4420"/>
                </a:lnTo>
                <a:lnTo>
                  <a:pt x="543" y="4449"/>
                </a:lnTo>
                <a:lnTo>
                  <a:pt x="548" y="4465"/>
                </a:lnTo>
                <a:lnTo>
                  <a:pt x="546" y="4483"/>
                </a:lnTo>
                <a:lnTo>
                  <a:pt x="545" y="4490"/>
                </a:lnTo>
                <a:lnTo>
                  <a:pt x="541" y="4504"/>
                </a:lnTo>
                <a:lnTo>
                  <a:pt x="536" y="4526"/>
                </a:lnTo>
                <a:lnTo>
                  <a:pt x="527" y="4554"/>
                </a:lnTo>
                <a:lnTo>
                  <a:pt x="517" y="4586"/>
                </a:lnTo>
                <a:lnTo>
                  <a:pt x="506" y="4619"/>
                </a:lnTo>
                <a:lnTo>
                  <a:pt x="494" y="4652"/>
                </a:lnTo>
                <a:lnTo>
                  <a:pt x="482" y="4685"/>
                </a:lnTo>
                <a:lnTo>
                  <a:pt x="475" y="4712"/>
                </a:lnTo>
                <a:lnTo>
                  <a:pt x="475" y="4732"/>
                </a:lnTo>
                <a:lnTo>
                  <a:pt x="478" y="4752"/>
                </a:lnTo>
                <a:lnTo>
                  <a:pt x="485" y="4764"/>
                </a:lnTo>
                <a:lnTo>
                  <a:pt x="506" y="4771"/>
                </a:lnTo>
                <a:lnTo>
                  <a:pt x="538" y="4780"/>
                </a:lnTo>
                <a:lnTo>
                  <a:pt x="573" y="4792"/>
                </a:lnTo>
                <a:lnTo>
                  <a:pt x="614" y="4802"/>
                </a:lnTo>
                <a:lnTo>
                  <a:pt x="656" y="4816"/>
                </a:lnTo>
                <a:lnTo>
                  <a:pt x="700" y="4829"/>
                </a:lnTo>
                <a:lnTo>
                  <a:pt x="742" y="4841"/>
                </a:lnTo>
                <a:lnTo>
                  <a:pt x="782" y="4851"/>
                </a:lnTo>
                <a:lnTo>
                  <a:pt x="817" y="4862"/>
                </a:lnTo>
                <a:lnTo>
                  <a:pt x="845" y="4869"/>
                </a:lnTo>
                <a:lnTo>
                  <a:pt x="852" y="4869"/>
                </a:lnTo>
                <a:lnTo>
                  <a:pt x="857" y="4869"/>
                </a:lnTo>
                <a:lnTo>
                  <a:pt x="861" y="4869"/>
                </a:lnTo>
                <a:lnTo>
                  <a:pt x="862" y="4867"/>
                </a:lnTo>
                <a:lnTo>
                  <a:pt x="864" y="4867"/>
                </a:lnTo>
                <a:lnTo>
                  <a:pt x="873" y="4855"/>
                </a:lnTo>
                <a:lnTo>
                  <a:pt x="880" y="4839"/>
                </a:lnTo>
                <a:lnTo>
                  <a:pt x="887" y="4822"/>
                </a:lnTo>
                <a:lnTo>
                  <a:pt x="890" y="4804"/>
                </a:lnTo>
                <a:lnTo>
                  <a:pt x="892" y="4788"/>
                </a:lnTo>
                <a:lnTo>
                  <a:pt x="890" y="4774"/>
                </a:lnTo>
                <a:lnTo>
                  <a:pt x="892" y="4753"/>
                </a:lnTo>
                <a:lnTo>
                  <a:pt x="895" y="4727"/>
                </a:lnTo>
                <a:lnTo>
                  <a:pt x="904" y="4696"/>
                </a:lnTo>
                <a:lnTo>
                  <a:pt x="918" y="4663"/>
                </a:lnTo>
                <a:lnTo>
                  <a:pt x="939" y="4628"/>
                </a:lnTo>
                <a:lnTo>
                  <a:pt x="969" y="4593"/>
                </a:lnTo>
                <a:lnTo>
                  <a:pt x="986" y="4570"/>
                </a:lnTo>
                <a:lnTo>
                  <a:pt x="997" y="4546"/>
                </a:lnTo>
                <a:lnTo>
                  <a:pt x="1002" y="4523"/>
                </a:lnTo>
                <a:lnTo>
                  <a:pt x="1002" y="4502"/>
                </a:lnTo>
                <a:lnTo>
                  <a:pt x="1000" y="4484"/>
                </a:lnTo>
                <a:lnTo>
                  <a:pt x="998" y="4474"/>
                </a:lnTo>
                <a:lnTo>
                  <a:pt x="997" y="4469"/>
                </a:lnTo>
                <a:lnTo>
                  <a:pt x="995" y="4455"/>
                </a:lnTo>
                <a:lnTo>
                  <a:pt x="997" y="4441"/>
                </a:lnTo>
                <a:lnTo>
                  <a:pt x="1004" y="4427"/>
                </a:lnTo>
                <a:lnTo>
                  <a:pt x="1012" y="4416"/>
                </a:lnTo>
                <a:lnTo>
                  <a:pt x="1026" y="4409"/>
                </a:lnTo>
                <a:lnTo>
                  <a:pt x="1040" y="4408"/>
                </a:lnTo>
                <a:lnTo>
                  <a:pt x="1402" y="4401"/>
                </a:lnTo>
                <a:lnTo>
                  <a:pt x="1419" y="4404"/>
                </a:lnTo>
                <a:lnTo>
                  <a:pt x="1433" y="4411"/>
                </a:lnTo>
                <a:lnTo>
                  <a:pt x="1443" y="4425"/>
                </a:lnTo>
                <a:lnTo>
                  <a:pt x="1449" y="4441"/>
                </a:lnTo>
                <a:lnTo>
                  <a:pt x="1449" y="4456"/>
                </a:lnTo>
                <a:lnTo>
                  <a:pt x="1443" y="4472"/>
                </a:lnTo>
                <a:lnTo>
                  <a:pt x="1433" y="4484"/>
                </a:lnTo>
                <a:lnTo>
                  <a:pt x="1419" y="4491"/>
                </a:lnTo>
                <a:lnTo>
                  <a:pt x="1321" y="4526"/>
                </a:lnTo>
                <a:lnTo>
                  <a:pt x="1300" y="4537"/>
                </a:lnTo>
                <a:lnTo>
                  <a:pt x="1285" y="4551"/>
                </a:lnTo>
                <a:lnTo>
                  <a:pt x="1274" y="4565"/>
                </a:lnTo>
                <a:lnTo>
                  <a:pt x="1269" y="4579"/>
                </a:lnTo>
                <a:lnTo>
                  <a:pt x="1265" y="4591"/>
                </a:lnTo>
                <a:lnTo>
                  <a:pt x="1265" y="4601"/>
                </a:lnTo>
                <a:lnTo>
                  <a:pt x="1285" y="4636"/>
                </a:lnTo>
                <a:lnTo>
                  <a:pt x="1306" y="4673"/>
                </a:lnTo>
                <a:lnTo>
                  <a:pt x="1328" y="4712"/>
                </a:lnTo>
                <a:lnTo>
                  <a:pt x="1351" y="4750"/>
                </a:lnTo>
                <a:lnTo>
                  <a:pt x="1374" y="4788"/>
                </a:lnTo>
                <a:lnTo>
                  <a:pt x="1396" y="4823"/>
                </a:lnTo>
                <a:lnTo>
                  <a:pt x="1417" y="4857"/>
                </a:lnTo>
                <a:lnTo>
                  <a:pt x="1437" y="4883"/>
                </a:lnTo>
                <a:lnTo>
                  <a:pt x="1454" y="4904"/>
                </a:lnTo>
                <a:lnTo>
                  <a:pt x="1466" y="4918"/>
                </a:lnTo>
                <a:lnTo>
                  <a:pt x="1487" y="4912"/>
                </a:lnTo>
                <a:lnTo>
                  <a:pt x="1510" y="4898"/>
                </a:lnTo>
                <a:lnTo>
                  <a:pt x="1534" y="4879"/>
                </a:lnTo>
                <a:lnTo>
                  <a:pt x="1559" y="4857"/>
                </a:lnTo>
                <a:lnTo>
                  <a:pt x="1580" y="4832"/>
                </a:lnTo>
                <a:lnTo>
                  <a:pt x="1601" y="4806"/>
                </a:lnTo>
                <a:lnTo>
                  <a:pt x="1608" y="4795"/>
                </a:lnTo>
                <a:lnTo>
                  <a:pt x="1620" y="4783"/>
                </a:lnTo>
                <a:lnTo>
                  <a:pt x="1635" y="4769"/>
                </a:lnTo>
                <a:lnTo>
                  <a:pt x="1655" y="4750"/>
                </a:lnTo>
                <a:lnTo>
                  <a:pt x="1679" y="4727"/>
                </a:lnTo>
                <a:lnTo>
                  <a:pt x="1718" y="4691"/>
                </a:lnTo>
                <a:lnTo>
                  <a:pt x="1759" y="4650"/>
                </a:lnTo>
                <a:lnTo>
                  <a:pt x="1805" y="4607"/>
                </a:lnTo>
                <a:lnTo>
                  <a:pt x="1850" y="4558"/>
                </a:lnTo>
                <a:lnTo>
                  <a:pt x="1896" y="4509"/>
                </a:lnTo>
                <a:lnTo>
                  <a:pt x="1936" y="4456"/>
                </a:lnTo>
                <a:lnTo>
                  <a:pt x="1972" y="4406"/>
                </a:lnTo>
                <a:lnTo>
                  <a:pt x="1999" y="4359"/>
                </a:lnTo>
                <a:lnTo>
                  <a:pt x="2021" y="4311"/>
                </a:lnTo>
                <a:lnTo>
                  <a:pt x="2040" y="4263"/>
                </a:lnTo>
                <a:lnTo>
                  <a:pt x="2054" y="4214"/>
                </a:lnTo>
                <a:lnTo>
                  <a:pt x="2067" y="4168"/>
                </a:lnTo>
                <a:lnTo>
                  <a:pt x="2075" y="4126"/>
                </a:lnTo>
                <a:lnTo>
                  <a:pt x="2082" y="4088"/>
                </a:lnTo>
                <a:lnTo>
                  <a:pt x="2086" y="4056"/>
                </a:lnTo>
                <a:lnTo>
                  <a:pt x="2089" y="4032"/>
                </a:lnTo>
                <a:lnTo>
                  <a:pt x="2091" y="4014"/>
                </a:lnTo>
                <a:lnTo>
                  <a:pt x="2091" y="4009"/>
                </a:lnTo>
                <a:lnTo>
                  <a:pt x="2095" y="3993"/>
                </a:lnTo>
                <a:lnTo>
                  <a:pt x="2105" y="3979"/>
                </a:lnTo>
                <a:lnTo>
                  <a:pt x="2119" y="3969"/>
                </a:lnTo>
                <a:lnTo>
                  <a:pt x="2135" y="3966"/>
                </a:lnTo>
                <a:lnTo>
                  <a:pt x="2150" y="3967"/>
                </a:lnTo>
                <a:lnTo>
                  <a:pt x="2166" y="3974"/>
                </a:lnTo>
                <a:lnTo>
                  <a:pt x="2264" y="4049"/>
                </a:lnTo>
                <a:lnTo>
                  <a:pt x="2269" y="4053"/>
                </a:lnTo>
                <a:lnTo>
                  <a:pt x="2280" y="4062"/>
                </a:lnTo>
                <a:lnTo>
                  <a:pt x="2295" y="4074"/>
                </a:lnTo>
                <a:lnTo>
                  <a:pt x="2314" y="4088"/>
                </a:lnTo>
                <a:lnTo>
                  <a:pt x="2339" y="4104"/>
                </a:lnTo>
                <a:lnTo>
                  <a:pt x="2337" y="4100"/>
                </a:lnTo>
                <a:lnTo>
                  <a:pt x="2335" y="4097"/>
                </a:lnTo>
                <a:lnTo>
                  <a:pt x="2321" y="4074"/>
                </a:lnTo>
                <a:lnTo>
                  <a:pt x="2314" y="4049"/>
                </a:lnTo>
                <a:lnTo>
                  <a:pt x="2314" y="4021"/>
                </a:lnTo>
                <a:lnTo>
                  <a:pt x="2318" y="3992"/>
                </a:lnTo>
                <a:lnTo>
                  <a:pt x="2325" y="3960"/>
                </a:lnTo>
                <a:lnTo>
                  <a:pt x="2335" y="3929"/>
                </a:lnTo>
                <a:lnTo>
                  <a:pt x="2346" y="3897"/>
                </a:lnTo>
                <a:lnTo>
                  <a:pt x="2351" y="3876"/>
                </a:lnTo>
                <a:lnTo>
                  <a:pt x="2351" y="3852"/>
                </a:lnTo>
                <a:lnTo>
                  <a:pt x="2348" y="3831"/>
                </a:lnTo>
                <a:lnTo>
                  <a:pt x="2346" y="3817"/>
                </a:lnTo>
                <a:lnTo>
                  <a:pt x="2344" y="3800"/>
                </a:lnTo>
                <a:lnTo>
                  <a:pt x="2349" y="3782"/>
                </a:lnTo>
                <a:lnTo>
                  <a:pt x="2362" y="3768"/>
                </a:lnTo>
                <a:lnTo>
                  <a:pt x="2377" y="3759"/>
                </a:lnTo>
                <a:lnTo>
                  <a:pt x="2395" y="3758"/>
                </a:lnTo>
                <a:lnTo>
                  <a:pt x="2412" y="3763"/>
                </a:lnTo>
                <a:lnTo>
                  <a:pt x="2470" y="3793"/>
                </a:lnTo>
                <a:lnTo>
                  <a:pt x="2520" y="3817"/>
                </a:lnTo>
                <a:lnTo>
                  <a:pt x="2564" y="3836"/>
                </a:lnTo>
                <a:lnTo>
                  <a:pt x="2602" y="3852"/>
                </a:lnTo>
                <a:lnTo>
                  <a:pt x="2632" y="3862"/>
                </a:lnTo>
                <a:lnTo>
                  <a:pt x="2657" y="3871"/>
                </a:lnTo>
                <a:lnTo>
                  <a:pt x="2672" y="3876"/>
                </a:lnTo>
                <a:lnTo>
                  <a:pt x="2683" y="3878"/>
                </a:lnTo>
                <a:lnTo>
                  <a:pt x="2686" y="3880"/>
                </a:lnTo>
                <a:lnTo>
                  <a:pt x="2688" y="3880"/>
                </a:lnTo>
                <a:lnTo>
                  <a:pt x="2690" y="3880"/>
                </a:lnTo>
                <a:lnTo>
                  <a:pt x="2690" y="3880"/>
                </a:lnTo>
                <a:lnTo>
                  <a:pt x="2691" y="3880"/>
                </a:lnTo>
                <a:lnTo>
                  <a:pt x="2697" y="3882"/>
                </a:lnTo>
                <a:lnTo>
                  <a:pt x="2712" y="3887"/>
                </a:lnTo>
                <a:lnTo>
                  <a:pt x="2735" y="3890"/>
                </a:lnTo>
                <a:lnTo>
                  <a:pt x="2765" y="3896"/>
                </a:lnTo>
                <a:lnTo>
                  <a:pt x="2801" y="3901"/>
                </a:lnTo>
                <a:lnTo>
                  <a:pt x="2842" y="3903"/>
                </a:lnTo>
                <a:lnTo>
                  <a:pt x="2887" y="3904"/>
                </a:lnTo>
                <a:lnTo>
                  <a:pt x="2934" y="3899"/>
                </a:lnTo>
                <a:lnTo>
                  <a:pt x="2985" y="3892"/>
                </a:lnTo>
                <a:lnTo>
                  <a:pt x="3035" y="3878"/>
                </a:lnTo>
                <a:lnTo>
                  <a:pt x="3084" y="3857"/>
                </a:lnTo>
                <a:lnTo>
                  <a:pt x="3133" y="3829"/>
                </a:lnTo>
                <a:lnTo>
                  <a:pt x="3182" y="3791"/>
                </a:lnTo>
                <a:lnTo>
                  <a:pt x="3224" y="3749"/>
                </a:lnTo>
                <a:lnTo>
                  <a:pt x="3257" y="3703"/>
                </a:lnTo>
                <a:lnTo>
                  <a:pt x="3283" y="3655"/>
                </a:lnTo>
                <a:lnTo>
                  <a:pt x="3304" y="3604"/>
                </a:lnTo>
                <a:lnTo>
                  <a:pt x="3320" y="3553"/>
                </a:lnTo>
                <a:lnTo>
                  <a:pt x="3332" y="3501"/>
                </a:lnTo>
                <a:lnTo>
                  <a:pt x="3341" y="3448"/>
                </a:lnTo>
                <a:lnTo>
                  <a:pt x="3346" y="3398"/>
                </a:lnTo>
                <a:lnTo>
                  <a:pt x="3351" y="3349"/>
                </a:lnTo>
                <a:lnTo>
                  <a:pt x="3355" y="3302"/>
                </a:lnTo>
                <a:lnTo>
                  <a:pt x="3355" y="3256"/>
                </a:lnTo>
                <a:lnTo>
                  <a:pt x="3353" y="3207"/>
                </a:lnTo>
                <a:lnTo>
                  <a:pt x="3346" y="3158"/>
                </a:lnTo>
                <a:lnTo>
                  <a:pt x="3339" y="3108"/>
                </a:lnTo>
                <a:lnTo>
                  <a:pt x="3329" y="3061"/>
                </a:lnTo>
                <a:lnTo>
                  <a:pt x="3318" y="3013"/>
                </a:lnTo>
                <a:lnTo>
                  <a:pt x="3308" y="2970"/>
                </a:lnTo>
                <a:lnTo>
                  <a:pt x="3297" y="2933"/>
                </a:lnTo>
                <a:lnTo>
                  <a:pt x="3287" y="2900"/>
                </a:lnTo>
                <a:lnTo>
                  <a:pt x="3278" y="2875"/>
                </a:lnTo>
                <a:lnTo>
                  <a:pt x="3271" y="2858"/>
                </a:lnTo>
                <a:lnTo>
                  <a:pt x="3264" y="2847"/>
                </a:lnTo>
                <a:lnTo>
                  <a:pt x="3254" y="2839"/>
                </a:lnTo>
                <a:lnTo>
                  <a:pt x="3240" y="2828"/>
                </a:lnTo>
                <a:lnTo>
                  <a:pt x="3224" y="2821"/>
                </a:lnTo>
                <a:lnTo>
                  <a:pt x="3212" y="2816"/>
                </a:lnTo>
                <a:lnTo>
                  <a:pt x="3201" y="2814"/>
                </a:lnTo>
                <a:lnTo>
                  <a:pt x="3191" y="2821"/>
                </a:lnTo>
                <a:lnTo>
                  <a:pt x="3177" y="2833"/>
                </a:lnTo>
                <a:lnTo>
                  <a:pt x="3163" y="2851"/>
                </a:lnTo>
                <a:lnTo>
                  <a:pt x="3149" y="2868"/>
                </a:lnTo>
                <a:lnTo>
                  <a:pt x="3133" y="2889"/>
                </a:lnTo>
                <a:lnTo>
                  <a:pt x="3128" y="2896"/>
                </a:lnTo>
                <a:lnTo>
                  <a:pt x="3105" y="2921"/>
                </a:lnTo>
                <a:lnTo>
                  <a:pt x="3081" y="2942"/>
                </a:lnTo>
                <a:lnTo>
                  <a:pt x="3056" y="2957"/>
                </a:lnTo>
                <a:lnTo>
                  <a:pt x="3032" y="2971"/>
                </a:lnTo>
                <a:lnTo>
                  <a:pt x="3009" y="2982"/>
                </a:lnTo>
                <a:lnTo>
                  <a:pt x="2992" y="2991"/>
                </a:lnTo>
                <a:lnTo>
                  <a:pt x="2973" y="2996"/>
                </a:lnTo>
                <a:lnTo>
                  <a:pt x="2955" y="2998"/>
                </a:lnTo>
                <a:lnTo>
                  <a:pt x="2950" y="3001"/>
                </a:lnTo>
                <a:lnTo>
                  <a:pt x="2946" y="3005"/>
                </a:lnTo>
                <a:lnTo>
                  <a:pt x="2943" y="3008"/>
                </a:lnTo>
                <a:lnTo>
                  <a:pt x="2941" y="3010"/>
                </a:lnTo>
                <a:lnTo>
                  <a:pt x="2943" y="3012"/>
                </a:lnTo>
                <a:lnTo>
                  <a:pt x="2945" y="3015"/>
                </a:lnTo>
                <a:lnTo>
                  <a:pt x="2946" y="3020"/>
                </a:lnTo>
                <a:lnTo>
                  <a:pt x="2952" y="3038"/>
                </a:lnTo>
                <a:lnTo>
                  <a:pt x="2957" y="3059"/>
                </a:lnTo>
                <a:lnTo>
                  <a:pt x="2960" y="3083"/>
                </a:lnTo>
                <a:lnTo>
                  <a:pt x="2964" y="3113"/>
                </a:lnTo>
                <a:lnTo>
                  <a:pt x="2967" y="3148"/>
                </a:lnTo>
                <a:lnTo>
                  <a:pt x="2967" y="3188"/>
                </a:lnTo>
                <a:lnTo>
                  <a:pt x="2964" y="3235"/>
                </a:lnTo>
                <a:lnTo>
                  <a:pt x="2957" y="3288"/>
                </a:lnTo>
                <a:lnTo>
                  <a:pt x="2946" y="3349"/>
                </a:lnTo>
                <a:lnTo>
                  <a:pt x="2931" y="3417"/>
                </a:lnTo>
                <a:lnTo>
                  <a:pt x="2924" y="3431"/>
                </a:lnTo>
                <a:lnTo>
                  <a:pt x="2911" y="3440"/>
                </a:lnTo>
                <a:lnTo>
                  <a:pt x="2896" y="3443"/>
                </a:lnTo>
                <a:lnTo>
                  <a:pt x="2887" y="3443"/>
                </a:lnTo>
                <a:lnTo>
                  <a:pt x="2875" y="3436"/>
                </a:lnTo>
                <a:lnTo>
                  <a:pt x="2864" y="3426"/>
                </a:lnTo>
                <a:lnTo>
                  <a:pt x="2861" y="3413"/>
                </a:lnTo>
                <a:lnTo>
                  <a:pt x="2861" y="3399"/>
                </a:lnTo>
                <a:lnTo>
                  <a:pt x="2875" y="3340"/>
                </a:lnTo>
                <a:lnTo>
                  <a:pt x="2885" y="3288"/>
                </a:lnTo>
                <a:lnTo>
                  <a:pt x="2890" y="3242"/>
                </a:lnTo>
                <a:lnTo>
                  <a:pt x="2894" y="3202"/>
                </a:lnTo>
                <a:lnTo>
                  <a:pt x="2896" y="3165"/>
                </a:lnTo>
                <a:lnTo>
                  <a:pt x="2887" y="3164"/>
                </a:lnTo>
                <a:lnTo>
                  <a:pt x="2877" y="3162"/>
                </a:lnTo>
                <a:lnTo>
                  <a:pt x="2870" y="3160"/>
                </a:lnTo>
                <a:lnTo>
                  <a:pt x="2859" y="3162"/>
                </a:lnTo>
                <a:lnTo>
                  <a:pt x="2847" y="3165"/>
                </a:lnTo>
                <a:lnTo>
                  <a:pt x="2835" y="3174"/>
                </a:lnTo>
                <a:lnTo>
                  <a:pt x="2826" y="3190"/>
                </a:lnTo>
                <a:lnTo>
                  <a:pt x="2817" y="3211"/>
                </a:lnTo>
                <a:lnTo>
                  <a:pt x="2810" y="3235"/>
                </a:lnTo>
                <a:lnTo>
                  <a:pt x="2803" y="3261"/>
                </a:lnTo>
                <a:lnTo>
                  <a:pt x="2798" y="3286"/>
                </a:lnTo>
                <a:lnTo>
                  <a:pt x="2794" y="3309"/>
                </a:lnTo>
                <a:lnTo>
                  <a:pt x="2791" y="3328"/>
                </a:lnTo>
                <a:lnTo>
                  <a:pt x="2787" y="3340"/>
                </a:lnTo>
                <a:lnTo>
                  <a:pt x="2787" y="3344"/>
                </a:lnTo>
                <a:lnTo>
                  <a:pt x="2782" y="3358"/>
                </a:lnTo>
                <a:lnTo>
                  <a:pt x="2772" y="3366"/>
                </a:lnTo>
                <a:lnTo>
                  <a:pt x="2758" y="3370"/>
                </a:lnTo>
                <a:lnTo>
                  <a:pt x="2753" y="3368"/>
                </a:lnTo>
                <a:lnTo>
                  <a:pt x="2739" y="3363"/>
                </a:lnTo>
                <a:lnTo>
                  <a:pt x="2730" y="3351"/>
                </a:lnTo>
                <a:lnTo>
                  <a:pt x="2728" y="3335"/>
                </a:lnTo>
                <a:lnTo>
                  <a:pt x="2730" y="3328"/>
                </a:lnTo>
                <a:lnTo>
                  <a:pt x="2732" y="3314"/>
                </a:lnTo>
                <a:lnTo>
                  <a:pt x="2735" y="3295"/>
                </a:lnTo>
                <a:lnTo>
                  <a:pt x="2740" y="3272"/>
                </a:lnTo>
                <a:lnTo>
                  <a:pt x="2747" y="3246"/>
                </a:lnTo>
                <a:lnTo>
                  <a:pt x="2754" y="3218"/>
                </a:lnTo>
                <a:lnTo>
                  <a:pt x="2761" y="3192"/>
                </a:lnTo>
                <a:lnTo>
                  <a:pt x="2770" y="3167"/>
                </a:lnTo>
                <a:lnTo>
                  <a:pt x="2774" y="3160"/>
                </a:lnTo>
                <a:lnTo>
                  <a:pt x="2777" y="3153"/>
                </a:lnTo>
                <a:lnTo>
                  <a:pt x="2774" y="3155"/>
                </a:lnTo>
                <a:lnTo>
                  <a:pt x="2770" y="3155"/>
                </a:lnTo>
                <a:lnTo>
                  <a:pt x="2767" y="3155"/>
                </a:lnTo>
                <a:lnTo>
                  <a:pt x="2751" y="3164"/>
                </a:lnTo>
                <a:lnTo>
                  <a:pt x="2737" y="3179"/>
                </a:lnTo>
                <a:lnTo>
                  <a:pt x="2721" y="3200"/>
                </a:lnTo>
                <a:lnTo>
                  <a:pt x="2709" y="3223"/>
                </a:lnTo>
                <a:lnTo>
                  <a:pt x="2697" y="3247"/>
                </a:lnTo>
                <a:lnTo>
                  <a:pt x="2688" y="3268"/>
                </a:lnTo>
                <a:lnTo>
                  <a:pt x="2681" y="3279"/>
                </a:lnTo>
                <a:lnTo>
                  <a:pt x="2672" y="3286"/>
                </a:lnTo>
                <a:lnTo>
                  <a:pt x="2660" y="3288"/>
                </a:lnTo>
                <a:lnTo>
                  <a:pt x="2655" y="3288"/>
                </a:lnTo>
                <a:lnTo>
                  <a:pt x="2650" y="3286"/>
                </a:lnTo>
                <a:lnTo>
                  <a:pt x="2637" y="3277"/>
                </a:lnTo>
                <a:lnTo>
                  <a:pt x="2630" y="3265"/>
                </a:lnTo>
                <a:lnTo>
                  <a:pt x="2632" y="3249"/>
                </a:lnTo>
                <a:lnTo>
                  <a:pt x="2637" y="3237"/>
                </a:lnTo>
                <a:lnTo>
                  <a:pt x="2644" y="3220"/>
                </a:lnTo>
                <a:lnTo>
                  <a:pt x="2655" y="3197"/>
                </a:lnTo>
                <a:lnTo>
                  <a:pt x="2667" y="3172"/>
                </a:lnTo>
                <a:lnTo>
                  <a:pt x="2685" y="3150"/>
                </a:lnTo>
                <a:lnTo>
                  <a:pt x="2704" y="3127"/>
                </a:lnTo>
                <a:lnTo>
                  <a:pt x="2725" y="3109"/>
                </a:lnTo>
                <a:lnTo>
                  <a:pt x="2749" y="3097"/>
                </a:lnTo>
                <a:lnTo>
                  <a:pt x="2775" y="3094"/>
                </a:lnTo>
                <a:lnTo>
                  <a:pt x="2805" y="3092"/>
                </a:lnTo>
                <a:lnTo>
                  <a:pt x="2835" y="3094"/>
                </a:lnTo>
                <a:lnTo>
                  <a:pt x="2864" y="3099"/>
                </a:lnTo>
                <a:lnTo>
                  <a:pt x="2890" y="3104"/>
                </a:lnTo>
                <a:lnTo>
                  <a:pt x="2885" y="3068"/>
                </a:lnTo>
                <a:lnTo>
                  <a:pt x="2878" y="3041"/>
                </a:lnTo>
                <a:lnTo>
                  <a:pt x="2850" y="3043"/>
                </a:lnTo>
                <a:lnTo>
                  <a:pt x="2826" y="3048"/>
                </a:lnTo>
                <a:lnTo>
                  <a:pt x="2805" y="3055"/>
                </a:lnTo>
                <a:lnTo>
                  <a:pt x="2791" y="3062"/>
                </a:lnTo>
                <a:lnTo>
                  <a:pt x="2781" y="3069"/>
                </a:lnTo>
                <a:lnTo>
                  <a:pt x="2777" y="3071"/>
                </a:lnTo>
                <a:lnTo>
                  <a:pt x="2772" y="3075"/>
                </a:lnTo>
                <a:lnTo>
                  <a:pt x="2767" y="3075"/>
                </a:lnTo>
                <a:lnTo>
                  <a:pt x="2761" y="3075"/>
                </a:lnTo>
                <a:lnTo>
                  <a:pt x="2756" y="3073"/>
                </a:lnTo>
                <a:lnTo>
                  <a:pt x="2753" y="3068"/>
                </a:lnTo>
                <a:lnTo>
                  <a:pt x="2749" y="3064"/>
                </a:lnTo>
                <a:lnTo>
                  <a:pt x="2749" y="3059"/>
                </a:lnTo>
                <a:lnTo>
                  <a:pt x="2749" y="3054"/>
                </a:lnTo>
                <a:lnTo>
                  <a:pt x="2751" y="3048"/>
                </a:lnTo>
                <a:lnTo>
                  <a:pt x="2754" y="3043"/>
                </a:lnTo>
                <a:lnTo>
                  <a:pt x="2760" y="3040"/>
                </a:lnTo>
                <a:lnTo>
                  <a:pt x="2770" y="3033"/>
                </a:lnTo>
                <a:lnTo>
                  <a:pt x="2787" y="3024"/>
                </a:lnTo>
                <a:lnTo>
                  <a:pt x="2810" y="3015"/>
                </a:lnTo>
                <a:lnTo>
                  <a:pt x="2808" y="3008"/>
                </a:lnTo>
                <a:lnTo>
                  <a:pt x="2805" y="3003"/>
                </a:lnTo>
                <a:lnTo>
                  <a:pt x="2800" y="2998"/>
                </a:lnTo>
                <a:lnTo>
                  <a:pt x="2794" y="2992"/>
                </a:lnTo>
                <a:lnTo>
                  <a:pt x="2787" y="2991"/>
                </a:lnTo>
                <a:lnTo>
                  <a:pt x="2772" y="2991"/>
                </a:lnTo>
                <a:lnTo>
                  <a:pt x="2760" y="2998"/>
                </a:lnTo>
                <a:lnTo>
                  <a:pt x="2751" y="3008"/>
                </a:lnTo>
                <a:lnTo>
                  <a:pt x="2747" y="2989"/>
                </a:lnTo>
                <a:lnTo>
                  <a:pt x="2749" y="2968"/>
                </a:lnTo>
                <a:lnTo>
                  <a:pt x="2749" y="2966"/>
                </a:lnTo>
                <a:lnTo>
                  <a:pt x="2751" y="2964"/>
                </a:lnTo>
                <a:lnTo>
                  <a:pt x="2749" y="2966"/>
                </a:lnTo>
                <a:lnTo>
                  <a:pt x="2747" y="2966"/>
                </a:lnTo>
                <a:lnTo>
                  <a:pt x="2744" y="2968"/>
                </a:lnTo>
                <a:lnTo>
                  <a:pt x="2739" y="2968"/>
                </a:lnTo>
                <a:lnTo>
                  <a:pt x="2733" y="2968"/>
                </a:lnTo>
                <a:lnTo>
                  <a:pt x="2728" y="2964"/>
                </a:lnTo>
                <a:lnTo>
                  <a:pt x="2723" y="2959"/>
                </a:lnTo>
                <a:lnTo>
                  <a:pt x="2721" y="2954"/>
                </a:lnTo>
                <a:lnTo>
                  <a:pt x="2721" y="2949"/>
                </a:lnTo>
                <a:lnTo>
                  <a:pt x="2723" y="2943"/>
                </a:lnTo>
                <a:lnTo>
                  <a:pt x="2725" y="2938"/>
                </a:lnTo>
                <a:lnTo>
                  <a:pt x="2730" y="2935"/>
                </a:lnTo>
                <a:lnTo>
                  <a:pt x="2735" y="2933"/>
                </a:lnTo>
                <a:lnTo>
                  <a:pt x="2747" y="2926"/>
                </a:lnTo>
                <a:lnTo>
                  <a:pt x="2765" y="2921"/>
                </a:lnTo>
                <a:lnTo>
                  <a:pt x="2787" y="2914"/>
                </a:lnTo>
                <a:lnTo>
                  <a:pt x="2815" y="2910"/>
                </a:lnTo>
                <a:lnTo>
                  <a:pt x="2847" y="2909"/>
                </a:lnTo>
                <a:lnTo>
                  <a:pt x="2878" y="2914"/>
                </a:lnTo>
                <a:lnTo>
                  <a:pt x="2843" y="2860"/>
                </a:lnTo>
                <a:lnTo>
                  <a:pt x="2808" y="2814"/>
                </a:lnTo>
                <a:lnTo>
                  <a:pt x="2775" y="2779"/>
                </a:lnTo>
                <a:lnTo>
                  <a:pt x="2746" y="2750"/>
                </a:lnTo>
                <a:lnTo>
                  <a:pt x="2718" y="2727"/>
                </a:lnTo>
                <a:lnTo>
                  <a:pt x="2693" y="2709"/>
                </a:lnTo>
                <a:lnTo>
                  <a:pt x="2672" y="2697"/>
                </a:lnTo>
                <a:lnTo>
                  <a:pt x="2660" y="2688"/>
                </a:lnTo>
                <a:lnTo>
                  <a:pt x="2650" y="2681"/>
                </a:lnTo>
                <a:lnTo>
                  <a:pt x="2643" y="2676"/>
                </a:lnTo>
                <a:lnTo>
                  <a:pt x="2630" y="2667"/>
                </a:lnTo>
                <a:lnTo>
                  <a:pt x="2615" y="2655"/>
                </a:lnTo>
                <a:lnTo>
                  <a:pt x="2590" y="2636"/>
                </a:lnTo>
                <a:lnTo>
                  <a:pt x="2559" y="2613"/>
                </a:lnTo>
                <a:lnTo>
                  <a:pt x="2524" y="2587"/>
                </a:lnTo>
                <a:lnTo>
                  <a:pt x="2487" y="2561"/>
                </a:lnTo>
                <a:lnTo>
                  <a:pt x="2447" y="2531"/>
                </a:lnTo>
                <a:lnTo>
                  <a:pt x="2405" y="2503"/>
                </a:lnTo>
                <a:lnTo>
                  <a:pt x="2365" y="2475"/>
                </a:lnTo>
                <a:lnTo>
                  <a:pt x="2325" y="2451"/>
                </a:lnTo>
                <a:lnTo>
                  <a:pt x="2288" y="2430"/>
                </a:lnTo>
                <a:lnTo>
                  <a:pt x="2255" y="2412"/>
                </a:lnTo>
                <a:lnTo>
                  <a:pt x="2227" y="2400"/>
                </a:lnTo>
                <a:lnTo>
                  <a:pt x="2182" y="2390"/>
                </a:lnTo>
                <a:lnTo>
                  <a:pt x="2135" y="2386"/>
                </a:lnTo>
                <a:close/>
                <a:moveTo>
                  <a:pt x="2575" y="2337"/>
                </a:moveTo>
                <a:lnTo>
                  <a:pt x="2575" y="2484"/>
                </a:lnTo>
                <a:lnTo>
                  <a:pt x="2573" y="2491"/>
                </a:lnTo>
                <a:lnTo>
                  <a:pt x="2573" y="2498"/>
                </a:lnTo>
                <a:lnTo>
                  <a:pt x="2569" y="2505"/>
                </a:lnTo>
                <a:lnTo>
                  <a:pt x="2608" y="2533"/>
                </a:lnTo>
                <a:lnTo>
                  <a:pt x="2643" y="2559"/>
                </a:lnTo>
                <a:lnTo>
                  <a:pt x="2672" y="2582"/>
                </a:lnTo>
                <a:lnTo>
                  <a:pt x="2686" y="2592"/>
                </a:lnTo>
                <a:lnTo>
                  <a:pt x="2697" y="2601"/>
                </a:lnTo>
                <a:lnTo>
                  <a:pt x="2704" y="2606"/>
                </a:lnTo>
                <a:lnTo>
                  <a:pt x="2712" y="2612"/>
                </a:lnTo>
                <a:lnTo>
                  <a:pt x="2723" y="2619"/>
                </a:lnTo>
                <a:lnTo>
                  <a:pt x="2744" y="2633"/>
                </a:lnTo>
                <a:lnTo>
                  <a:pt x="2770" y="2648"/>
                </a:lnTo>
                <a:lnTo>
                  <a:pt x="2798" y="2671"/>
                </a:lnTo>
                <a:lnTo>
                  <a:pt x="2829" y="2699"/>
                </a:lnTo>
                <a:lnTo>
                  <a:pt x="2863" y="2734"/>
                </a:lnTo>
                <a:lnTo>
                  <a:pt x="2897" y="2774"/>
                </a:lnTo>
                <a:lnTo>
                  <a:pt x="2934" y="2825"/>
                </a:lnTo>
                <a:lnTo>
                  <a:pt x="2971" y="2884"/>
                </a:lnTo>
                <a:lnTo>
                  <a:pt x="2973" y="2889"/>
                </a:lnTo>
                <a:lnTo>
                  <a:pt x="2974" y="2895"/>
                </a:lnTo>
                <a:lnTo>
                  <a:pt x="2995" y="2884"/>
                </a:lnTo>
                <a:lnTo>
                  <a:pt x="3016" y="2872"/>
                </a:lnTo>
                <a:lnTo>
                  <a:pt x="3037" y="2858"/>
                </a:lnTo>
                <a:lnTo>
                  <a:pt x="3053" y="2840"/>
                </a:lnTo>
                <a:lnTo>
                  <a:pt x="3058" y="2833"/>
                </a:lnTo>
                <a:lnTo>
                  <a:pt x="3081" y="2804"/>
                </a:lnTo>
                <a:lnTo>
                  <a:pt x="3102" y="2779"/>
                </a:lnTo>
                <a:lnTo>
                  <a:pt x="3124" y="2757"/>
                </a:lnTo>
                <a:lnTo>
                  <a:pt x="3147" y="2739"/>
                </a:lnTo>
                <a:lnTo>
                  <a:pt x="3173" y="2725"/>
                </a:lnTo>
                <a:lnTo>
                  <a:pt x="3203" y="2722"/>
                </a:lnTo>
                <a:lnTo>
                  <a:pt x="3233" y="2725"/>
                </a:lnTo>
                <a:lnTo>
                  <a:pt x="3264" y="2737"/>
                </a:lnTo>
                <a:lnTo>
                  <a:pt x="3294" y="2753"/>
                </a:lnTo>
                <a:lnTo>
                  <a:pt x="3322" y="2774"/>
                </a:lnTo>
                <a:lnTo>
                  <a:pt x="3343" y="2797"/>
                </a:lnTo>
                <a:lnTo>
                  <a:pt x="3358" y="2821"/>
                </a:lnTo>
                <a:lnTo>
                  <a:pt x="3362" y="2833"/>
                </a:lnTo>
                <a:lnTo>
                  <a:pt x="3370" y="2854"/>
                </a:lnTo>
                <a:lnTo>
                  <a:pt x="3379" y="2882"/>
                </a:lnTo>
                <a:lnTo>
                  <a:pt x="3390" y="2917"/>
                </a:lnTo>
                <a:lnTo>
                  <a:pt x="3400" y="2956"/>
                </a:lnTo>
                <a:lnTo>
                  <a:pt x="3412" y="3001"/>
                </a:lnTo>
                <a:lnTo>
                  <a:pt x="3423" y="3048"/>
                </a:lnTo>
                <a:lnTo>
                  <a:pt x="3432" y="3097"/>
                </a:lnTo>
                <a:lnTo>
                  <a:pt x="4020" y="3097"/>
                </a:lnTo>
                <a:lnTo>
                  <a:pt x="4041" y="3101"/>
                </a:lnTo>
                <a:lnTo>
                  <a:pt x="4060" y="3111"/>
                </a:lnTo>
                <a:lnTo>
                  <a:pt x="4074" y="3125"/>
                </a:lnTo>
                <a:lnTo>
                  <a:pt x="4084" y="3144"/>
                </a:lnTo>
                <a:lnTo>
                  <a:pt x="4088" y="3167"/>
                </a:lnTo>
                <a:lnTo>
                  <a:pt x="4084" y="3188"/>
                </a:lnTo>
                <a:lnTo>
                  <a:pt x="4074" y="3207"/>
                </a:lnTo>
                <a:lnTo>
                  <a:pt x="4060" y="3221"/>
                </a:lnTo>
                <a:lnTo>
                  <a:pt x="4041" y="3232"/>
                </a:lnTo>
                <a:lnTo>
                  <a:pt x="4020" y="3235"/>
                </a:lnTo>
                <a:lnTo>
                  <a:pt x="3447" y="3235"/>
                </a:lnTo>
                <a:lnTo>
                  <a:pt x="3449" y="3272"/>
                </a:lnTo>
                <a:lnTo>
                  <a:pt x="3447" y="3307"/>
                </a:lnTo>
                <a:lnTo>
                  <a:pt x="3444" y="3354"/>
                </a:lnTo>
                <a:lnTo>
                  <a:pt x="3440" y="3401"/>
                </a:lnTo>
                <a:lnTo>
                  <a:pt x="3435" y="3454"/>
                </a:lnTo>
                <a:lnTo>
                  <a:pt x="3426" y="3506"/>
                </a:lnTo>
                <a:lnTo>
                  <a:pt x="3414" y="3560"/>
                </a:lnTo>
                <a:lnTo>
                  <a:pt x="3400" y="3614"/>
                </a:lnTo>
                <a:lnTo>
                  <a:pt x="3379" y="3667"/>
                </a:lnTo>
                <a:lnTo>
                  <a:pt x="3355" y="3721"/>
                </a:lnTo>
                <a:lnTo>
                  <a:pt x="3323" y="3772"/>
                </a:lnTo>
                <a:lnTo>
                  <a:pt x="3285" y="3819"/>
                </a:lnTo>
                <a:lnTo>
                  <a:pt x="3240" y="3864"/>
                </a:lnTo>
                <a:lnTo>
                  <a:pt x="3185" y="3906"/>
                </a:lnTo>
                <a:lnTo>
                  <a:pt x="3128" y="3939"/>
                </a:lnTo>
                <a:lnTo>
                  <a:pt x="3070" y="3964"/>
                </a:lnTo>
                <a:lnTo>
                  <a:pt x="3013" y="3981"/>
                </a:lnTo>
                <a:lnTo>
                  <a:pt x="2955" y="3992"/>
                </a:lnTo>
                <a:lnTo>
                  <a:pt x="2901" y="3997"/>
                </a:lnTo>
                <a:lnTo>
                  <a:pt x="2849" y="3997"/>
                </a:lnTo>
                <a:lnTo>
                  <a:pt x="2801" y="3995"/>
                </a:lnTo>
                <a:lnTo>
                  <a:pt x="2758" y="3990"/>
                </a:lnTo>
                <a:lnTo>
                  <a:pt x="2723" y="3985"/>
                </a:lnTo>
                <a:lnTo>
                  <a:pt x="2718" y="4014"/>
                </a:lnTo>
                <a:lnTo>
                  <a:pt x="2711" y="4046"/>
                </a:lnTo>
                <a:lnTo>
                  <a:pt x="2698" y="4077"/>
                </a:lnTo>
                <a:lnTo>
                  <a:pt x="2683" y="4107"/>
                </a:lnTo>
                <a:lnTo>
                  <a:pt x="2664" y="4137"/>
                </a:lnTo>
                <a:lnTo>
                  <a:pt x="2639" y="4163"/>
                </a:lnTo>
                <a:lnTo>
                  <a:pt x="2609" y="4187"/>
                </a:lnTo>
                <a:lnTo>
                  <a:pt x="2575" y="4207"/>
                </a:lnTo>
                <a:lnTo>
                  <a:pt x="2575" y="4507"/>
                </a:lnTo>
                <a:lnTo>
                  <a:pt x="2578" y="4558"/>
                </a:lnTo>
                <a:lnTo>
                  <a:pt x="2592" y="4605"/>
                </a:lnTo>
                <a:lnTo>
                  <a:pt x="2613" y="4649"/>
                </a:lnTo>
                <a:lnTo>
                  <a:pt x="2639" y="4687"/>
                </a:lnTo>
                <a:lnTo>
                  <a:pt x="2672" y="4720"/>
                </a:lnTo>
                <a:lnTo>
                  <a:pt x="2712" y="4748"/>
                </a:lnTo>
                <a:lnTo>
                  <a:pt x="2754" y="4767"/>
                </a:lnTo>
                <a:lnTo>
                  <a:pt x="2801" y="4781"/>
                </a:lnTo>
                <a:lnTo>
                  <a:pt x="2852" y="4785"/>
                </a:lnTo>
                <a:lnTo>
                  <a:pt x="5345" y="4785"/>
                </a:lnTo>
                <a:lnTo>
                  <a:pt x="5395" y="4781"/>
                </a:lnTo>
                <a:lnTo>
                  <a:pt x="5442" y="4767"/>
                </a:lnTo>
                <a:lnTo>
                  <a:pt x="5484" y="4748"/>
                </a:lnTo>
                <a:lnTo>
                  <a:pt x="5524" y="4720"/>
                </a:lnTo>
                <a:lnTo>
                  <a:pt x="5558" y="4687"/>
                </a:lnTo>
                <a:lnTo>
                  <a:pt x="5585" y="4649"/>
                </a:lnTo>
                <a:lnTo>
                  <a:pt x="5605" y="4605"/>
                </a:lnTo>
                <a:lnTo>
                  <a:pt x="5619" y="4558"/>
                </a:lnTo>
                <a:lnTo>
                  <a:pt x="5622" y="4507"/>
                </a:lnTo>
                <a:lnTo>
                  <a:pt x="5622" y="2337"/>
                </a:lnTo>
                <a:lnTo>
                  <a:pt x="2575" y="2337"/>
                </a:lnTo>
                <a:close/>
                <a:moveTo>
                  <a:pt x="2852" y="1735"/>
                </a:moveTo>
                <a:lnTo>
                  <a:pt x="2801" y="1740"/>
                </a:lnTo>
                <a:lnTo>
                  <a:pt x="2754" y="1752"/>
                </a:lnTo>
                <a:lnTo>
                  <a:pt x="2712" y="1773"/>
                </a:lnTo>
                <a:lnTo>
                  <a:pt x="2672" y="1799"/>
                </a:lnTo>
                <a:lnTo>
                  <a:pt x="2639" y="1834"/>
                </a:lnTo>
                <a:lnTo>
                  <a:pt x="2613" y="1873"/>
                </a:lnTo>
                <a:lnTo>
                  <a:pt x="2592" y="1916"/>
                </a:lnTo>
                <a:lnTo>
                  <a:pt x="2578" y="1962"/>
                </a:lnTo>
                <a:lnTo>
                  <a:pt x="2575" y="2012"/>
                </a:lnTo>
                <a:lnTo>
                  <a:pt x="2575" y="2199"/>
                </a:lnTo>
                <a:lnTo>
                  <a:pt x="5622" y="2199"/>
                </a:lnTo>
                <a:lnTo>
                  <a:pt x="5622" y="2012"/>
                </a:lnTo>
                <a:lnTo>
                  <a:pt x="5619" y="1962"/>
                </a:lnTo>
                <a:lnTo>
                  <a:pt x="5605" y="1916"/>
                </a:lnTo>
                <a:lnTo>
                  <a:pt x="5585" y="1873"/>
                </a:lnTo>
                <a:lnTo>
                  <a:pt x="5558" y="1834"/>
                </a:lnTo>
                <a:lnTo>
                  <a:pt x="5524" y="1799"/>
                </a:lnTo>
                <a:lnTo>
                  <a:pt x="5484" y="1773"/>
                </a:lnTo>
                <a:lnTo>
                  <a:pt x="5442" y="1752"/>
                </a:lnTo>
                <a:lnTo>
                  <a:pt x="5395" y="1740"/>
                </a:lnTo>
                <a:lnTo>
                  <a:pt x="5345" y="1735"/>
                </a:lnTo>
                <a:lnTo>
                  <a:pt x="2852" y="1735"/>
                </a:lnTo>
                <a:close/>
                <a:moveTo>
                  <a:pt x="969" y="1728"/>
                </a:moveTo>
                <a:lnTo>
                  <a:pt x="969" y="1792"/>
                </a:lnTo>
                <a:lnTo>
                  <a:pt x="969" y="1855"/>
                </a:lnTo>
                <a:lnTo>
                  <a:pt x="967" y="1916"/>
                </a:lnTo>
                <a:lnTo>
                  <a:pt x="967" y="1974"/>
                </a:lnTo>
                <a:lnTo>
                  <a:pt x="967" y="2023"/>
                </a:lnTo>
                <a:lnTo>
                  <a:pt x="969" y="2065"/>
                </a:lnTo>
                <a:lnTo>
                  <a:pt x="969" y="2096"/>
                </a:lnTo>
                <a:lnTo>
                  <a:pt x="969" y="2115"/>
                </a:lnTo>
                <a:lnTo>
                  <a:pt x="981" y="2140"/>
                </a:lnTo>
                <a:lnTo>
                  <a:pt x="1004" y="2166"/>
                </a:lnTo>
                <a:lnTo>
                  <a:pt x="1035" y="2192"/>
                </a:lnTo>
                <a:lnTo>
                  <a:pt x="1079" y="2218"/>
                </a:lnTo>
                <a:lnTo>
                  <a:pt x="1131" y="2246"/>
                </a:lnTo>
                <a:lnTo>
                  <a:pt x="1194" y="2273"/>
                </a:lnTo>
                <a:lnTo>
                  <a:pt x="1267" y="2299"/>
                </a:lnTo>
                <a:lnTo>
                  <a:pt x="1351" y="2323"/>
                </a:lnTo>
                <a:lnTo>
                  <a:pt x="1445" y="2346"/>
                </a:lnTo>
                <a:lnTo>
                  <a:pt x="1550" y="2367"/>
                </a:lnTo>
                <a:lnTo>
                  <a:pt x="1665" y="2386"/>
                </a:lnTo>
                <a:lnTo>
                  <a:pt x="1683" y="2391"/>
                </a:lnTo>
                <a:lnTo>
                  <a:pt x="1697" y="2404"/>
                </a:lnTo>
                <a:lnTo>
                  <a:pt x="1744" y="2381"/>
                </a:lnTo>
                <a:lnTo>
                  <a:pt x="1793" y="2363"/>
                </a:lnTo>
                <a:lnTo>
                  <a:pt x="1805" y="2360"/>
                </a:lnTo>
                <a:lnTo>
                  <a:pt x="1885" y="2337"/>
                </a:lnTo>
                <a:lnTo>
                  <a:pt x="1958" y="2318"/>
                </a:lnTo>
                <a:lnTo>
                  <a:pt x="2025" y="2304"/>
                </a:lnTo>
                <a:lnTo>
                  <a:pt x="2086" y="2295"/>
                </a:lnTo>
                <a:lnTo>
                  <a:pt x="2143" y="2292"/>
                </a:lnTo>
                <a:lnTo>
                  <a:pt x="2199" y="2299"/>
                </a:lnTo>
                <a:lnTo>
                  <a:pt x="2255" y="2313"/>
                </a:lnTo>
                <a:lnTo>
                  <a:pt x="2287" y="2325"/>
                </a:lnTo>
                <a:lnTo>
                  <a:pt x="2320" y="2341"/>
                </a:lnTo>
                <a:lnTo>
                  <a:pt x="2358" y="2362"/>
                </a:lnTo>
                <a:lnTo>
                  <a:pt x="2397" y="2386"/>
                </a:lnTo>
                <a:lnTo>
                  <a:pt x="2437" y="2412"/>
                </a:lnTo>
                <a:lnTo>
                  <a:pt x="2437" y="2012"/>
                </a:lnTo>
                <a:lnTo>
                  <a:pt x="2438" y="1981"/>
                </a:lnTo>
                <a:lnTo>
                  <a:pt x="2363" y="1983"/>
                </a:lnTo>
                <a:lnTo>
                  <a:pt x="2287" y="1984"/>
                </a:lnTo>
                <a:lnTo>
                  <a:pt x="2133" y="1981"/>
                </a:lnTo>
                <a:lnTo>
                  <a:pt x="1983" y="1974"/>
                </a:lnTo>
                <a:lnTo>
                  <a:pt x="1836" y="1963"/>
                </a:lnTo>
                <a:lnTo>
                  <a:pt x="1695" y="1948"/>
                </a:lnTo>
                <a:lnTo>
                  <a:pt x="1560" y="1927"/>
                </a:lnTo>
                <a:lnTo>
                  <a:pt x="1435" y="1902"/>
                </a:lnTo>
                <a:lnTo>
                  <a:pt x="1316" y="1874"/>
                </a:lnTo>
                <a:lnTo>
                  <a:pt x="1229" y="1848"/>
                </a:lnTo>
                <a:lnTo>
                  <a:pt x="1150" y="1820"/>
                </a:lnTo>
                <a:lnTo>
                  <a:pt x="1080" y="1790"/>
                </a:lnTo>
                <a:lnTo>
                  <a:pt x="1019" y="1759"/>
                </a:lnTo>
                <a:lnTo>
                  <a:pt x="969" y="1728"/>
                </a:lnTo>
                <a:close/>
                <a:moveTo>
                  <a:pt x="902" y="1506"/>
                </a:moveTo>
                <a:lnTo>
                  <a:pt x="925" y="1506"/>
                </a:lnTo>
                <a:lnTo>
                  <a:pt x="943" y="1514"/>
                </a:lnTo>
                <a:lnTo>
                  <a:pt x="958" y="1530"/>
                </a:lnTo>
                <a:lnTo>
                  <a:pt x="967" y="1549"/>
                </a:lnTo>
                <a:lnTo>
                  <a:pt x="976" y="1569"/>
                </a:lnTo>
                <a:lnTo>
                  <a:pt x="991" y="1591"/>
                </a:lnTo>
                <a:lnTo>
                  <a:pt x="1014" y="1614"/>
                </a:lnTo>
                <a:lnTo>
                  <a:pt x="1046" y="1637"/>
                </a:lnTo>
                <a:lnTo>
                  <a:pt x="1086" y="1661"/>
                </a:lnTo>
                <a:lnTo>
                  <a:pt x="1136" y="1687"/>
                </a:lnTo>
                <a:lnTo>
                  <a:pt x="1196" y="1712"/>
                </a:lnTo>
                <a:lnTo>
                  <a:pt x="1265" y="1736"/>
                </a:lnTo>
                <a:lnTo>
                  <a:pt x="1347" y="1761"/>
                </a:lnTo>
                <a:lnTo>
                  <a:pt x="1461" y="1787"/>
                </a:lnTo>
                <a:lnTo>
                  <a:pt x="1583" y="1811"/>
                </a:lnTo>
                <a:lnTo>
                  <a:pt x="1712" y="1831"/>
                </a:lnTo>
                <a:lnTo>
                  <a:pt x="1848" y="1846"/>
                </a:lnTo>
                <a:lnTo>
                  <a:pt x="1992" y="1857"/>
                </a:lnTo>
                <a:lnTo>
                  <a:pt x="2138" y="1864"/>
                </a:lnTo>
                <a:lnTo>
                  <a:pt x="2287" y="1867"/>
                </a:lnTo>
                <a:lnTo>
                  <a:pt x="2377" y="1866"/>
                </a:lnTo>
                <a:lnTo>
                  <a:pt x="2465" y="1862"/>
                </a:lnTo>
                <a:lnTo>
                  <a:pt x="2493" y="1806"/>
                </a:lnTo>
                <a:lnTo>
                  <a:pt x="2526" y="1756"/>
                </a:lnTo>
                <a:lnTo>
                  <a:pt x="2568" y="1710"/>
                </a:lnTo>
                <a:lnTo>
                  <a:pt x="2615" y="1672"/>
                </a:lnTo>
                <a:lnTo>
                  <a:pt x="2669" y="1640"/>
                </a:lnTo>
                <a:lnTo>
                  <a:pt x="2726" y="1616"/>
                </a:lnTo>
                <a:lnTo>
                  <a:pt x="2787" y="1602"/>
                </a:lnTo>
                <a:lnTo>
                  <a:pt x="2852" y="1597"/>
                </a:lnTo>
                <a:lnTo>
                  <a:pt x="5345" y="1597"/>
                </a:lnTo>
                <a:lnTo>
                  <a:pt x="5413" y="1602"/>
                </a:lnTo>
                <a:lnTo>
                  <a:pt x="5475" y="1617"/>
                </a:lnTo>
                <a:lnTo>
                  <a:pt x="5535" y="1644"/>
                </a:lnTo>
                <a:lnTo>
                  <a:pt x="5591" y="1677"/>
                </a:lnTo>
                <a:lnTo>
                  <a:pt x="5638" y="1719"/>
                </a:lnTo>
                <a:lnTo>
                  <a:pt x="5680" y="1768"/>
                </a:lnTo>
                <a:lnTo>
                  <a:pt x="5713" y="1822"/>
                </a:lnTo>
                <a:lnTo>
                  <a:pt x="5739" y="1881"/>
                </a:lnTo>
                <a:lnTo>
                  <a:pt x="5755" y="1946"/>
                </a:lnTo>
                <a:lnTo>
                  <a:pt x="5760" y="2012"/>
                </a:lnTo>
                <a:lnTo>
                  <a:pt x="5760" y="4507"/>
                </a:lnTo>
                <a:lnTo>
                  <a:pt x="5755" y="4575"/>
                </a:lnTo>
                <a:lnTo>
                  <a:pt x="5739" y="4638"/>
                </a:lnTo>
                <a:lnTo>
                  <a:pt x="5713" y="4699"/>
                </a:lnTo>
                <a:lnTo>
                  <a:pt x="5680" y="4753"/>
                </a:lnTo>
                <a:lnTo>
                  <a:pt x="5638" y="4801"/>
                </a:lnTo>
                <a:lnTo>
                  <a:pt x="5591" y="4843"/>
                </a:lnTo>
                <a:lnTo>
                  <a:pt x="5535" y="4877"/>
                </a:lnTo>
                <a:lnTo>
                  <a:pt x="5475" y="4902"/>
                </a:lnTo>
                <a:lnTo>
                  <a:pt x="5413" y="4918"/>
                </a:lnTo>
                <a:lnTo>
                  <a:pt x="5345" y="4923"/>
                </a:lnTo>
                <a:lnTo>
                  <a:pt x="2852" y="4923"/>
                </a:lnTo>
                <a:lnTo>
                  <a:pt x="2784" y="4918"/>
                </a:lnTo>
                <a:lnTo>
                  <a:pt x="2721" y="4902"/>
                </a:lnTo>
                <a:lnTo>
                  <a:pt x="2662" y="4877"/>
                </a:lnTo>
                <a:lnTo>
                  <a:pt x="2608" y="4843"/>
                </a:lnTo>
                <a:lnTo>
                  <a:pt x="2559" y="4801"/>
                </a:lnTo>
                <a:lnTo>
                  <a:pt x="2517" y="4753"/>
                </a:lnTo>
                <a:lnTo>
                  <a:pt x="2484" y="4699"/>
                </a:lnTo>
                <a:lnTo>
                  <a:pt x="2458" y="4638"/>
                </a:lnTo>
                <a:lnTo>
                  <a:pt x="2442" y="4575"/>
                </a:lnTo>
                <a:lnTo>
                  <a:pt x="2437" y="4507"/>
                </a:lnTo>
                <a:lnTo>
                  <a:pt x="2437" y="4231"/>
                </a:lnTo>
                <a:lnTo>
                  <a:pt x="2395" y="4224"/>
                </a:lnTo>
                <a:lnTo>
                  <a:pt x="2356" y="4214"/>
                </a:lnTo>
                <a:lnTo>
                  <a:pt x="2320" y="4198"/>
                </a:lnTo>
                <a:lnTo>
                  <a:pt x="2288" y="4182"/>
                </a:lnTo>
                <a:lnTo>
                  <a:pt x="2260" y="4165"/>
                </a:lnTo>
                <a:lnTo>
                  <a:pt x="2238" y="4149"/>
                </a:lnTo>
                <a:lnTo>
                  <a:pt x="2220" y="4135"/>
                </a:lnTo>
                <a:lnTo>
                  <a:pt x="2208" y="4125"/>
                </a:lnTo>
                <a:lnTo>
                  <a:pt x="2203" y="4119"/>
                </a:lnTo>
                <a:lnTo>
                  <a:pt x="2175" y="4098"/>
                </a:lnTo>
                <a:lnTo>
                  <a:pt x="2175" y="4104"/>
                </a:lnTo>
                <a:lnTo>
                  <a:pt x="2189" y="4131"/>
                </a:lnTo>
                <a:lnTo>
                  <a:pt x="2205" y="4170"/>
                </a:lnTo>
                <a:lnTo>
                  <a:pt x="2218" y="4207"/>
                </a:lnTo>
                <a:lnTo>
                  <a:pt x="2232" y="4247"/>
                </a:lnTo>
                <a:lnTo>
                  <a:pt x="2243" y="4289"/>
                </a:lnTo>
                <a:lnTo>
                  <a:pt x="2253" y="4331"/>
                </a:lnTo>
                <a:lnTo>
                  <a:pt x="2259" y="4369"/>
                </a:lnTo>
                <a:lnTo>
                  <a:pt x="2262" y="4402"/>
                </a:lnTo>
                <a:lnTo>
                  <a:pt x="2262" y="4435"/>
                </a:lnTo>
                <a:lnTo>
                  <a:pt x="2264" y="4453"/>
                </a:lnTo>
                <a:lnTo>
                  <a:pt x="2264" y="4470"/>
                </a:lnTo>
                <a:lnTo>
                  <a:pt x="2266" y="4486"/>
                </a:lnTo>
                <a:lnTo>
                  <a:pt x="2267" y="4495"/>
                </a:lnTo>
                <a:lnTo>
                  <a:pt x="2273" y="4511"/>
                </a:lnTo>
                <a:lnTo>
                  <a:pt x="2280" y="4533"/>
                </a:lnTo>
                <a:lnTo>
                  <a:pt x="2283" y="4560"/>
                </a:lnTo>
                <a:lnTo>
                  <a:pt x="2287" y="4589"/>
                </a:lnTo>
                <a:lnTo>
                  <a:pt x="2287" y="4617"/>
                </a:lnTo>
                <a:lnTo>
                  <a:pt x="2285" y="4642"/>
                </a:lnTo>
                <a:lnTo>
                  <a:pt x="2280" y="4663"/>
                </a:lnTo>
                <a:lnTo>
                  <a:pt x="2271" y="4680"/>
                </a:lnTo>
                <a:lnTo>
                  <a:pt x="2259" y="4699"/>
                </a:lnTo>
                <a:lnTo>
                  <a:pt x="2243" y="4717"/>
                </a:lnTo>
                <a:lnTo>
                  <a:pt x="2220" y="4731"/>
                </a:lnTo>
                <a:lnTo>
                  <a:pt x="2194" y="4743"/>
                </a:lnTo>
                <a:lnTo>
                  <a:pt x="2161" y="4752"/>
                </a:lnTo>
                <a:lnTo>
                  <a:pt x="2121" y="4753"/>
                </a:lnTo>
                <a:lnTo>
                  <a:pt x="2091" y="4753"/>
                </a:lnTo>
                <a:lnTo>
                  <a:pt x="2056" y="4753"/>
                </a:lnTo>
                <a:lnTo>
                  <a:pt x="2019" y="4752"/>
                </a:lnTo>
                <a:lnTo>
                  <a:pt x="1981" y="4750"/>
                </a:lnTo>
                <a:lnTo>
                  <a:pt x="1944" y="4748"/>
                </a:lnTo>
                <a:lnTo>
                  <a:pt x="1913" y="4746"/>
                </a:lnTo>
                <a:lnTo>
                  <a:pt x="1887" y="4745"/>
                </a:lnTo>
                <a:lnTo>
                  <a:pt x="1871" y="4741"/>
                </a:lnTo>
                <a:lnTo>
                  <a:pt x="1855" y="4736"/>
                </a:lnTo>
                <a:lnTo>
                  <a:pt x="1838" y="4731"/>
                </a:lnTo>
                <a:lnTo>
                  <a:pt x="1819" y="4722"/>
                </a:lnTo>
                <a:lnTo>
                  <a:pt x="1779" y="4760"/>
                </a:lnTo>
                <a:lnTo>
                  <a:pt x="1744" y="4795"/>
                </a:lnTo>
                <a:lnTo>
                  <a:pt x="1726" y="4811"/>
                </a:lnTo>
                <a:lnTo>
                  <a:pt x="1709" y="4827"/>
                </a:lnTo>
                <a:lnTo>
                  <a:pt x="1695" y="4841"/>
                </a:lnTo>
                <a:lnTo>
                  <a:pt x="1683" y="4853"/>
                </a:lnTo>
                <a:lnTo>
                  <a:pt x="1676" y="4860"/>
                </a:lnTo>
                <a:lnTo>
                  <a:pt x="1669" y="4870"/>
                </a:lnTo>
                <a:lnTo>
                  <a:pt x="1656" y="4888"/>
                </a:lnTo>
                <a:lnTo>
                  <a:pt x="1639" y="4907"/>
                </a:lnTo>
                <a:lnTo>
                  <a:pt x="1618" y="4928"/>
                </a:lnTo>
                <a:lnTo>
                  <a:pt x="1595" y="4951"/>
                </a:lnTo>
                <a:lnTo>
                  <a:pt x="1569" y="4972"/>
                </a:lnTo>
                <a:lnTo>
                  <a:pt x="1543" y="4991"/>
                </a:lnTo>
                <a:lnTo>
                  <a:pt x="1515" y="5003"/>
                </a:lnTo>
                <a:lnTo>
                  <a:pt x="1485" y="5012"/>
                </a:lnTo>
                <a:lnTo>
                  <a:pt x="1471" y="5012"/>
                </a:lnTo>
                <a:lnTo>
                  <a:pt x="1449" y="5010"/>
                </a:lnTo>
                <a:lnTo>
                  <a:pt x="1428" y="5002"/>
                </a:lnTo>
                <a:lnTo>
                  <a:pt x="1409" y="4989"/>
                </a:lnTo>
                <a:lnTo>
                  <a:pt x="1389" y="4972"/>
                </a:lnTo>
                <a:lnTo>
                  <a:pt x="1370" y="4947"/>
                </a:lnTo>
                <a:lnTo>
                  <a:pt x="1347" y="4919"/>
                </a:lnTo>
                <a:lnTo>
                  <a:pt x="1325" y="4884"/>
                </a:lnTo>
                <a:lnTo>
                  <a:pt x="1300" y="4850"/>
                </a:lnTo>
                <a:lnTo>
                  <a:pt x="1278" y="4811"/>
                </a:lnTo>
                <a:lnTo>
                  <a:pt x="1255" y="4774"/>
                </a:lnTo>
                <a:lnTo>
                  <a:pt x="1234" y="4738"/>
                </a:lnTo>
                <a:lnTo>
                  <a:pt x="1217" y="4705"/>
                </a:lnTo>
                <a:lnTo>
                  <a:pt x="1199" y="4677"/>
                </a:lnTo>
                <a:lnTo>
                  <a:pt x="1187" y="4654"/>
                </a:lnTo>
                <a:lnTo>
                  <a:pt x="1178" y="4636"/>
                </a:lnTo>
                <a:lnTo>
                  <a:pt x="1175" y="4629"/>
                </a:lnTo>
                <a:lnTo>
                  <a:pt x="1173" y="4621"/>
                </a:lnTo>
                <a:lnTo>
                  <a:pt x="1173" y="4594"/>
                </a:lnTo>
                <a:lnTo>
                  <a:pt x="1176" y="4563"/>
                </a:lnTo>
                <a:lnTo>
                  <a:pt x="1187" y="4532"/>
                </a:lnTo>
                <a:lnTo>
                  <a:pt x="1206" y="4498"/>
                </a:lnTo>
                <a:lnTo>
                  <a:pt x="1096" y="4500"/>
                </a:lnTo>
                <a:lnTo>
                  <a:pt x="1094" y="4528"/>
                </a:lnTo>
                <a:lnTo>
                  <a:pt x="1089" y="4560"/>
                </a:lnTo>
                <a:lnTo>
                  <a:pt x="1079" y="4593"/>
                </a:lnTo>
                <a:lnTo>
                  <a:pt x="1061" y="4626"/>
                </a:lnTo>
                <a:lnTo>
                  <a:pt x="1033" y="4659"/>
                </a:lnTo>
                <a:lnTo>
                  <a:pt x="1011" y="4687"/>
                </a:lnTo>
                <a:lnTo>
                  <a:pt x="997" y="4715"/>
                </a:lnTo>
                <a:lnTo>
                  <a:pt x="988" y="4741"/>
                </a:lnTo>
                <a:lnTo>
                  <a:pt x="984" y="4760"/>
                </a:lnTo>
                <a:lnTo>
                  <a:pt x="984" y="4776"/>
                </a:lnTo>
                <a:lnTo>
                  <a:pt x="984" y="4781"/>
                </a:lnTo>
                <a:lnTo>
                  <a:pt x="984" y="4785"/>
                </a:lnTo>
                <a:lnTo>
                  <a:pt x="984" y="4788"/>
                </a:lnTo>
                <a:lnTo>
                  <a:pt x="984" y="4799"/>
                </a:lnTo>
                <a:lnTo>
                  <a:pt x="983" y="4816"/>
                </a:lnTo>
                <a:lnTo>
                  <a:pt x="977" y="4839"/>
                </a:lnTo>
                <a:lnTo>
                  <a:pt x="970" y="4865"/>
                </a:lnTo>
                <a:lnTo>
                  <a:pt x="958" y="4893"/>
                </a:lnTo>
                <a:lnTo>
                  <a:pt x="943" y="4919"/>
                </a:lnTo>
                <a:lnTo>
                  <a:pt x="920" y="4940"/>
                </a:lnTo>
                <a:lnTo>
                  <a:pt x="908" y="4949"/>
                </a:lnTo>
                <a:lnTo>
                  <a:pt x="892" y="4956"/>
                </a:lnTo>
                <a:lnTo>
                  <a:pt x="873" y="4961"/>
                </a:lnTo>
                <a:lnTo>
                  <a:pt x="850" y="4963"/>
                </a:lnTo>
                <a:lnTo>
                  <a:pt x="824" y="4960"/>
                </a:lnTo>
                <a:lnTo>
                  <a:pt x="798" y="4953"/>
                </a:lnTo>
                <a:lnTo>
                  <a:pt x="768" y="4944"/>
                </a:lnTo>
                <a:lnTo>
                  <a:pt x="733" y="4935"/>
                </a:lnTo>
                <a:lnTo>
                  <a:pt x="696" y="4925"/>
                </a:lnTo>
                <a:lnTo>
                  <a:pt x="658" y="4914"/>
                </a:lnTo>
                <a:lnTo>
                  <a:pt x="620" y="4902"/>
                </a:lnTo>
                <a:lnTo>
                  <a:pt x="581" y="4891"/>
                </a:lnTo>
                <a:lnTo>
                  <a:pt x="546" y="4881"/>
                </a:lnTo>
                <a:lnTo>
                  <a:pt x="515" y="4870"/>
                </a:lnTo>
                <a:lnTo>
                  <a:pt x="487" y="4862"/>
                </a:lnTo>
                <a:lnTo>
                  <a:pt x="464" y="4857"/>
                </a:lnTo>
                <a:lnTo>
                  <a:pt x="449" y="4851"/>
                </a:lnTo>
                <a:lnTo>
                  <a:pt x="442" y="4850"/>
                </a:lnTo>
                <a:lnTo>
                  <a:pt x="435" y="4846"/>
                </a:lnTo>
                <a:lnTo>
                  <a:pt x="428" y="4841"/>
                </a:lnTo>
                <a:lnTo>
                  <a:pt x="421" y="4836"/>
                </a:lnTo>
                <a:lnTo>
                  <a:pt x="410" y="4820"/>
                </a:lnTo>
                <a:lnTo>
                  <a:pt x="398" y="4801"/>
                </a:lnTo>
                <a:lnTo>
                  <a:pt x="389" y="4776"/>
                </a:lnTo>
                <a:lnTo>
                  <a:pt x="382" y="4748"/>
                </a:lnTo>
                <a:lnTo>
                  <a:pt x="381" y="4717"/>
                </a:lnTo>
                <a:lnTo>
                  <a:pt x="384" y="4684"/>
                </a:lnTo>
                <a:lnTo>
                  <a:pt x="396" y="4649"/>
                </a:lnTo>
                <a:lnTo>
                  <a:pt x="401" y="4635"/>
                </a:lnTo>
                <a:lnTo>
                  <a:pt x="407" y="4621"/>
                </a:lnTo>
                <a:lnTo>
                  <a:pt x="361" y="4610"/>
                </a:lnTo>
                <a:lnTo>
                  <a:pt x="316" y="4594"/>
                </a:lnTo>
                <a:lnTo>
                  <a:pt x="269" y="4573"/>
                </a:lnTo>
                <a:lnTo>
                  <a:pt x="220" y="4549"/>
                </a:lnTo>
                <a:lnTo>
                  <a:pt x="192" y="4530"/>
                </a:lnTo>
                <a:lnTo>
                  <a:pt x="166" y="4504"/>
                </a:lnTo>
                <a:lnTo>
                  <a:pt x="143" y="4476"/>
                </a:lnTo>
                <a:lnTo>
                  <a:pt x="122" y="4444"/>
                </a:lnTo>
                <a:lnTo>
                  <a:pt x="103" y="4411"/>
                </a:lnTo>
                <a:lnTo>
                  <a:pt x="87" y="4380"/>
                </a:lnTo>
                <a:lnTo>
                  <a:pt x="75" y="4352"/>
                </a:lnTo>
                <a:lnTo>
                  <a:pt x="65" y="4327"/>
                </a:lnTo>
                <a:lnTo>
                  <a:pt x="58" y="4310"/>
                </a:lnTo>
                <a:lnTo>
                  <a:pt x="54" y="4299"/>
                </a:lnTo>
                <a:lnTo>
                  <a:pt x="49" y="4270"/>
                </a:lnTo>
                <a:lnTo>
                  <a:pt x="54" y="4243"/>
                </a:lnTo>
                <a:lnTo>
                  <a:pt x="65" y="4219"/>
                </a:lnTo>
                <a:lnTo>
                  <a:pt x="82" y="4198"/>
                </a:lnTo>
                <a:lnTo>
                  <a:pt x="103" y="4177"/>
                </a:lnTo>
                <a:lnTo>
                  <a:pt x="126" y="4159"/>
                </a:lnTo>
                <a:lnTo>
                  <a:pt x="150" y="4144"/>
                </a:lnTo>
                <a:lnTo>
                  <a:pt x="173" y="4130"/>
                </a:lnTo>
                <a:lnTo>
                  <a:pt x="190" y="4116"/>
                </a:lnTo>
                <a:lnTo>
                  <a:pt x="206" y="4095"/>
                </a:lnTo>
                <a:lnTo>
                  <a:pt x="220" y="4070"/>
                </a:lnTo>
                <a:lnTo>
                  <a:pt x="232" y="4044"/>
                </a:lnTo>
                <a:lnTo>
                  <a:pt x="243" y="4018"/>
                </a:lnTo>
                <a:lnTo>
                  <a:pt x="234" y="3992"/>
                </a:lnTo>
                <a:lnTo>
                  <a:pt x="229" y="3967"/>
                </a:lnTo>
                <a:lnTo>
                  <a:pt x="225" y="3946"/>
                </a:lnTo>
                <a:lnTo>
                  <a:pt x="220" y="3838"/>
                </a:lnTo>
                <a:lnTo>
                  <a:pt x="222" y="3733"/>
                </a:lnTo>
                <a:lnTo>
                  <a:pt x="232" y="3632"/>
                </a:lnTo>
                <a:lnTo>
                  <a:pt x="225" y="3634"/>
                </a:lnTo>
                <a:lnTo>
                  <a:pt x="216" y="3634"/>
                </a:lnTo>
                <a:lnTo>
                  <a:pt x="185" y="3630"/>
                </a:lnTo>
                <a:lnTo>
                  <a:pt x="155" y="3621"/>
                </a:lnTo>
                <a:lnTo>
                  <a:pt x="127" y="3607"/>
                </a:lnTo>
                <a:lnTo>
                  <a:pt x="105" y="3590"/>
                </a:lnTo>
                <a:lnTo>
                  <a:pt x="84" y="3569"/>
                </a:lnTo>
                <a:lnTo>
                  <a:pt x="70" y="3551"/>
                </a:lnTo>
                <a:lnTo>
                  <a:pt x="58" y="3534"/>
                </a:lnTo>
                <a:lnTo>
                  <a:pt x="49" y="3518"/>
                </a:lnTo>
                <a:lnTo>
                  <a:pt x="40" y="3499"/>
                </a:lnTo>
                <a:lnTo>
                  <a:pt x="33" y="3476"/>
                </a:lnTo>
                <a:lnTo>
                  <a:pt x="23" y="3450"/>
                </a:lnTo>
                <a:lnTo>
                  <a:pt x="9" y="3408"/>
                </a:lnTo>
                <a:lnTo>
                  <a:pt x="0" y="3370"/>
                </a:lnTo>
                <a:lnTo>
                  <a:pt x="2" y="3331"/>
                </a:lnTo>
                <a:lnTo>
                  <a:pt x="12" y="3296"/>
                </a:lnTo>
                <a:lnTo>
                  <a:pt x="28" y="3263"/>
                </a:lnTo>
                <a:lnTo>
                  <a:pt x="49" y="3232"/>
                </a:lnTo>
                <a:lnTo>
                  <a:pt x="72" y="3206"/>
                </a:lnTo>
                <a:lnTo>
                  <a:pt x="94" y="3181"/>
                </a:lnTo>
                <a:lnTo>
                  <a:pt x="115" y="3162"/>
                </a:lnTo>
                <a:lnTo>
                  <a:pt x="133" y="3146"/>
                </a:lnTo>
                <a:lnTo>
                  <a:pt x="157" y="3130"/>
                </a:lnTo>
                <a:lnTo>
                  <a:pt x="182" y="3122"/>
                </a:lnTo>
                <a:lnTo>
                  <a:pt x="204" y="3118"/>
                </a:lnTo>
                <a:lnTo>
                  <a:pt x="225" y="3120"/>
                </a:lnTo>
                <a:lnTo>
                  <a:pt x="244" y="3123"/>
                </a:lnTo>
                <a:lnTo>
                  <a:pt x="260" y="3129"/>
                </a:lnTo>
                <a:lnTo>
                  <a:pt x="271" y="3139"/>
                </a:lnTo>
                <a:lnTo>
                  <a:pt x="278" y="3153"/>
                </a:lnTo>
                <a:lnTo>
                  <a:pt x="278" y="3169"/>
                </a:lnTo>
                <a:lnTo>
                  <a:pt x="264" y="3240"/>
                </a:lnTo>
                <a:lnTo>
                  <a:pt x="250" y="3300"/>
                </a:lnTo>
                <a:lnTo>
                  <a:pt x="236" y="3351"/>
                </a:lnTo>
                <a:lnTo>
                  <a:pt x="223" y="3391"/>
                </a:lnTo>
                <a:lnTo>
                  <a:pt x="211" y="3424"/>
                </a:lnTo>
                <a:lnTo>
                  <a:pt x="199" y="3447"/>
                </a:lnTo>
                <a:lnTo>
                  <a:pt x="202" y="3447"/>
                </a:lnTo>
                <a:lnTo>
                  <a:pt x="211" y="3443"/>
                </a:lnTo>
                <a:lnTo>
                  <a:pt x="225" y="3433"/>
                </a:lnTo>
                <a:lnTo>
                  <a:pt x="243" y="3420"/>
                </a:lnTo>
                <a:lnTo>
                  <a:pt x="264" y="3405"/>
                </a:lnTo>
                <a:lnTo>
                  <a:pt x="286" y="3385"/>
                </a:lnTo>
                <a:lnTo>
                  <a:pt x="311" y="3366"/>
                </a:lnTo>
                <a:lnTo>
                  <a:pt x="342" y="3303"/>
                </a:lnTo>
                <a:lnTo>
                  <a:pt x="379" y="3244"/>
                </a:lnTo>
                <a:lnTo>
                  <a:pt x="419" y="3188"/>
                </a:lnTo>
                <a:lnTo>
                  <a:pt x="466" y="3139"/>
                </a:lnTo>
                <a:lnTo>
                  <a:pt x="517" y="3094"/>
                </a:lnTo>
                <a:lnTo>
                  <a:pt x="569" y="3054"/>
                </a:lnTo>
                <a:lnTo>
                  <a:pt x="625" y="3017"/>
                </a:lnTo>
                <a:lnTo>
                  <a:pt x="682" y="2987"/>
                </a:lnTo>
                <a:lnTo>
                  <a:pt x="738" y="2959"/>
                </a:lnTo>
                <a:lnTo>
                  <a:pt x="794" y="2937"/>
                </a:lnTo>
                <a:lnTo>
                  <a:pt x="848" y="2917"/>
                </a:lnTo>
                <a:lnTo>
                  <a:pt x="848" y="2868"/>
                </a:lnTo>
                <a:lnTo>
                  <a:pt x="848" y="2818"/>
                </a:lnTo>
                <a:lnTo>
                  <a:pt x="848" y="2769"/>
                </a:lnTo>
                <a:lnTo>
                  <a:pt x="848" y="2722"/>
                </a:lnTo>
                <a:lnTo>
                  <a:pt x="850" y="2678"/>
                </a:lnTo>
                <a:lnTo>
                  <a:pt x="850" y="2640"/>
                </a:lnTo>
                <a:lnTo>
                  <a:pt x="850" y="2608"/>
                </a:lnTo>
                <a:lnTo>
                  <a:pt x="852" y="2582"/>
                </a:lnTo>
                <a:lnTo>
                  <a:pt x="852" y="2566"/>
                </a:lnTo>
                <a:lnTo>
                  <a:pt x="852" y="2561"/>
                </a:lnTo>
                <a:lnTo>
                  <a:pt x="855" y="2540"/>
                </a:lnTo>
                <a:lnTo>
                  <a:pt x="867" y="2522"/>
                </a:lnTo>
                <a:lnTo>
                  <a:pt x="883" y="2510"/>
                </a:lnTo>
                <a:lnTo>
                  <a:pt x="904" y="2503"/>
                </a:lnTo>
                <a:lnTo>
                  <a:pt x="925" y="2505"/>
                </a:lnTo>
                <a:lnTo>
                  <a:pt x="944" y="2514"/>
                </a:lnTo>
                <a:lnTo>
                  <a:pt x="958" y="2529"/>
                </a:lnTo>
                <a:lnTo>
                  <a:pt x="967" y="2549"/>
                </a:lnTo>
                <a:lnTo>
                  <a:pt x="979" y="2577"/>
                </a:lnTo>
                <a:lnTo>
                  <a:pt x="1000" y="2605"/>
                </a:lnTo>
                <a:lnTo>
                  <a:pt x="1032" y="2633"/>
                </a:lnTo>
                <a:lnTo>
                  <a:pt x="1072" y="2659"/>
                </a:lnTo>
                <a:lnTo>
                  <a:pt x="1122" y="2685"/>
                </a:lnTo>
                <a:lnTo>
                  <a:pt x="1182" y="2709"/>
                </a:lnTo>
                <a:lnTo>
                  <a:pt x="1250" y="2732"/>
                </a:lnTo>
                <a:lnTo>
                  <a:pt x="1255" y="2734"/>
                </a:lnTo>
                <a:lnTo>
                  <a:pt x="1258" y="2737"/>
                </a:lnTo>
                <a:lnTo>
                  <a:pt x="1300" y="2702"/>
                </a:lnTo>
                <a:lnTo>
                  <a:pt x="1344" y="2671"/>
                </a:lnTo>
                <a:lnTo>
                  <a:pt x="1391" y="2646"/>
                </a:lnTo>
                <a:lnTo>
                  <a:pt x="1440" y="2629"/>
                </a:lnTo>
                <a:lnTo>
                  <a:pt x="1454" y="2610"/>
                </a:lnTo>
                <a:lnTo>
                  <a:pt x="1475" y="2585"/>
                </a:lnTo>
                <a:lnTo>
                  <a:pt x="1503" y="2556"/>
                </a:lnTo>
                <a:lnTo>
                  <a:pt x="1534" y="2522"/>
                </a:lnTo>
                <a:lnTo>
                  <a:pt x="1571" y="2489"/>
                </a:lnTo>
                <a:lnTo>
                  <a:pt x="1519" y="2481"/>
                </a:lnTo>
                <a:lnTo>
                  <a:pt x="1464" y="2470"/>
                </a:lnTo>
                <a:lnTo>
                  <a:pt x="1407" y="2458"/>
                </a:lnTo>
                <a:lnTo>
                  <a:pt x="1347" y="2442"/>
                </a:lnTo>
                <a:lnTo>
                  <a:pt x="1286" y="2426"/>
                </a:lnTo>
                <a:lnTo>
                  <a:pt x="1227" y="2407"/>
                </a:lnTo>
                <a:lnTo>
                  <a:pt x="1168" y="2388"/>
                </a:lnTo>
                <a:lnTo>
                  <a:pt x="1110" y="2365"/>
                </a:lnTo>
                <a:lnTo>
                  <a:pt x="1056" y="2341"/>
                </a:lnTo>
                <a:lnTo>
                  <a:pt x="1007" y="2313"/>
                </a:lnTo>
                <a:lnTo>
                  <a:pt x="962" y="2283"/>
                </a:lnTo>
                <a:lnTo>
                  <a:pt x="923" y="2252"/>
                </a:lnTo>
                <a:lnTo>
                  <a:pt x="892" y="2217"/>
                </a:lnTo>
                <a:lnTo>
                  <a:pt x="867" y="2178"/>
                </a:lnTo>
                <a:lnTo>
                  <a:pt x="854" y="2138"/>
                </a:lnTo>
                <a:lnTo>
                  <a:pt x="854" y="2136"/>
                </a:lnTo>
                <a:lnTo>
                  <a:pt x="852" y="2135"/>
                </a:lnTo>
                <a:lnTo>
                  <a:pt x="852" y="2131"/>
                </a:lnTo>
                <a:lnTo>
                  <a:pt x="852" y="2124"/>
                </a:lnTo>
                <a:lnTo>
                  <a:pt x="852" y="2114"/>
                </a:lnTo>
                <a:lnTo>
                  <a:pt x="852" y="2100"/>
                </a:lnTo>
                <a:lnTo>
                  <a:pt x="850" y="2082"/>
                </a:lnTo>
                <a:lnTo>
                  <a:pt x="850" y="2058"/>
                </a:lnTo>
                <a:lnTo>
                  <a:pt x="850" y="2026"/>
                </a:lnTo>
                <a:lnTo>
                  <a:pt x="850" y="1990"/>
                </a:lnTo>
                <a:lnTo>
                  <a:pt x="850" y="1942"/>
                </a:lnTo>
                <a:lnTo>
                  <a:pt x="850" y="1888"/>
                </a:lnTo>
                <a:lnTo>
                  <a:pt x="850" y="1824"/>
                </a:lnTo>
                <a:lnTo>
                  <a:pt x="850" y="1749"/>
                </a:lnTo>
                <a:lnTo>
                  <a:pt x="852" y="1661"/>
                </a:lnTo>
                <a:lnTo>
                  <a:pt x="852" y="1563"/>
                </a:lnTo>
                <a:lnTo>
                  <a:pt x="855" y="1542"/>
                </a:lnTo>
                <a:lnTo>
                  <a:pt x="866" y="1525"/>
                </a:lnTo>
                <a:lnTo>
                  <a:pt x="883" y="1511"/>
                </a:lnTo>
                <a:lnTo>
                  <a:pt x="902" y="1506"/>
                </a:lnTo>
                <a:close/>
                <a:moveTo>
                  <a:pt x="969" y="634"/>
                </a:moveTo>
                <a:lnTo>
                  <a:pt x="969" y="697"/>
                </a:lnTo>
                <a:lnTo>
                  <a:pt x="969" y="758"/>
                </a:lnTo>
                <a:lnTo>
                  <a:pt x="967" y="817"/>
                </a:lnTo>
                <a:lnTo>
                  <a:pt x="967" y="875"/>
                </a:lnTo>
                <a:lnTo>
                  <a:pt x="967" y="926"/>
                </a:lnTo>
                <a:lnTo>
                  <a:pt x="967" y="971"/>
                </a:lnTo>
                <a:lnTo>
                  <a:pt x="969" y="1008"/>
                </a:lnTo>
                <a:lnTo>
                  <a:pt x="969" y="1037"/>
                </a:lnTo>
                <a:lnTo>
                  <a:pt x="969" y="1055"/>
                </a:lnTo>
                <a:lnTo>
                  <a:pt x="983" y="1081"/>
                </a:lnTo>
                <a:lnTo>
                  <a:pt x="1007" y="1109"/>
                </a:lnTo>
                <a:lnTo>
                  <a:pt x="1046" y="1139"/>
                </a:lnTo>
                <a:lnTo>
                  <a:pt x="1093" y="1167"/>
                </a:lnTo>
                <a:lnTo>
                  <a:pt x="1150" y="1195"/>
                </a:lnTo>
                <a:lnTo>
                  <a:pt x="1220" y="1223"/>
                </a:lnTo>
                <a:lnTo>
                  <a:pt x="1299" y="1249"/>
                </a:lnTo>
                <a:lnTo>
                  <a:pt x="1389" y="1273"/>
                </a:lnTo>
                <a:lnTo>
                  <a:pt x="1489" y="1296"/>
                </a:lnTo>
                <a:lnTo>
                  <a:pt x="1599" y="1315"/>
                </a:lnTo>
                <a:lnTo>
                  <a:pt x="1718" y="1333"/>
                </a:lnTo>
                <a:lnTo>
                  <a:pt x="1847" y="1348"/>
                </a:lnTo>
                <a:lnTo>
                  <a:pt x="1985" y="1359"/>
                </a:lnTo>
                <a:lnTo>
                  <a:pt x="2131" y="1366"/>
                </a:lnTo>
                <a:lnTo>
                  <a:pt x="2287" y="1368"/>
                </a:lnTo>
                <a:lnTo>
                  <a:pt x="2431" y="1366"/>
                </a:lnTo>
                <a:lnTo>
                  <a:pt x="2569" y="1359"/>
                </a:lnTo>
                <a:lnTo>
                  <a:pt x="2700" y="1350"/>
                </a:lnTo>
                <a:lnTo>
                  <a:pt x="2826" y="1336"/>
                </a:lnTo>
                <a:lnTo>
                  <a:pt x="2943" y="1320"/>
                </a:lnTo>
                <a:lnTo>
                  <a:pt x="3053" y="1301"/>
                </a:lnTo>
                <a:lnTo>
                  <a:pt x="3156" y="1279"/>
                </a:lnTo>
                <a:lnTo>
                  <a:pt x="3248" y="1256"/>
                </a:lnTo>
                <a:lnTo>
                  <a:pt x="3332" y="1230"/>
                </a:lnTo>
                <a:lnTo>
                  <a:pt x="3405" y="1203"/>
                </a:lnTo>
                <a:lnTo>
                  <a:pt x="3468" y="1174"/>
                </a:lnTo>
                <a:lnTo>
                  <a:pt x="3521" y="1144"/>
                </a:lnTo>
                <a:lnTo>
                  <a:pt x="3561" y="1114"/>
                </a:lnTo>
                <a:lnTo>
                  <a:pt x="3590" y="1085"/>
                </a:lnTo>
                <a:lnTo>
                  <a:pt x="3606" y="1055"/>
                </a:lnTo>
                <a:lnTo>
                  <a:pt x="3608" y="1046"/>
                </a:lnTo>
                <a:lnTo>
                  <a:pt x="3610" y="1037"/>
                </a:lnTo>
                <a:lnTo>
                  <a:pt x="3610" y="636"/>
                </a:lnTo>
                <a:lnTo>
                  <a:pt x="3555" y="671"/>
                </a:lnTo>
                <a:lnTo>
                  <a:pt x="3491" y="702"/>
                </a:lnTo>
                <a:lnTo>
                  <a:pt x="3419" y="733"/>
                </a:lnTo>
                <a:lnTo>
                  <a:pt x="3341" y="761"/>
                </a:lnTo>
                <a:lnTo>
                  <a:pt x="3255" y="786"/>
                </a:lnTo>
                <a:lnTo>
                  <a:pt x="3163" y="809"/>
                </a:lnTo>
                <a:lnTo>
                  <a:pt x="3065" y="828"/>
                </a:lnTo>
                <a:lnTo>
                  <a:pt x="2962" y="845"/>
                </a:lnTo>
                <a:lnTo>
                  <a:pt x="2857" y="861"/>
                </a:lnTo>
                <a:lnTo>
                  <a:pt x="2747" y="871"/>
                </a:lnTo>
                <a:lnTo>
                  <a:pt x="2636" y="882"/>
                </a:lnTo>
                <a:lnTo>
                  <a:pt x="2520" y="889"/>
                </a:lnTo>
                <a:lnTo>
                  <a:pt x="2405" y="892"/>
                </a:lnTo>
                <a:lnTo>
                  <a:pt x="2290" y="894"/>
                </a:lnTo>
                <a:lnTo>
                  <a:pt x="2173" y="892"/>
                </a:lnTo>
                <a:lnTo>
                  <a:pt x="2058" y="889"/>
                </a:lnTo>
                <a:lnTo>
                  <a:pt x="1943" y="882"/>
                </a:lnTo>
                <a:lnTo>
                  <a:pt x="1831" y="871"/>
                </a:lnTo>
                <a:lnTo>
                  <a:pt x="1721" y="859"/>
                </a:lnTo>
                <a:lnTo>
                  <a:pt x="1615" y="845"/>
                </a:lnTo>
                <a:lnTo>
                  <a:pt x="1513" y="828"/>
                </a:lnTo>
                <a:lnTo>
                  <a:pt x="1416" y="809"/>
                </a:lnTo>
                <a:lnTo>
                  <a:pt x="1323" y="786"/>
                </a:lnTo>
                <a:lnTo>
                  <a:pt x="1238" y="760"/>
                </a:lnTo>
                <a:lnTo>
                  <a:pt x="1157" y="732"/>
                </a:lnTo>
                <a:lnTo>
                  <a:pt x="1086" y="702"/>
                </a:lnTo>
                <a:lnTo>
                  <a:pt x="1023" y="669"/>
                </a:lnTo>
                <a:lnTo>
                  <a:pt x="969" y="634"/>
                </a:lnTo>
                <a:close/>
                <a:moveTo>
                  <a:pt x="2290" y="117"/>
                </a:moveTo>
                <a:lnTo>
                  <a:pt x="2140" y="119"/>
                </a:lnTo>
                <a:lnTo>
                  <a:pt x="1999" y="126"/>
                </a:lnTo>
                <a:lnTo>
                  <a:pt x="1864" y="136"/>
                </a:lnTo>
                <a:lnTo>
                  <a:pt x="1738" y="148"/>
                </a:lnTo>
                <a:lnTo>
                  <a:pt x="1622" y="166"/>
                </a:lnTo>
                <a:lnTo>
                  <a:pt x="1512" y="185"/>
                </a:lnTo>
                <a:lnTo>
                  <a:pt x="1412" y="206"/>
                </a:lnTo>
                <a:lnTo>
                  <a:pt x="1323" y="230"/>
                </a:lnTo>
                <a:lnTo>
                  <a:pt x="1243" y="255"/>
                </a:lnTo>
                <a:lnTo>
                  <a:pt x="1171" y="281"/>
                </a:lnTo>
                <a:lnTo>
                  <a:pt x="1110" y="309"/>
                </a:lnTo>
                <a:lnTo>
                  <a:pt x="1061" y="337"/>
                </a:lnTo>
                <a:lnTo>
                  <a:pt x="1021" y="365"/>
                </a:lnTo>
                <a:lnTo>
                  <a:pt x="993" y="393"/>
                </a:lnTo>
                <a:lnTo>
                  <a:pt x="976" y="421"/>
                </a:lnTo>
                <a:lnTo>
                  <a:pt x="969" y="447"/>
                </a:lnTo>
                <a:lnTo>
                  <a:pt x="976" y="473"/>
                </a:lnTo>
                <a:lnTo>
                  <a:pt x="993" y="501"/>
                </a:lnTo>
                <a:lnTo>
                  <a:pt x="1021" y="529"/>
                </a:lnTo>
                <a:lnTo>
                  <a:pt x="1061" y="557"/>
                </a:lnTo>
                <a:lnTo>
                  <a:pt x="1110" y="585"/>
                </a:lnTo>
                <a:lnTo>
                  <a:pt x="1171" y="611"/>
                </a:lnTo>
                <a:lnTo>
                  <a:pt x="1243" y="637"/>
                </a:lnTo>
                <a:lnTo>
                  <a:pt x="1323" y="664"/>
                </a:lnTo>
                <a:lnTo>
                  <a:pt x="1412" y="686"/>
                </a:lnTo>
                <a:lnTo>
                  <a:pt x="1512" y="709"/>
                </a:lnTo>
                <a:lnTo>
                  <a:pt x="1622" y="728"/>
                </a:lnTo>
                <a:lnTo>
                  <a:pt x="1738" y="744"/>
                </a:lnTo>
                <a:lnTo>
                  <a:pt x="1864" y="758"/>
                </a:lnTo>
                <a:lnTo>
                  <a:pt x="1999" y="768"/>
                </a:lnTo>
                <a:lnTo>
                  <a:pt x="2140" y="774"/>
                </a:lnTo>
                <a:lnTo>
                  <a:pt x="2290" y="777"/>
                </a:lnTo>
                <a:lnTo>
                  <a:pt x="2438" y="774"/>
                </a:lnTo>
                <a:lnTo>
                  <a:pt x="2582" y="768"/>
                </a:lnTo>
                <a:lnTo>
                  <a:pt x="2714" y="758"/>
                </a:lnTo>
                <a:lnTo>
                  <a:pt x="2840" y="744"/>
                </a:lnTo>
                <a:lnTo>
                  <a:pt x="2959" y="728"/>
                </a:lnTo>
                <a:lnTo>
                  <a:pt x="3067" y="709"/>
                </a:lnTo>
                <a:lnTo>
                  <a:pt x="3166" y="686"/>
                </a:lnTo>
                <a:lnTo>
                  <a:pt x="3255" y="664"/>
                </a:lnTo>
                <a:lnTo>
                  <a:pt x="3337" y="637"/>
                </a:lnTo>
                <a:lnTo>
                  <a:pt x="3407" y="611"/>
                </a:lnTo>
                <a:lnTo>
                  <a:pt x="3468" y="585"/>
                </a:lnTo>
                <a:lnTo>
                  <a:pt x="3519" y="557"/>
                </a:lnTo>
                <a:lnTo>
                  <a:pt x="3557" y="529"/>
                </a:lnTo>
                <a:lnTo>
                  <a:pt x="3587" y="501"/>
                </a:lnTo>
                <a:lnTo>
                  <a:pt x="3603" y="473"/>
                </a:lnTo>
                <a:lnTo>
                  <a:pt x="3610" y="447"/>
                </a:lnTo>
                <a:lnTo>
                  <a:pt x="3603" y="421"/>
                </a:lnTo>
                <a:lnTo>
                  <a:pt x="3587" y="393"/>
                </a:lnTo>
                <a:lnTo>
                  <a:pt x="3557" y="365"/>
                </a:lnTo>
                <a:lnTo>
                  <a:pt x="3519" y="337"/>
                </a:lnTo>
                <a:lnTo>
                  <a:pt x="3468" y="309"/>
                </a:lnTo>
                <a:lnTo>
                  <a:pt x="3407" y="281"/>
                </a:lnTo>
                <a:lnTo>
                  <a:pt x="3337" y="255"/>
                </a:lnTo>
                <a:lnTo>
                  <a:pt x="3255" y="230"/>
                </a:lnTo>
                <a:lnTo>
                  <a:pt x="3166" y="206"/>
                </a:lnTo>
                <a:lnTo>
                  <a:pt x="3067" y="185"/>
                </a:lnTo>
                <a:lnTo>
                  <a:pt x="2959" y="166"/>
                </a:lnTo>
                <a:lnTo>
                  <a:pt x="2840" y="148"/>
                </a:lnTo>
                <a:lnTo>
                  <a:pt x="2714" y="136"/>
                </a:lnTo>
                <a:lnTo>
                  <a:pt x="2582" y="126"/>
                </a:lnTo>
                <a:lnTo>
                  <a:pt x="2438" y="119"/>
                </a:lnTo>
                <a:lnTo>
                  <a:pt x="2290" y="117"/>
                </a:lnTo>
                <a:close/>
                <a:moveTo>
                  <a:pt x="2290" y="0"/>
                </a:moveTo>
                <a:lnTo>
                  <a:pt x="2397" y="1"/>
                </a:lnTo>
                <a:lnTo>
                  <a:pt x="2503" y="5"/>
                </a:lnTo>
                <a:lnTo>
                  <a:pt x="2609" y="10"/>
                </a:lnTo>
                <a:lnTo>
                  <a:pt x="2712" y="17"/>
                </a:lnTo>
                <a:lnTo>
                  <a:pt x="2815" y="28"/>
                </a:lnTo>
                <a:lnTo>
                  <a:pt x="2915" y="40"/>
                </a:lnTo>
                <a:lnTo>
                  <a:pt x="3011" y="56"/>
                </a:lnTo>
                <a:lnTo>
                  <a:pt x="3103" y="73"/>
                </a:lnTo>
                <a:lnTo>
                  <a:pt x="3192" y="92"/>
                </a:lnTo>
                <a:lnTo>
                  <a:pt x="3276" y="113"/>
                </a:lnTo>
                <a:lnTo>
                  <a:pt x="3353" y="136"/>
                </a:lnTo>
                <a:lnTo>
                  <a:pt x="3426" y="162"/>
                </a:lnTo>
                <a:lnTo>
                  <a:pt x="3493" y="190"/>
                </a:lnTo>
                <a:lnTo>
                  <a:pt x="3550" y="220"/>
                </a:lnTo>
                <a:lnTo>
                  <a:pt x="3603" y="253"/>
                </a:lnTo>
                <a:lnTo>
                  <a:pt x="3645" y="288"/>
                </a:lnTo>
                <a:lnTo>
                  <a:pt x="3679" y="325"/>
                </a:lnTo>
                <a:lnTo>
                  <a:pt x="3706" y="363"/>
                </a:lnTo>
                <a:lnTo>
                  <a:pt x="3721" y="403"/>
                </a:lnTo>
                <a:lnTo>
                  <a:pt x="3727" y="447"/>
                </a:lnTo>
                <a:lnTo>
                  <a:pt x="3727" y="454"/>
                </a:lnTo>
                <a:lnTo>
                  <a:pt x="3727" y="456"/>
                </a:lnTo>
                <a:lnTo>
                  <a:pt x="3727" y="459"/>
                </a:lnTo>
                <a:lnTo>
                  <a:pt x="3727" y="1037"/>
                </a:lnTo>
                <a:lnTo>
                  <a:pt x="3725" y="1064"/>
                </a:lnTo>
                <a:lnTo>
                  <a:pt x="3718" y="1090"/>
                </a:lnTo>
                <a:lnTo>
                  <a:pt x="3699" y="1132"/>
                </a:lnTo>
                <a:lnTo>
                  <a:pt x="3669" y="1172"/>
                </a:lnTo>
                <a:lnTo>
                  <a:pt x="3629" y="1209"/>
                </a:lnTo>
                <a:lnTo>
                  <a:pt x="3580" y="1244"/>
                </a:lnTo>
                <a:lnTo>
                  <a:pt x="3521" y="1277"/>
                </a:lnTo>
                <a:lnTo>
                  <a:pt x="3454" y="1307"/>
                </a:lnTo>
                <a:lnTo>
                  <a:pt x="3381" y="1336"/>
                </a:lnTo>
                <a:lnTo>
                  <a:pt x="3301" y="1361"/>
                </a:lnTo>
                <a:lnTo>
                  <a:pt x="3215" y="1385"/>
                </a:lnTo>
                <a:lnTo>
                  <a:pt x="3124" y="1406"/>
                </a:lnTo>
                <a:lnTo>
                  <a:pt x="3028" y="1424"/>
                </a:lnTo>
                <a:lnTo>
                  <a:pt x="2929" y="1439"/>
                </a:lnTo>
                <a:lnTo>
                  <a:pt x="2826" y="1453"/>
                </a:lnTo>
                <a:lnTo>
                  <a:pt x="2719" y="1465"/>
                </a:lnTo>
                <a:lnTo>
                  <a:pt x="2613" y="1474"/>
                </a:lnTo>
                <a:lnTo>
                  <a:pt x="2505" y="1479"/>
                </a:lnTo>
                <a:lnTo>
                  <a:pt x="2397" y="1483"/>
                </a:lnTo>
                <a:lnTo>
                  <a:pt x="2287" y="1485"/>
                </a:lnTo>
                <a:lnTo>
                  <a:pt x="2182" y="1483"/>
                </a:lnTo>
                <a:lnTo>
                  <a:pt x="2077" y="1479"/>
                </a:lnTo>
                <a:lnTo>
                  <a:pt x="1972" y="1474"/>
                </a:lnTo>
                <a:lnTo>
                  <a:pt x="1869" y="1465"/>
                </a:lnTo>
                <a:lnTo>
                  <a:pt x="1768" y="1457"/>
                </a:lnTo>
                <a:lnTo>
                  <a:pt x="1667" y="1443"/>
                </a:lnTo>
                <a:lnTo>
                  <a:pt x="1571" y="1429"/>
                </a:lnTo>
                <a:lnTo>
                  <a:pt x="1478" y="1411"/>
                </a:lnTo>
                <a:lnTo>
                  <a:pt x="1389" y="1392"/>
                </a:lnTo>
                <a:lnTo>
                  <a:pt x="1304" y="1371"/>
                </a:lnTo>
                <a:lnTo>
                  <a:pt x="1225" y="1347"/>
                </a:lnTo>
                <a:lnTo>
                  <a:pt x="1152" y="1320"/>
                </a:lnTo>
                <a:lnTo>
                  <a:pt x="1086" y="1293"/>
                </a:lnTo>
                <a:lnTo>
                  <a:pt x="1025" y="1263"/>
                </a:lnTo>
                <a:lnTo>
                  <a:pt x="974" y="1230"/>
                </a:lnTo>
                <a:lnTo>
                  <a:pt x="929" y="1195"/>
                </a:lnTo>
                <a:lnTo>
                  <a:pt x="894" y="1158"/>
                </a:lnTo>
                <a:lnTo>
                  <a:pt x="869" y="1120"/>
                </a:lnTo>
                <a:lnTo>
                  <a:pt x="854" y="1078"/>
                </a:lnTo>
                <a:lnTo>
                  <a:pt x="854" y="1076"/>
                </a:lnTo>
                <a:lnTo>
                  <a:pt x="852" y="1074"/>
                </a:lnTo>
                <a:lnTo>
                  <a:pt x="852" y="1069"/>
                </a:lnTo>
                <a:lnTo>
                  <a:pt x="852" y="1062"/>
                </a:lnTo>
                <a:lnTo>
                  <a:pt x="852" y="1051"/>
                </a:lnTo>
                <a:lnTo>
                  <a:pt x="852" y="1037"/>
                </a:lnTo>
                <a:lnTo>
                  <a:pt x="850" y="1018"/>
                </a:lnTo>
                <a:lnTo>
                  <a:pt x="850" y="992"/>
                </a:lnTo>
                <a:lnTo>
                  <a:pt x="850" y="961"/>
                </a:lnTo>
                <a:lnTo>
                  <a:pt x="850" y="920"/>
                </a:lnTo>
                <a:lnTo>
                  <a:pt x="850" y="871"/>
                </a:lnTo>
                <a:lnTo>
                  <a:pt x="850" y="814"/>
                </a:lnTo>
                <a:lnTo>
                  <a:pt x="850" y="746"/>
                </a:lnTo>
                <a:lnTo>
                  <a:pt x="850" y="665"/>
                </a:lnTo>
                <a:lnTo>
                  <a:pt x="852" y="575"/>
                </a:lnTo>
                <a:lnTo>
                  <a:pt x="852" y="471"/>
                </a:lnTo>
                <a:lnTo>
                  <a:pt x="852" y="466"/>
                </a:lnTo>
                <a:lnTo>
                  <a:pt x="854" y="461"/>
                </a:lnTo>
                <a:lnTo>
                  <a:pt x="854" y="454"/>
                </a:lnTo>
                <a:lnTo>
                  <a:pt x="852" y="447"/>
                </a:lnTo>
                <a:lnTo>
                  <a:pt x="857" y="403"/>
                </a:lnTo>
                <a:lnTo>
                  <a:pt x="873" y="363"/>
                </a:lnTo>
                <a:lnTo>
                  <a:pt x="899" y="325"/>
                </a:lnTo>
                <a:lnTo>
                  <a:pt x="934" y="288"/>
                </a:lnTo>
                <a:lnTo>
                  <a:pt x="976" y="253"/>
                </a:lnTo>
                <a:lnTo>
                  <a:pt x="1028" y="220"/>
                </a:lnTo>
                <a:lnTo>
                  <a:pt x="1087" y="190"/>
                </a:lnTo>
                <a:lnTo>
                  <a:pt x="1152" y="162"/>
                </a:lnTo>
                <a:lnTo>
                  <a:pt x="1225" y="136"/>
                </a:lnTo>
                <a:lnTo>
                  <a:pt x="1304" y="113"/>
                </a:lnTo>
                <a:lnTo>
                  <a:pt x="1386" y="92"/>
                </a:lnTo>
                <a:lnTo>
                  <a:pt x="1475" y="73"/>
                </a:lnTo>
                <a:lnTo>
                  <a:pt x="1567" y="56"/>
                </a:lnTo>
                <a:lnTo>
                  <a:pt x="1663" y="40"/>
                </a:lnTo>
                <a:lnTo>
                  <a:pt x="1763" y="28"/>
                </a:lnTo>
                <a:lnTo>
                  <a:pt x="1866" y="17"/>
                </a:lnTo>
                <a:lnTo>
                  <a:pt x="1971" y="10"/>
                </a:lnTo>
                <a:lnTo>
                  <a:pt x="2075" y="5"/>
                </a:lnTo>
                <a:lnTo>
                  <a:pt x="2182" y="1"/>
                </a:lnTo>
                <a:lnTo>
                  <a:pt x="229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sp>
        <p:nvSpPr>
          <p:cNvPr id="131" name="Freeform 13">
            <a:extLst>
              <a:ext uri="{FF2B5EF4-FFF2-40B4-BE49-F238E27FC236}">
                <a16:creationId xmlns:a16="http://schemas.microsoft.com/office/drawing/2014/main" xmlns="" id="{D8D3E66F-D578-49F2-9C91-8173FFD349B6}"/>
              </a:ext>
            </a:extLst>
          </p:cNvPr>
          <p:cNvSpPr>
            <a:spLocks noChangeAspect="1" noEditPoints="1"/>
          </p:cNvSpPr>
          <p:nvPr/>
        </p:nvSpPr>
        <p:spPr bwMode="auto">
          <a:xfrm>
            <a:off x="2451436" y="2647439"/>
            <a:ext cx="644725" cy="671073"/>
          </a:xfrm>
          <a:custGeom>
            <a:avLst/>
            <a:gdLst>
              <a:gd name="T0" fmla="*/ 1531 w 4608"/>
              <a:gd name="T1" fmla="*/ 3267 h 4799"/>
              <a:gd name="T2" fmla="*/ 3112 w 4608"/>
              <a:gd name="T3" fmla="*/ 3034 h 4799"/>
              <a:gd name="T4" fmla="*/ 3158 w 4608"/>
              <a:gd name="T5" fmla="*/ 3558 h 4799"/>
              <a:gd name="T6" fmla="*/ 1531 w 4608"/>
              <a:gd name="T7" fmla="*/ 3746 h 4799"/>
              <a:gd name="T8" fmla="*/ 1550 w 4608"/>
              <a:gd name="T9" fmla="*/ 3513 h 4799"/>
              <a:gd name="T10" fmla="*/ 3158 w 4608"/>
              <a:gd name="T11" fmla="*/ 3558 h 4799"/>
              <a:gd name="T12" fmla="*/ 3158 w 4608"/>
              <a:gd name="T13" fmla="*/ 4179 h 4799"/>
              <a:gd name="T14" fmla="*/ 1485 w 4608"/>
              <a:gd name="T15" fmla="*/ 4037 h 4799"/>
              <a:gd name="T16" fmla="*/ 3158 w 4608"/>
              <a:gd name="T17" fmla="*/ 4037 h 4799"/>
              <a:gd name="T18" fmla="*/ 3112 w 4608"/>
              <a:gd name="T19" fmla="*/ 4704 h 4799"/>
              <a:gd name="T20" fmla="*/ 1531 w 4608"/>
              <a:gd name="T21" fmla="*/ 4470 h 4799"/>
              <a:gd name="T22" fmla="*/ 1598 w 4608"/>
              <a:gd name="T23" fmla="*/ 4320 h 4799"/>
              <a:gd name="T24" fmla="*/ 1598 w 4608"/>
              <a:gd name="T25" fmla="*/ 4376 h 4799"/>
              <a:gd name="T26" fmla="*/ 3042 w 4608"/>
              <a:gd name="T27" fmla="*/ 3841 h 4799"/>
              <a:gd name="T28" fmla="*/ 1598 w 4608"/>
              <a:gd name="T29" fmla="*/ 3362 h 4799"/>
              <a:gd name="T30" fmla="*/ 1598 w 4608"/>
              <a:gd name="T31" fmla="*/ 3418 h 4799"/>
              <a:gd name="T32" fmla="*/ 1531 w 4608"/>
              <a:gd name="T33" fmla="*/ 2939 h 4799"/>
              <a:gd name="T34" fmla="*/ 1504 w 4608"/>
              <a:gd name="T35" fmla="*/ 3421 h 4799"/>
              <a:gd name="T36" fmla="*/ 1504 w 4608"/>
              <a:gd name="T37" fmla="*/ 3900 h 4799"/>
              <a:gd name="T38" fmla="*/ 1504 w 4608"/>
              <a:gd name="T39" fmla="*/ 4378 h 4799"/>
              <a:gd name="T40" fmla="*/ 3112 w 4608"/>
              <a:gd name="T41" fmla="*/ 4799 h 4799"/>
              <a:gd name="T42" fmla="*/ 3137 w 4608"/>
              <a:gd name="T43" fmla="*/ 4317 h 4799"/>
              <a:gd name="T44" fmla="*/ 3137 w 4608"/>
              <a:gd name="T45" fmla="*/ 3838 h 4799"/>
              <a:gd name="T46" fmla="*/ 3137 w 4608"/>
              <a:gd name="T47" fmla="*/ 3360 h 4799"/>
              <a:gd name="T48" fmla="*/ 3112 w 4608"/>
              <a:gd name="T49" fmla="*/ 2939 h 4799"/>
              <a:gd name="T50" fmla="*/ 4305 w 4608"/>
              <a:gd name="T51" fmla="*/ 2041 h 4799"/>
              <a:gd name="T52" fmla="*/ 302 w 4608"/>
              <a:gd name="T53" fmla="*/ 1345 h 4799"/>
              <a:gd name="T54" fmla="*/ 4305 w 4608"/>
              <a:gd name="T55" fmla="*/ 1345 h 4799"/>
              <a:gd name="T56" fmla="*/ 421 w 4608"/>
              <a:gd name="T57" fmla="*/ 2175 h 4799"/>
              <a:gd name="T58" fmla="*/ 421 w 4608"/>
              <a:gd name="T59" fmla="*/ 2175 h 4799"/>
              <a:gd name="T60" fmla="*/ 302 w 4608"/>
              <a:gd name="T61" fmla="*/ 133 h 4799"/>
              <a:gd name="T62" fmla="*/ 4305 w 4608"/>
              <a:gd name="T63" fmla="*/ 829 h 4799"/>
              <a:gd name="T64" fmla="*/ 421 w 4608"/>
              <a:gd name="T65" fmla="*/ 963 h 4799"/>
              <a:gd name="T66" fmla="*/ 421 w 4608"/>
              <a:gd name="T67" fmla="*/ 1210 h 4799"/>
              <a:gd name="T68" fmla="*/ 4608 w 4608"/>
              <a:gd name="T69" fmla="*/ 301 h 4799"/>
              <a:gd name="T70" fmla="*/ 0 w 4608"/>
              <a:gd name="T71" fmla="*/ 661 h 4799"/>
              <a:gd name="T72" fmla="*/ 0 w 4608"/>
              <a:gd name="T73" fmla="*/ 1873 h 4799"/>
              <a:gd name="T74" fmla="*/ 0 w 4608"/>
              <a:gd name="T75" fmla="*/ 3055 h 4799"/>
              <a:gd name="T76" fmla="*/ 0 w 4608"/>
              <a:gd name="T77" fmla="*/ 4267 h 4799"/>
              <a:gd name="T78" fmla="*/ 1170 w 4608"/>
              <a:gd name="T79" fmla="*/ 4465 h 4799"/>
              <a:gd name="T80" fmla="*/ 331 w 4608"/>
              <a:gd name="T81" fmla="*/ 3768 h 4799"/>
              <a:gd name="T82" fmla="*/ 421 w 4608"/>
              <a:gd name="T83" fmla="*/ 3634 h 4799"/>
              <a:gd name="T84" fmla="*/ 1188 w 4608"/>
              <a:gd name="T85" fmla="*/ 3253 h 4799"/>
              <a:gd name="T86" fmla="*/ 331 w 4608"/>
              <a:gd name="T87" fmla="*/ 2556 h 4799"/>
              <a:gd name="T88" fmla="*/ 4276 w 4608"/>
              <a:gd name="T89" fmla="*/ 3253 h 4799"/>
              <a:gd name="T90" fmla="*/ 4181 w 4608"/>
              <a:gd name="T91" fmla="*/ 3387 h 4799"/>
              <a:gd name="T92" fmla="*/ 3468 w 4608"/>
              <a:gd name="T93" fmla="*/ 3768 h 4799"/>
              <a:gd name="T94" fmla="*/ 4276 w 4608"/>
              <a:gd name="T95" fmla="*/ 4465 h 4799"/>
              <a:gd name="T96" fmla="*/ 4276 w 4608"/>
              <a:gd name="T97" fmla="*/ 4599 h 4799"/>
              <a:gd name="T98" fmla="*/ 4315 w 4608"/>
              <a:gd name="T99" fmla="*/ 3383 h 4799"/>
              <a:gd name="T100" fmla="*/ 4315 w 4608"/>
              <a:gd name="T101" fmla="*/ 2174 h 4799"/>
              <a:gd name="T102" fmla="*/ 4315 w 4608"/>
              <a:gd name="T103" fmla="*/ 962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08" h="4799">
                <a:moveTo>
                  <a:pt x="3158" y="3222"/>
                </a:moveTo>
                <a:lnTo>
                  <a:pt x="3158" y="3222"/>
                </a:lnTo>
                <a:cubicBezTo>
                  <a:pt x="3158" y="3247"/>
                  <a:pt x="3137" y="3267"/>
                  <a:pt x="3112" y="3267"/>
                </a:cubicBezTo>
                <a:lnTo>
                  <a:pt x="1531" y="3267"/>
                </a:lnTo>
                <a:cubicBezTo>
                  <a:pt x="1505" y="3267"/>
                  <a:pt x="1485" y="3247"/>
                  <a:pt x="1485" y="3222"/>
                </a:cubicBezTo>
                <a:lnTo>
                  <a:pt x="1485" y="3080"/>
                </a:lnTo>
                <a:cubicBezTo>
                  <a:pt x="1485" y="3054"/>
                  <a:pt x="1505" y="3034"/>
                  <a:pt x="1531" y="3034"/>
                </a:cubicBezTo>
                <a:lnTo>
                  <a:pt x="3112" y="3034"/>
                </a:lnTo>
                <a:cubicBezTo>
                  <a:pt x="3137" y="3034"/>
                  <a:pt x="3158" y="3054"/>
                  <a:pt x="3158" y="3080"/>
                </a:cubicBezTo>
                <a:lnTo>
                  <a:pt x="3158" y="3222"/>
                </a:lnTo>
                <a:lnTo>
                  <a:pt x="3158" y="3222"/>
                </a:lnTo>
                <a:close/>
                <a:moveTo>
                  <a:pt x="3158" y="3558"/>
                </a:moveTo>
                <a:lnTo>
                  <a:pt x="3158" y="3558"/>
                </a:lnTo>
                <a:lnTo>
                  <a:pt x="3158" y="3701"/>
                </a:lnTo>
                <a:cubicBezTo>
                  <a:pt x="3158" y="3726"/>
                  <a:pt x="3137" y="3746"/>
                  <a:pt x="3112" y="3746"/>
                </a:cubicBezTo>
                <a:lnTo>
                  <a:pt x="1531" y="3746"/>
                </a:lnTo>
                <a:cubicBezTo>
                  <a:pt x="1505" y="3746"/>
                  <a:pt x="1485" y="3726"/>
                  <a:pt x="1485" y="3701"/>
                </a:cubicBezTo>
                <a:lnTo>
                  <a:pt x="1485" y="3558"/>
                </a:lnTo>
                <a:cubicBezTo>
                  <a:pt x="1485" y="3533"/>
                  <a:pt x="1505" y="3513"/>
                  <a:pt x="1531" y="3513"/>
                </a:cubicBezTo>
                <a:lnTo>
                  <a:pt x="1550" y="3513"/>
                </a:lnTo>
                <a:cubicBezTo>
                  <a:pt x="1551" y="3513"/>
                  <a:pt x="1551" y="3513"/>
                  <a:pt x="1551" y="3513"/>
                </a:cubicBezTo>
                <a:lnTo>
                  <a:pt x="1552" y="3513"/>
                </a:lnTo>
                <a:lnTo>
                  <a:pt x="3112" y="3513"/>
                </a:lnTo>
                <a:cubicBezTo>
                  <a:pt x="3137" y="3513"/>
                  <a:pt x="3158" y="3533"/>
                  <a:pt x="3158" y="3558"/>
                </a:cubicBezTo>
                <a:lnTo>
                  <a:pt x="3158" y="3558"/>
                </a:lnTo>
                <a:close/>
                <a:moveTo>
                  <a:pt x="3158" y="4037"/>
                </a:moveTo>
                <a:lnTo>
                  <a:pt x="3158" y="4037"/>
                </a:lnTo>
                <a:lnTo>
                  <a:pt x="3158" y="4179"/>
                </a:lnTo>
                <a:cubicBezTo>
                  <a:pt x="3158" y="4205"/>
                  <a:pt x="3137" y="4225"/>
                  <a:pt x="3112" y="4225"/>
                </a:cubicBezTo>
                <a:lnTo>
                  <a:pt x="1531" y="4225"/>
                </a:lnTo>
                <a:cubicBezTo>
                  <a:pt x="1505" y="4225"/>
                  <a:pt x="1485" y="4205"/>
                  <a:pt x="1485" y="4179"/>
                </a:cubicBezTo>
                <a:lnTo>
                  <a:pt x="1485" y="4037"/>
                </a:lnTo>
                <a:cubicBezTo>
                  <a:pt x="1485" y="4012"/>
                  <a:pt x="1505" y="3992"/>
                  <a:pt x="1531" y="3992"/>
                </a:cubicBezTo>
                <a:lnTo>
                  <a:pt x="3112" y="3992"/>
                </a:lnTo>
                <a:cubicBezTo>
                  <a:pt x="3137" y="3992"/>
                  <a:pt x="3158" y="4012"/>
                  <a:pt x="3158" y="4037"/>
                </a:cubicBezTo>
                <a:lnTo>
                  <a:pt x="3158" y="4037"/>
                </a:lnTo>
                <a:close/>
                <a:moveTo>
                  <a:pt x="3158" y="4516"/>
                </a:moveTo>
                <a:lnTo>
                  <a:pt x="3158" y="4516"/>
                </a:lnTo>
                <a:lnTo>
                  <a:pt x="3158" y="4658"/>
                </a:lnTo>
                <a:cubicBezTo>
                  <a:pt x="3158" y="4683"/>
                  <a:pt x="3137" y="4704"/>
                  <a:pt x="3112" y="4704"/>
                </a:cubicBezTo>
                <a:lnTo>
                  <a:pt x="1531" y="4704"/>
                </a:lnTo>
                <a:cubicBezTo>
                  <a:pt x="1505" y="4704"/>
                  <a:pt x="1485" y="4683"/>
                  <a:pt x="1485" y="4658"/>
                </a:cubicBezTo>
                <a:lnTo>
                  <a:pt x="1485" y="4516"/>
                </a:lnTo>
                <a:cubicBezTo>
                  <a:pt x="1485" y="4491"/>
                  <a:pt x="1505" y="4470"/>
                  <a:pt x="1531" y="4470"/>
                </a:cubicBezTo>
                <a:lnTo>
                  <a:pt x="3112" y="4470"/>
                </a:lnTo>
                <a:cubicBezTo>
                  <a:pt x="3137" y="4470"/>
                  <a:pt x="3158" y="4491"/>
                  <a:pt x="3158" y="4516"/>
                </a:cubicBezTo>
                <a:lnTo>
                  <a:pt x="3158" y="4516"/>
                </a:lnTo>
                <a:close/>
                <a:moveTo>
                  <a:pt x="1598" y="4320"/>
                </a:moveTo>
                <a:lnTo>
                  <a:pt x="1598" y="4320"/>
                </a:lnTo>
                <a:lnTo>
                  <a:pt x="3042" y="4320"/>
                </a:lnTo>
                <a:lnTo>
                  <a:pt x="3042" y="4376"/>
                </a:lnTo>
                <a:lnTo>
                  <a:pt x="1598" y="4376"/>
                </a:lnTo>
                <a:lnTo>
                  <a:pt x="1598" y="4320"/>
                </a:lnTo>
                <a:close/>
                <a:moveTo>
                  <a:pt x="1598" y="3841"/>
                </a:moveTo>
                <a:lnTo>
                  <a:pt x="1598" y="3841"/>
                </a:lnTo>
                <a:lnTo>
                  <a:pt x="3042" y="3841"/>
                </a:lnTo>
                <a:lnTo>
                  <a:pt x="3042" y="3897"/>
                </a:lnTo>
                <a:lnTo>
                  <a:pt x="1598" y="3897"/>
                </a:lnTo>
                <a:lnTo>
                  <a:pt x="1598" y="3841"/>
                </a:lnTo>
                <a:close/>
                <a:moveTo>
                  <a:pt x="1598" y="3362"/>
                </a:moveTo>
                <a:lnTo>
                  <a:pt x="1598" y="3362"/>
                </a:lnTo>
                <a:lnTo>
                  <a:pt x="3042" y="3362"/>
                </a:lnTo>
                <a:lnTo>
                  <a:pt x="3042" y="3418"/>
                </a:lnTo>
                <a:lnTo>
                  <a:pt x="1598" y="3418"/>
                </a:lnTo>
                <a:lnTo>
                  <a:pt x="1598" y="3362"/>
                </a:lnTo>
                <a:close/>
                <a:moveTo>
                  <a:pt x="3112" y="2939"/>
                </a:moveTo>
                <a:lnTo>
                  <a:pt x="3112" y="2939"/>
                </a:lnTo>
                <a:lnTo>
                  <a:pt x="1531" y="2939"/>
                </a:lnTo>
                <a:cubicBezTo>
                  <a:pt x="1453" y="2939"/>
                  <a:pt x="1390" y="3002"/>
                  <a:pt x="1390" y="3080"/>
                </a:cubicBezTo>
                <a:lnTo>
                  <a:pt x="1390" y="3222"/>
                </a:lnTo>
                <a:cubicBezTo>
                  <a:pt x="1390" y="3290"/>
                  <a:pt x="1439" y="3347"/>
                  <a:pt x="1504" y="3359"/>
                </a:cubicBezTo>
                <a:lnTo>
                  <a:pt x="1504" y="3421"/>
                </a:lnTo>
                <a:cubicBezTo>
                  <a:pt x="1439" y="3433"/>
                  <a:pt x="1390" y="3490"/>
                  <a:pt x="1390" y="3558"/>
                </a:cubicBezTo>
                <a:lnTo>
                  <a:pt x="1390" y="3701"/>
                </a:lnTo>
                <a:cubicBezTo>
                  <a:pt x="1390" y="3769"/>
                  <a:pt x="1439" y="3826"/>
                  <a:pt x="1504" y="3838"/>
                </a:cubicBezTo>
                <a:lnTo>
                  <a:pt x="1504" y="3900"/>
                </a:lnTo>
                <a:cubicBezTo>
                  <a:pt x="1439" y="3912"/>
                  <a:pt x="1390" y="3969"/>
                  <a:pt x="1390" y="4037"/>
                </a:cubicBezTo>
                <a:lnTo>
                  <a:pt x="1390" y="4179"/>
                </a:lnTo>
                <a:cubicBezTo>
                  <a:pt x="1390" y="4248"/>
                  <a:pt x="1439" y="4304"/>
                  <a:pt x="1504" y="4317"/>
                </a:cubicBezTo>
                <a:lnTo>
                  <a:pt x="1504" y="4378"/>
                </a:lnTo>
                <a:cubicBezTo>
                  <a:pt x="1439" y="4391"/>
                  <a:pt x="1390" y="4448"/>
                  <a:pt x="1390" y="4516"/>
                </a:cubicBezTo>
                <a:lnTo>
                  <a:pt x="1390" y="4658"/>
                </a:lnTo>
                <a:cubicBezTo>
                  <a:pt x="1390" y="4736"/>
                  <a:pt x="1453" y="4799"/>
                  <a:pt x="1531" y="4799"/>
                </a:cubicBezTo>
                <a:lnTo>
                  <a:pt x="3112" y="4799"/>
                </a:lnTo>
                <a:cubicBezTo>
                  <a:pt x="3190" y="4799"/>
                  <a:pt x="3253" y="4736"/>
                  <a:pt x="3253" y="4658"/>
                </a:cubicBezTo>
                <a:lnTo>
                  <a:pt x="3253" y="4516"/>
                </a:lnTo>
                <a:cubicBezTo>
                  <a:pt x="3253" y="4447"/>
                  <a:pt x="3203" y="4390"/>
                  <a:pt x="3137" y="4378"/>
                </a:cubicBezTo>
                <a:lnTo>
                  <a:pt x="3137" y="4317"/>
                </a:lnTo>
                <a:cubicBezTo>
                  <a:pt x="3203" y="4305"/>
                  <a:pt x="3253" y="4248"/>
                  <a:pt x="3253" y="4179"/>
                </a:cubicBezTo>
                <a:lnTo>
                  <a:pt x="3253" y="4037"/>
                </a:lnTo>
                <a:cubicBezTo>
                  <a:pt x="3253" y="3968"/>
                  <a:pt x="3203" y="3911"/>
                  <a:pt x="3137" y="3899"/>
                </a:cubicBezTo>
                <a:lnTo>
                  <a:pt x="3137" y="3838"/>
                </a:lnTo>
                <a:cubicBezTo>
                  <a:pt x="3203" y="3827"/>
                  <a:pt x="3253" y="3769"/>
                  <a:pt x="3253" y="3701"/>
                </a:cubicBezTo>
                <a:lnTo>
                  <a:pt x="3253" y="3558"/>
                </a:lnTo>
                <a:cubicBezTo>
                  <a:pt x="3253" y="3490"/>
                  <a:pt x="3203" y="3432"/>
                  <a:pt x="3137" y="3421"/>
                </a:cubicBezTo>
                <a:lnTo>
                  <a:pt x="3137" y="3360"/>
                </a:lnTo>
                <a:cubicBezTo>
                  <a:pt x="3203" y="3348"/>
                  <a:pt x="3253" y="3291"/>
                  <a:pt x="3253" y="3222"/>
                </a:cubicBezTo>
                <a:lnTo>
                  <a:pt x="3253" y="3080"/>
                </a:lnTo>
                <a:cubicBezTo>
                  <a:pt x="3253" y="3002"/>
                  <a:pt x="3190" y="2939"/>
                  <a:pt x="3112" y="2939"/>
                </a:cubicBezTo>
                <a:lnTo>
                  <a:pt x="3112" y="2939"/>
                </a:lnTo>
                <a:close/>
                <a:moveTo>
                  <a:pt x="4474" y="1513"/>
                </a:moveTo>
                <a:lnTo>
                  <a:pt x="4474" y="1513"/>
                </a:lnTo>
                <a:lnTo>
                  <a:pt x="4474" y="1873"/>
                </a:lnTo>
                <a:cubicBezTo>
                  <a:pt x="4474" y="1965"/>
                  <a:pt x="4398" y="2041"/>
                  <a:pt x="4305" y="2041"/>
                </a:cubicBezTo>
                <a:lnTo>
                  <a:pt x="302" y="2041"/>
                </a:lnTo>
                <a:cubicBezTo>
                  <a:pt x="209" y="2041"/>
                  <a:pt x="134" y="1965"/>
                  <a:pt x="134" y="1873"/>
                </a:cubicBezTo>
                <a:lnTo>
                  <a:pt x="134" y="1513"/>
                </a:lnTo>
                <a:cubicBezTo>
                  <a:pt x="134" y="1420"/>
                  <a:pt x="209" y="1345"/>
                  <a:pt x="302" y="1345"/>
                </a:cubicBezTo>
                <a:lnTo>
                  <a:pt x="351" y="1345"/>
                </a:lnTo>
                <a:cubicBezTo>
                  <a:pt x="352" y="1345"/>
                  <a:pt x="353" y="1345"/>
                  <a:pt x="354" y="1345"/>
                </a:cubicBezTo>
                <a:cubicBezTo>
                  <a:pt x="355" y="1345"/>
                  <a:pt x="356" y="1345"/>
                  <a:pt x="357" y="1345"/>
                </a:cubicBezTo>
                <a:lnTo>
                  <a:pt x="4305" y="1345"/>
                </a:lnTo>
                <a:cubicBezTo>
                  <a:pt x="4398" y="1345"/>
                  <a:pt x="4474" y="1420"/>
                  <a:pt x="4474" y="1513"/>
                </a:cubicBezTo>
                <a:lnTo>
                  <a:pt x="4474" y="1513"/>
                </a:lnTo>
                <a:close/>
                <a:moveTo>
                  <a:pt x="421" y="2175"/>
                </a:moveTo>
                <a:lnTo>
                  <a:pt x="421" y="2175"/>
                </a:lnTo>
                <a:lnTo>
                  <a:pt x="4181" y="2175"/>
                </a:lnTo>
                <a:lnTo>
                  <a:pt x="4181" y="2422"/>
                </a:lnTo>
                <a:lnTo>
                  <a:pt x="421" y="2422"/>
                </a:lnTo>
                <a:lnTo>
                  <a:pt x="421" y="2175"/>
                </a:lnTo>
                <a:close/>
                <a:moveTo>
                  <a:pt x="134" y="661"/>
                </a:moveTo>
                <a:lnTo>
                  <a:pt x="134" y="661"/>
                </a:lnTo>
                <a:lnTo>
                  <a:pt x="134" y="301"/>
                </a:lnTo>
                <a:cubicBezTo>
                  <a:pt x="134" y="208"/>
                  <a:pt x="209" y="133"/>
                  <a:pt x="302" y="133"/>
                </a:cubicBezTo>
                <a:lnTo>
                  <a:pt x="4305" y="133"/>
                </a:lnTo>
                <a:cubicBezTo>
                  <a:pt x="4398" y="133"/>
                  <a:pt x="4474" y="208"/>
                  <a:pt x="4474" y="301"/>
                </a:cubicBezTo>
                <a:lnTo>
                  <a:pt x="4474" y="661"/>
                </a:lnTo>
                <a:cubicBezTo>
                  <a:pt x="4474" y="754"/>
                  <a:pt x="4398" y="829"/>
                  <a:pt x="4305" y="829"/>
                </a:cubicBezTo>
                <a:lnTo>
                  <a:pt x="302" y="829"/>
                </a:lnTo>
                <a:cubicBezTo>
                  <a:pt x="209" y="829"/>
                  <a:pt x="134" y="754"/>
                  <a:pt x="134" y="661"/>
                </a:cubicBezTo>
                <a:lnTo>
                  <a:pt x="134" y="661"/>
                </a:lnTo>
                <a:close/>
                <a:moveTo>
                  <a:pt x="421" y="963"/>
                </a:moveTo>
                <a:lnTo>
                  <a:pt x="421" y="963"/>
                </a:lnTo>
                <a:lnTo>
                  <a:pt x="4181" y="963"/>
                </a:lnTo>
                <a:lnTo>
                  <a:pt x="4181" y="1210"/>
                </a:lnTo>
                <a:lnTo>
                  <a:pt x="421" y="1210"/>
                </a:lnTo>
                <a:lnTo>
                  <a:pt x="421" y="963"/>
                </a:lnTo>
                <a:close/>
                <a:moveTo>
                  <a:pt x="4608" y="661"/>
                </a:moveTo>
                <a:lnTo>
                  <a:pt x="4608" y="661"/>
                </a:lnTo>
                <a:lnTo>
                  <a:pt x="4608" y="301"/>
                </a:lnTo>
                <a:cubicBezTo>
                  <a:pt x="4608" y="134"/>
                  <a:pt x="4472" y="0"/>
                  <a:pt x="4305" y="0"/>
                </a:cubicBezTo>
                <a:lnTo>
                  <a:pt x="302" y="0"/>
                </a:lnTo>
                <a:cubicBezTo>
                  <a:pt x="135" y="0"/>
                  <a:pt x="0" y="134"/>
                  <a:pt x="0" y="301"/>
                </a:cubicBezTo>
                <a:lnTo>
                  <a:pt x="0" y="661"/>
                </a:lnTo>
                <a:cubicBezTo>
                  <a:pt x="0" y="822"/>
                  <a:pt x="127" y="954"/>
                  <a:pt x="287" y="962"/>
                </a:cubicBezTo>
                <a:lnTo>
                  <a:pt x="287" y="1212"/>
                </a:lnTo>
                <a:cubicBezTo>
                  <a:pt x="127" y="1220"/>
                  <a:pt x="0" y="1351"/>
                  <a:pt x="0" y="1513"/>
                </a:cubicBezTo>
                <a:lnTo>
                  <a:pt x="0" y="1873"/>
                </a:lnTo>
                <a:cubicBezTo>
                  <a:pt x="0" y="2034"/>
                  <a:pt x="127" y="2166"/>
                  <a:pt x="287" y="2174"/>
                </a:cubicBezTo>
                <a:lnTo>
                  <a:pt x="287" y="2427"/>
                </a:lnTo>
                <a:cubicBezTo>
                  <a:pt x="125" y="2449"/>
                  <a:pt x="0" y="2586"/>
                  <a:pt x="0" y="2754"/>
                </a:cubicBezTo>
                <a:lnTo>
                  <a:pt x="0" y="3055"/>
                </a:lnTo>
                <a:cubicBezTo>
                  <a:pt x="0" y="3223"/>
                  <a:pt x="125" y="3361"/>
                  <a:pt x="287" y="3382"/>
                </a:cubicBezTo>
                <a:lnTo>
                  <a:pt x="287" y="3639"/>
                </a:lnTo>
                <a:cubicBezTo>
                  <a:pt x="125" y="3660"/>
                  <a:pt x="0" y="3798"/>
                  <a:pt x="0" y="3966"/>
                </a:cubicBezTo>
                <a:lnTo>
                  <a:pt x="0" y="4267"/>
                </a:lnTo>
                <a:cubicBezTo>
                  <a:pt x="0" y="4450"/>
                  <a:pt x="148" y="4599"/>
                  <a:pt x="331" y="4599"/>
                </a:cubicBezTo>
                <a:lnTo>
                  <a:pt x="1170" y="4599"/>
                </a:lnTo>
                <a:cubicBezTo>
                  <a:pt x="1207" y="4599"/>
                  <a:pt x="1237" y="4569"/>
                  <a:pt x="1237" y="4532"/>
                </a:cubicBezTo>
                <a:cubicBezTo>
                  <a:pt x="1237" y="4495"/>
                  <a:pt x="1207" y="4465"/>
                  <a:pt x="1170" y="4465"/>
                </a:cubicBezTo>
                <a:lnTo>
                  <a:pt x="331" y="4465"/>
                </a:lnTo>
                <a:cubicBezTo>
                  <a:pt x="222" y="4465"/>
                  <a:pt x="134" y="4376"/>
                  <a:pt x="134" y="4267"/>
                </a:cubicBezTo>
                <a:lnTo>
                  <a:pt x="134" y="3966"/>
                </a:lnTo>
                <a:cubicBezTo>
                  <a:pt x="134" y="3857"/>
                  <a:pt x="222" y="3768"/>
                  <a:pt x="331" y="3768"/>
                </a:cubicBezTo>
                <a:lnTo>
                  <a:pt x="1188" y="3768"/>
                </a:lnTo>
                <a:cubicBezTo>
                  <a:pt x="1225" y="3768"/>
                  <a:pt x="1255" y="3738"/>
                  <a:pt x="1255" y="3701"/>
                </a:cubicBezTo>
                <a:cubicBezTo>
                  <a:pt x="1255" y="3664"/>
                  <a:pt x="1225" y="3634"/>
                  <a:pt x="1188" y="3634"/>
                </a:cubicBezTo>
                <a:lnTo>
                  <a:pt x="421" y="3634"/>
                </a:lnTo>
                <a:lnTo>
                  <a:pt x="421" y="3387"/>
                </a:lnTo>
                <a:lnTo>
                  <a:pt x="1188" y="3387"/>
                </a:lnTo>
                <a:cubicBezTo>
                  <a:pt x="1225" y="3387"/>
                  <a:pt x="1255" y="3357"/>
                  <a:pt x="1255" y="3320"/>
                </a:cubicBezTo>
                <a:cubicBezTo>
                  <a:pt x="1255" y="3283"/>
                  <a:pt x="1225" y="3253"/>
                  <a:pt x="1188" y="3253"/>
                </a:cubicBezTo>
                <a:lnTo>
                  <a:pt x="331" y="3253"/>
                </a:lnTo>
                <a:cubicBezTo>
                  <a:pt x="222" y="3253"/>
                  <a:pt x="134" y="3164"/>
                  <a:pt x="134" y="3055"/>
                </a:cubicBezTo>
                <a:lnTo>
                  <a:pt x="134" y="2754"/>
                </a:lnTo>
                <a:cubicBezTo>
                  <a:pt x="134" y="2645"/>
                  <a:pt x="222" y="2556"/>
                  <a:pt x="331" y="2556"/>
                </a:cubicBezTo>
                <a:lnTo>
                  <a:pt x="4276" y="2556"/>
                </a:lnTo>
                <a:cubicBezTo>
                  <a:pt x="4385" y="2556"/>
                  <a:pt x="4474" y="2645"/>
                  <a:pt x="4474" y="2754"/>
                </a:cubicBezTo>
                <a:lnTo>
                  <a:pt x="4474" y="3055"/>
                </a:lnTo>
                <a:cubicBezTo>
                  <a:pt x="4474" y="3164"/>
                  <a:pt x="4385" y="3253"/>
                  <a:pt x="4276" y="3253"/>
                </a:cubicBezTo>
                <a:lnTo>
                  <a:pt x="3459" y="3253"/>
                </a:lnTo>
                <a:cubicBezTo>
                  <a:pt x="3422" y="3253"/>
                  <a:pt x="3392" y="3283"/>
                  <a:pt x="3392" y="3320"/>
                </a:cubicBezTo>
                <a:cubicBezTo>
                  <a:pt x="3392" y="3357"/>
                  <a:pt x="3422" y="3387"/>
                  <a:pt x="3459" y="3387"/>
                </a:cubicBezTo>
                <a:lnTo>
                  <a:pt x="4181" y="3387"/>
                </a:lnTo>
                <a:lnTo>
                  <a:pt x="4181" y="3634"/>
                </a:lnTo>
                <a:lnTo>
                  <a:pt x="3468" y="3634"/>
                </a:lnTo>
                <a:cubicBezTo>
                  <a:pt x="3431" y="3634"/>
                  <a:pt x="3401" y="3664"/>
                  <a:pt x="3401" y="3701"/>
                </a:cubicBezTo>
                <a:cubicBezTo>
                  <a:pt x="3401" y="3738"/>
                  <a:pt x="3431" y="3768"/>
                  <a:pt x="3468" y="3768"/>
                </a:cubicBezTo>
                <a:lnTo>
                  <a:pt x="4276" y="3768"/>
                </a:lnTo>
                <a:cubicBezTo>
                  <a:pt x="4385" y="3768"/>
                  <a:pt x="4474" y="3857"/>
                  <a:pt x="4474" y="3966"/>
                </a:cubicBezTo>
                <a:lnTo>
                  <a:pt x="4474" y="4267"/>
                </a:lnTo>
                <a:cubicBezTo>
                  <a:pt x="4474" y="4376"/>
                  <a:pt x="4385" y="4465"/>
                  <a:pt x="4276" y="4465"/>
                </a:cubicBezTo>
                <a:lnTo>
                  <a:pt x="3468" y="4465"/>
                </a:lnTo>
                <a:cubicBezTo>
                  <a:pt x="3431" y="4465"/>
                  <a:pt x="3401" y="4495"/>
                  <a:pt x="3401" y="4532"/>
                </a:cubicBezTo>
                <a:cubicBezTo>
                  <a:pt x="3401" y="4569"/>
                  <a:pt x="3431" y="4599"/>
                  <a:pt x="3468" y="4599"/>
                </a:cubicBezTo>
                <a:lnTo>
                  <a:pt x="4276" y="4599"/>
                </a:lnTo>
                <a:cubicBezTo>
                  <a:pt x="4459" y="4599"/>
                  <a:pt x="4608" y="4450"/>
                  <a:pt x="4608" y="4267"/>
                </a:cubicBezTo>
                <a:lnTo>
                  <a:pt x="4608" y="3966"/>
                </a:lnTo>
                <a:cubicBezTo>
                  <a:pt x="4608" y="3796"/>
                  <a:pt x="4480" y="3658"/>
                  <a:pt x="4315" y="3638"/>
                </a:cubicBezTo>
                <a:lnTo>
                  <a:pt x="4315" y="3383"/>
                </a:lnTo>
                <a:cubicBezTo>
                  <a:pt x="4480" y="3363"/>
                  <a:pt x="4608" y="3225"/>
                  <a:pt x="4608" y="3055"/>
                </a:cubicBezTo>
                <a:lnTo>
                  <a:pt x="4608" y="2754"/>
                </a:lnTo>
                <a:cubicBezTo>
                  <a:pt x="4608" y="2585"/>
                  <a:pt x="4480" y="2446"/>
                  <a:pt x="4315" y="2426"/>
                </a:cubicBezTo>
                <a:lnTo>
                  <a:pt x="4315" y="2174"/>
                </a:lnTo>
                <a:cubicBezTo>
                  <a:pt x="4477" y="2169"/>
                  <a:pt x="4608" y="2036"/>
                  <a:pt x="4608" y="1873"/>
                </a:cubicBezTo>
                <a:lnTo>
                  <a:pt x="4608" y="1513"/>
                </a:lnTo>
                <a:cubicBezTo>
                  <a:pt x="4608" y="1349"/>
                  <a:pt x="4477" y="1217"/>
                  <a:pt x="4315" y="1211"/>
                </a:cubicBezTo>
                <a:lnTo>
                  <a:pt x="4315" y="962"/>
                </a:lnTo>
                <a:cubicBezTo>
                  <a:pt x="4477" y="957"/>
                  <a:pt x="4608" y="824"/>
                  <a:pt x="4608" y="66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cxnSp>
        <p:nvCxnSpPr>
          <p:cNvPr id="133" name="Connector: Elbow 132">
            <a:extLst>
              <a:ext uri="{FF2B5EF4-FFF2-40B4-BE49-F238E27FC236}">
                <a16:creationId xmlns:a16="http://schemas.microsoft.com/office/drawing/2014/main" xmlns="" id="{39864B3D-E6B6-4EA2-9D0D-546E59B9AAC5}"/>
              </a:ext>
            </a:extLst>
          </p:cNvPr>
          <p:cNvCxnSpPr>
            <a:cxnSpLocks/>
          </p:cNvCxnSpPr>
          <p:nvPr/>
        </p:nvCxnSpPr>
        <p:spPr>
          <a:xfrm rot="10800000" flipV="1">
            <a:off x="3294886" y="2675119"/>
            <a:ext cx="3784085" cy="413468"/>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xmlns="" id="{F91FB592-C3B5-4524-8360-D99F579BD56C}"/>
              </a:ext>
            </a:extLst>
          </p:cNvPr>
          <p:cNvCxnSpPr>
            <a:cxnSpLocks/>
          </p:cNvCxnSpPr>
          <p:nvPr/>
        </p:nvCxnSpPr>
        <p:spPr>
          <a:xfrm rot="10800000" flipV="1">
            <a:off x="1542011" y="2937809"/>
            <a:ext cx="831285" cy="510429"/>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40" name="Textfeld 107">
            <a:extLst>
              <a:ext uri="{FF2B5EF4-FFF2-40B4-BE49-F238E27FC236}">
                <a16:creationId xmlns:a16="http://schemas.microsoft.com/office/drawing/2014/main" xmlns="" id="{3DC11BCA-3C81-4D35-94AA-8DAFA8105C49}"/>
              </a:ext>
            </a:extLst>
          </p:cNvPr>
          <p:cNvSpPr txBox="1"/>
          <p:nvPr/>
        </p:nvSpPr>
        <p:spPr>
          <a:xfrm>
            <a:off x="202197" y="741923"/>
            <a:ext cx="1461836" cy="364175"/>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Off Line Analytic Development</a:t>
            </a:r>
          </a:p>
        </p:txBody>
      </p:sp>
      <p:sp>
        <p:nvSpPr>
          <p:cNvPr id="143" name="Textfeld 17">
            <a:extLst>
              <a:ext uri="{FF2B5EF4-FFF2-40B4-BE49-F238E27FC236}">
                <a16:creationId xmlns:a16="http://schemas.microsoft.com/office/drawing/2014/main" xmlns="" id="{926C85DF-D91B-4F1F-8D88-AE8749B665B5}"/>
              </a:ext>
            </a:extLst>
          </p:cNvPr>
          <p:cNvSpPr txBox="1"/>
          <p:nvPr/>
        </p:nvSpPr>
        <p:spPr>
          <a:xfrm>
            <a:off x="962949" y="1714019"/>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Text Analytics</a:t>
            </a:r>
          </a:p>
        </p:txBody>
      </p:sp>
      <p:sp>
        <p:nvSpPr>
          <p:cNvPr id="146" name="Textfeld 107">
            <a:extLst>
              <a:ext uri="{FF2B5EF4-FFF2-40B4-BE49-F238E27FC236}">
                <a16:creationId xmlns:a16="http://schemas.microsoft.com/office/drawing/2014/main" xmlns="" id="{7AC0269F-9A7F-437F-8E75-CC89AF81F2BB}"/>
              </a:ext>
            </a:extLst>
          </p:cNvPr>
          <p:cNvSpPr txBox="1"/>
          <p:nvPr/>
        </p:nvSpPr>
        <p:spPr>
          <a:xfrm>
            <a:off x="1687527" y="3773910"/>
            <a:ext cx="1461836" cy="47570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stStyle>
          <a:p>
            <a:pPr>
              <a:defRPr/>
            </a:pPr>
            <a:r>
              <a:rPr lang="en-US" dirty="0">
                <a:solidFill>
                  <a:srgbClr val="04304B"/>
                </a:solidFill>
              </a:rPr>
              <a:t>Model Management and Monitoring</a:t>
            </a:r>
          </a:p>
        </p:txBody>
      </p:sp>
      <p:sp>
        <p:nvSpPr>
          <p:cNvPr id="154" name="Textfeld 107">
            <a:extLst>
              <a:ext uri="{FF2B5EF4-FFF2-40B4-BE49-F238E27FC236}">
                <a16:creationId xmlns:a16="http://schemas.microsoft.com/office/drawing/2014/main" xmlns="" id="{4DA7C14A-80EC-4BC2-9E54-E47C5165AD33}"/>
              </a:ext>
            </a:extLst>
          </p:cNvPr>
          <p:cNvSpPr txBox="1"/>
          <p:nvPr/>
        </p:nvSpPr>
        <p:spPr>
          <a:xfrm>
            <a:off x="2018775" y="2411631"/>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Performance Data</a:t>
            </a:r>
          </a:p>
        </p:txBody>
      </p:sp>
      <p:sp>
        <p:nvSpPr>
          <p:cNvPr id="163" name="Textfeld 107">
            <a:extLst>
              <a:ext uri="{FF2B5EF4-FFF2-40B4-BE49-F238E27FC236}">
                <a16:creationId xmlns:a16="http://schemas.microsoft.com/office/drawing/2014/main" xmlns="" id="{E4DC98EC-F205-49C1-B878-40DAC778087A}"/>
              </a:ext>
            </a:extLst>
          </p:cNvPr>
          <p:cNvSpPr txBox="1"/>
          <p:nvPr/>
        </p:nvSpPr>
        <p:spPr>
          <a:xfrm>
            <a:off x="2279864" y="2003038"/>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Results</a:t>
            </a:r>
          </a:p>
        </p:txBody>
      </p:sp>
      <p:cxnSp>
        <p:nvCxnSpPr>
          <p:cNvPr id="164" name="Connector: Elbow 163">
            <a:extLst>
              <a:ext uri="{FF2B5EF4-FFF2-40B4-BE49-F238E27FC236}">
                <a16:creationId xmlns:a16="http://schemas.microsoft.com/office/drawing/2014/main" xmlns="" id="{C0BB8E1B-04D1-4BC1-97DB-CF6C5DA9B601}"/>
              </a:ext>
            </a:extLst>
          </p:cNvPr>
          <p:cNvCxnSpPr>
            <a:cxnSpLocks/>
            <a:stCxn id="16" idx="3"/>
            <a:endCxn id="77" idx="1"/>
          </p:cNvCxnSpPr>
          <p:nvPr/>
        </p:nvCxnSpPr>
        <p:spPr>
          <a:xfrm>
            <a:off x="1542006" y="3682989"/>
            <a:ext cx="3444733" cy="493793"/>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sp>
        <p:nvSpPr>
          <p:cNvPr id="175" name="Textfeld 107">
            <a:extLst>
              <a:ext uri="{FF2B5EF4-FFF2-40B4-BE49-F238E27FC236}">
                <a16:creationId xmlns:a16="http://schemas.microsoft.com/office/drawing/2014/main" xmlns="" id="{78354541-B6EC-4186-83A9-91DDD6BDE9CA}"/>
              </a:ext>
            </a:extLst>
          </p:cNvPr>
          <p:cNvSpPr txBox="1"/>
          <p:nvPr/>
        </p:nvSpPr>
        <p:spPr>
          <a:xfrm>
            <a:off x="7181103" y="1094969"/>
            <a:ext cx="1607534" cy="36287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Analytic Execution</a:t>
            </a:r>
          </a:p>
        </p:txBody>
      </p:sp>
      <p:sp>
        <p:nvSpPr>
          <p:cNvPr id="37" name="Textfeld 36"/>
          <p:cNvSpPr txBox="1"/>
          <p:nvPr/>
        </p:nvSpPr>
        <p:spPr>
          <a:xfrm>
            <a:off x="3860775" y="3932816"/>
            <a:ext cx="668865" cy="504000"/>
          </a:xfrm>
          <a:prstGeom prst="roundRect">
            <a:avLst/>
          </a:prstGeom>
        </p:spPr>
        <p:style>
          <a:lnRef idx="2">
            <a:schemeClr val="dk1"/>
          </a:lnRef>
          <a:fillRef idx="1">
            <a:schemeClr val="lt1"/>
          </a:fillRef>
          <a:effectRef idx="0">
            <a:schemeClr val="dk1"/>
          </a:effectRef>
          <a:fontRef idx="minor">
            <a:schemeClr val="dk1"/>
          </a:fontRef>
        </p:style>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000000"/>
                </a:solidFill>
                <a:latin typeface="Calibri"/>
              </a:rPr>
              <a:t>Analytical</a:t>
            </a:r>
            <a:br>
              <a:rPr lang="en-US" sz="1050">
                <a:solidFill>
                  <a:srgbClr val="000000"/>
                </a:solidFill>
                <a:latin typeface="Calibri"/>
              </a:rPr>
            </a:br>
            <a:r>
              <a:rPr lang="en-US" sz="1050">
                <a:solidFill>
                  <a:srgbClr val="000000"/>
                </a:solidFill>
                <a:latin typeface="Calibri"/>
              </a:rPr>
              <a:t>Models</a:t>
            </a:r>
          </a:p>
        </p:txBody>
      </p:sp>
      <p:sp>
        <p:nvSpPr>
          <p:cNvPr id="187" name="Textfeld 36">
            <a:extLst>
              <a:ext uri="{FF2B5EF4-FFF2-40B4-BE49-F238E27FC236}">
                <a16:creationId xmlns:a16="http://schemas.microsoft.com/office/drawing/2014/main" xmlns="" id="{D3C60DFD-7433-4867-B36B-CD21A6A35571}"/>
              </a:ext>
            </a:extLst>
          </p:cNvPr>
          <p:cNvSpPr txBox="1"/>
          <p:nvPr/>
        </p:nvSpPr>
        <p:spPr>
          <a:xfrm>
            <a:off x="3956670" y="2846302"/>
            <a:ext cx="815071"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Performance results</a:t>
            </a:r>
            <a:endParaRPr lang="en-US" sz="1050">
              <a:solidFill>
                <a:srgbClr val="FFFFFF"/>
              </a:solidFill>
              <a:latin typeface="Calibri"/>
            </a:endParaRPr>
          </a:p>
        </p:txBody>
      </p:sp>
      <p:sp>
        <p:nvSpPr>
          <p:cNvPr id="188" name="Textfeld 36">
            <a:extLst>
              <a:ext uri="{FF2B5EF4-FFF2-40B4-BE49-F238E27FC236}">
                <a16:creationId xmlns:a16="http://schemas.microsoft.com/office/drawing/2014/main" xmlns="" id="{7543BBBF-60AF-4A73-B8F1-67357AFFD45F}"/>
              </a:ext>
            </a:extLst>
          </p:cNvPr>
          <p:cNvSpPr txBox="1"/>
          <p:nvPr/>
        </p:nvSpPr>
        <p:spPr>
          <a:xfrm>
            <a:off x="3974464" y="1342207"/>
            <a:ext cx="823292"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Analytical output</a:t>
            </a:r>
            <a:endParaRPr lang="en-US" sz="1050">
              <a:solidFill>
                <a:srgbClr val="FFFFFF"/>
              </a:solidFill>
              <a:latin typeface="Calibri"/>
            </a:endParaRPr>
          </a:p>
        </p:txBody>
      </p:sp>
      <p:sp>
        <p:nvSpPr>
          <p:cNvPr id="55" name="Rechteck 69">
            <a:extLst>
              <a:ext uri="{FF2B5EF4-FFF2-40B4-BE49-F238E27FC236}">
                <a16:creationId xmlns:a16="http://schemas.microsoft.com/office/drawing/2014/main" xmlns="" id="{C9F4CD3B-4369-4650-877C-9B6B2B3566A1}"/>
              </a:ext>
            </a:extLst>
          </p:cNvPr>
          <p:cNvSpPr/>
          <p:nvPr/>
        </p:nvSpPr>
        <p:spPr>
          <a:xfrm>
            <a:off x="7324988" y="2410991"/>
            <a:ext cx="1461836" cy="679711"/>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Batch</a:t>
            </a:r>
          </a:p>
          <a:p>
            <a:pPr algn="ctr">
              <a:lnSpc>
                <a:spcPct val="85000"/>
              </a:lnSpc>
            </a:pPr>
            <a:r>
              <a:rPr lang="en-US" sz="1400" dirty="0">
                <a:solidFill>
                  <a:srgbClr val="FFFFFF"/>
                </a:solidFill>
              </a:rPr>
              <a:t>In Database</a:t>
            </a:r>
          </a:p>
          <a:p>
            <a:pPr algn="ctr">
              <a:lnSpc>
                <a:spcPct val="85000"/>
              </a:lnSpc>
            </a:pPr>
            <a:r>
              <a:rPr lang="en-US" sz="1400" dirty="0">
                <a:solidFill>
                  <a:srgbClr val="FFFFFF"/>
                </a:solidFill>
              </a:rPr>
              <a:t>In Hadoop</a:t>
            </a:r>
          </a:p>
        </p:txBody>
      </p:sp>
      <p:sp>
        <p:nvSpPr>
          <p:cNvPr id="57" name="Rechteck 69">
            <a:extLst>
              <a:ext uri="{FF2B5EF4-FFF2-40B4-BE49-F238E27FC236}">
                <a16:creationId xmlns:a16="http://schemas.microsoft.com/office/drawing/2014/main" xmlns="" id="{8A89846E-BE3E-476B-8621-5781F79573F0}"/>
              </a:ext>
            </a:extLst>
          </p:cNvPr>
          <p:cNvSpPr/>
          <p:nvPr/>
        </p:nvSpPr>
        <p:spPr>
          <a:xfrm>
            <a:off x="7333867" y="3266849"/>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de-DE" sz="1400">
                <a:solidFill>
                  <a:srgbClr val="FFFFFF"/>
                </a:solidFill>
              </a:rPr>
              <a:t>SAS Cloud Analytic Server(CAS)</a:t>
            </a:r>
            <a:endParaRPr lang="de-DE" sz="1400" dirty="0">
              <a:solidFill>
                <a:srgbClr val="FFFFFF"/>
              </a:solidFill>
            </a:endParaRPr>
          </a:p>
        </p:txBody>
      </p:sp>
      <p:pic>
        <p:nvPicPr>
          <p:cNvPr id="72" name="Picture 2">
            <a:extLst>
              <a:ext uri="{FF2B5EF4-FFF2-40B4-BE49-F238E27FC236}">
                <a16:creationId xmlns:a16="http://schemas.microsoft.com/office/drawing/2014/main" xmlns="" id="{E87DB051-20CA-43B0-B271-A36C7AA9BAE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56093" y="4322643"/>
            <a:ext cx="665618" cy="28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34">
            <a:extLst>
              <a:ext uri="{FF2B5EF4-FFF2-40B4-BE49-F238E27FC236}">
                <a16:creationId xmlns:a16="http://schemas.microsoft.com/office/drawing/2014/main" xmlns="" id="{BEF8A9C9-55A7-40AD-9FDE-AA3C81C94C8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590443" y="4304916"/>
            <a:ext cx="1148302" cy="333273"/>
          </a:xfrm>
          <a:prstGeom prst="rect">
            <a:avLst/>
          </a:prstGeom>
          <a:noFill/>
          <a:ln>
            <a:noFill/>
          </a:ln>
        </p:spPr>
      </p:pic>
      <p:pic>
        <p:nvPicPr>
          <p:cNvPr id="74" name="Picture 73">
            <a:extLst>
              <a:ext uri="{FF2B5EF4-FFF2-40B4-BE49-F238E27FC236}">
                <a16:creationId xmlns:a16="http://schemas.microsoft.com/office/drawing/2014/main" xmlns="" id="{8028AF86-779B-4C17-9973-0A8031B1C091}"/>
              </a:ext>
            </a:extLst>
          </p:cNvPr>
          <p:cNvPicPr>
            <a:picLocks noChangeAspect="1"/>
          </p:cNvPicPr>
          <p:nvPr/>
        </p:nvPicPr>
        <p:blipFill>
          <a:blip r:embed="rId6"/>
          <a:stretch>
            <a:fillRect/>
          </a:stretch>
        </p:blipFill>
        <p:spPr>
          <a:xfrm>
            <a:off x="2799297" y="4302139"/>
            <a:ext cx="287067" cy="278866"/>
          </a:xfrm>
          <a:prstGeom prst="rect">
            <a:avLst/>
          </a:prstGeom>
        </p:spPr>
      </p:pic>
    </p:spTree>
    <p:extLst>
      <p:ext uri="{BB962C8B-B14F-4D97-AF65-F5344CB8AC3E}">
        <p14:creationId xmlns:p14="http://schemas.microsoft.com/office/powerpoint/2010/main" val="24133695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97C97-984C-4F73-8A89-F6CF2C9EC62E}"/>
              </a:ext>
            </a:extLst>
          </p:cNvPr>
          <p:cNvSpPr>
            <a:spLocks noGrp="1"/>
          </p:cNvSpPr>
          <p:nvPr>
            <p:ph type="title"/>
          </p:nvPr>
        </p:nvSpPr>
        <p:spPr/>
        <p:txBody>
          <a:bodyPr/>
          <a:lstStyle/>
          <a:p>
            <a:r>
              <a:rPr lang="en-US" dirty="0"/>
              <a:t>Well then what exactly is model deployment</a:t>
            </a:r>
          </a:p>
        </p:txBody>
      </p:sp>
      <p:sp>
        <p:nvSpPr>
          <p:cNvPr id="6" name="Text Placeholder 2">
            <a:extLst>
              <a:ext uri="{FF2B5EF4-FFF2-40B4-BE49-F238E27FC236}">
                <a16:creationId xmlns:a16="http://schemas.microsoft.com/office/drawing/2014/main" xmlns="" id="{3C285531-16B5-4E32-818D-21CD5242F7F0}"/>
              </a:ext>
            </a:extLst>
          </p:cNvPr>
          <p:cNvSpPr txBox="1">
            <a:spLocks/>
          </p:cNvSpPr>
          <p:nvPr/>
        </p:nvSpPr>
        <p:spPr>
          <a:xfrm>
            <a:off x="440184" y="545514"/>
            <a:ext cx="9144000" cy="353943"/>
          </a:xfrm>
          <a:prstGeom prst="rect">
            <a:avLst/>
          </a:prstGeom>
        </p:spPr>
        <p:txBody>
          <a:bodyPr/>
          <a:lst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r>
              <a:rPr lang="en-US" i="1" dirty="0"/>
              <a:t>Run Model Run !</a:t>
            </a:r>
          </a:p>
        </p:txBody>
      </p:sp>
      <p:sp>
        <p:nvSpPr>
          <p:cNvPr id="7" name="TextBox 6">
            <a:extLst>
              <a:ext uri="{FF2B5EF4-FFF2-40B4-BE49-F238E27FC236}">
                <a16:creationId xmlns:a16="http://schemas.microsoft.com/office/drawing/2014/main" xmlns="" id="{797B8543-0EB8-44E4-9D6B-118C07545DA8}"/>
              </a:ext>
            </a:extLst>
          </p:cNvPr>
          <p:cNvSpPr txBox="1"/>
          <p:nvPr/>
        </p:nvSpPr>
        <p:spPr>
          <a:xfrm>
            <a:off x="2167557" y="992968"/>
            <a:ext cx="5123430" cy="3785652"/>
          </a:xfrm>
          <a:prstGeom prst="rect">
            <a:avLst/>
          </a:prstGeom>
          <a:solidFill>
            <a:schemeClr val="bg1">
              <a:lumMod val="85000"/>
            </a:schemeClr>
          </a:solidFill>
          <a:ln w="38100">
            <a:solidFill>
              <a:srgbClr val="FF0000"/>
            </a:solidFill>
          </a:ln>
        </p:spPr>
        <p:txBody>
          <a:bodyPr wrap="square" rtlCol="0">
            <a:spAutoFit/>
          </a:bodyPr>
          <a:lstStyle/>
          <a:p>
            <a:r>
              <a:rPr lang="en-US" sz="1000" dirty="0"/>
              <a:t> </a:t>
            </a:r>
          </a:p>
          <a:p>
            <a:r>
              <a:rPr lang="en-US" sz="1000" dirty="0"/>
              <a:t>_7OR6RJSERJ6CUFEBZ7DLGD4QN.setvars(</a:t>
            </a:r>
            <a:r>
              <a:rPr lang="en-US" sz="1000" dirty="0" err="1"/>
              <a:t>allvars</a:t>
            </a:r>
            <a:r>
              <a:rPr lang="en-US" sz="1000" dirty="0"/>
              <a:t>);</a:t>
            </a:r>
          </a:p>
          <a:p>
            <a:r>
              <a:rPr lang="en-US" sz="1000" dirty="0"/>
              <a:t>_7OR6RJSERJ6CUFEBZ7DLGD4QN.setkey(n'98FC3C9FF5F64A9F7E5B711CB5957999CA9656DC');</a:t>
            </a:r>
          </a:p>
          <a:p>
            <a:r>
              <a:rPr lang="en-US" sz="1000" dirty="0"/>
              <a:t>_7OR6RJSERJ6CUFEBZ7DLGD4QN.setOption('_</a:t>
            </a:r>
            <a:r>
              <a:rPr lang="en-US" sz="1000" dirty="0" err="1"/>
              <a:t>destroyFirstInstLast</a:t>
            </a:r>
            <a:r>
              <a:rPr lang="en-US" sz="1000" dirty="0"/>
              <a:t>_', 0);</a:t>
            </a:r>
          </a:p>
          <a:p>
            <a:r>
              <a:rPr lang="en-US" sz="1000" dirty="0"/>
              <a:t>_7P0F7BS6MNJJVI9FF82BP8YP4();</a:t>
            </a:r>
          </a:p>
          <a:p>
            <a:r>
              <a:rPr lang="en-US" sz="1000" dirty="0"/>
              <a:t>_7OR6RJSERJ6CUFEBZ7DLGD4QN.scoreRecord();</a:t>
            </a:r>
          </a:p>
          <a:p>
            <a:r>
              <a:rPr lang="en-US" sz="1000" dirty="0"/>
              <a:t>post_7OR6RJSERJ6CUFEBZ7DLGD4QN();</a:t>
            </a:r>
          </a:p>
          <a:p>
            <a:r>
              <a:rPr lang="en-US" sz="1000" dirty="0"/>
              <a:t> </a:t>
            </a:r>
          </a:p>
          <a:p>
            <a:r>
              <a:rPr lang="en-US" sz="1000" dirty="0"/>
              <a:t>if "P_MAINTENANCE_FLAG0" = . then "P_MAINTENANCE_FLAG0" = 0.7730829421;</a:t>
            </a:r>
          </a:p>
          <a:p>
            <a:r>
              <a:rPr lang="en-US" sz="1000" dirty="0"/>
              <a:t>if "P_MAINTENANCE_FLAG1" = . then "P_MAINTENANCE_FLAG1" = 0.2269170579;</a:t>
            </a:r>
          </a:p>
          <a:p>
            <a:r>
              <a:rPr lang="en-US" sz="1000" dirty="0"/>
              <a:t>if MISSING("I_MAINTENANCE_FLAG") then do ;</a:t>
            </a:r>
          </a:p>
          <a:p>
            <a:r>
              <a:rPr lang="en-US" sz="1000" dirty="0"/>
              <a:t>   _P_ = 0.0;</a:t>
            </a:r>
          </a:p>
          <a:p>
            <a:r>
              <a:rPr lang="en-US" sz="1000" dirty="0"/>
              <a:t>   if "P_MAINTENANCE_FLAG1" &gt; _P_ then do ;</a:t>
            </a:r>
          </a:p>
          <a:p>
            <a:r>
              <a:rPr lang="en-US" sz="1000" dirty="0"/>
              <a:t>      _P_ = "P_MAINTENANCE_FLAG1";</a:t>
            </a:r>
          </a:p>
          <a:p>
            <a:r>
              <a:rPr lang="en-US" sz="1000" dirty="0"/>
              <a:t>      "I_MAINTENANCE_FLAG" = '1';</a:t>
            </a:r>
          </a:p>
          <a:p>
            <a:r>
              <a:rPr lang="en-US" sz="1000" dirty="0"/>
              <a:t>   end;</a:t>
            </a:r>
          </a:p>
          <a:p>
            <a:r>
              <a:rPr lang="en-US" sz="1000" dirty="0"/>
              <a:t>   if "P_MAINTENANCE_FLAG0" &gt; _P_ then do ;</a:t>
            </a:r>
          </a:p>
          <a:p>
            <a:r>
              <a:rPr lang="en-US" sz="1000" dirty="0"/>
              <a:t>      _P_ = "P_MAINTENANCE_FLAG0";</a:t>
            </a:r>
          </a:p>
          <a:p>
            <a:r>
              <a:rPr lang="en-US" sz="1000" dirty="0"/>
              <a:t>      "I_MAINTENANCE_FLAG" = '0';</a:t>
            </a:r>
          </a:p>
          <a:p>
            <a:r>
              <a:rPr lang="en-US" sz="1000" dirty="0"/>
              <a:t>   end;</a:t>
            </a:r>
          </a:p>
          <a:p>
            <a:r>
              <a:rPr lang="en-US" sz="1000" dirty="0"/>
              <a:t>end;</a:t>
            </a:r>
          </a:p>
          <a:p>
            <a:r>
              <a:rPr lang="en-US" sz="1000" dirty="0"/>
              <a:t>EM_EVENTPROBABILITY = "P_MAINTENANCE_FLAG1";</a:t>
            </a:r>
          </a:p>
          <a:p>
            <a:r>
              <a:rPr lang="en-US" sz="1000" dirty="0"/>
              <a:t>EM_CLASSIFICATION = "I_MAINTENANCE_FLAG";</a:t>
            </a:r>
          </a:p>
          <a:p>
            <a:r>
              <a:rPr lang="en-US" sz="1000" dirty="0"/>
              <a:t>EM_PROBABILITY = MAX("P_MAINTENANCE_FLAG1", "P_MAINTENANCE_FLAG0");</a:t>
            </a:r>
          </a:p>
        </p:txBody>
      </p:sp>
      <p:pic>
        <p:nvPicPr>
          <p:cNvPr id="9" name="Picture 8">
            <a:extLst>
              <a:ext uri="{FF2B5EF4-FFF2-40B4-BE49-F238E27FC236}">
                <a16:creationId xmlns:a16="http://schemas.microsoft.com/office/drawing/2014/main" xmlns="" id="{90B7BAEC-B5E0-4F28-BBBF-7B64F18F403F}"/>
              </a:ext>
            </a:extLst>
          </p:cNvPr>
          <p:cNvPicPr>
            <a:picLocks noChangeAspect="1"/>
          </p:cNvPicPr>
          <p:nvPr/>
        </p:nvPicPr>
        <p:blipFill>
          <a:blip r:embed="rId2"/>
          <a:stretch>
            <a:fillRect/>
          </a:stretch>
        </p:blipFill>
        <p:spPr>
          <a:xfrm>
            <a:off x="7780060" y="1223800"/>
            <a:ext cx="1094958" cy="1462170"/>
          </a:xfrm>
          <a:prstGeom prst="rect">
            <a:avLst/>
          </a:prstGeom>
        </p:spPr>
      </p:pic>
      <p:sp>
        <p:nvSpPr>
          <p:cNvPr id="10" name="Smiley Face 9">
            <a:extLst>
              <a:ext uri="{FF2B5EF4-FFF2-40B4-BE49-F238E27FC236}">
                <a16:creationId xmlns:a16="http://schemas.microsoft.com/office/drawing/2014/main" xmlns="" id="{89D6DC22-8E02-4D37-B65F-DA34F540F4CA}"/>
              </a:ext>
            </a:extLst>
          </p:cNvPr>
          <p:cNvSpPr/>
          <p:nvPr/>
        </p:nvSpPr>
        <p:spPr>
          <a:xfrm>
            <a:off x="7730736" y="3463278"/>
            <a:ext cx="1144282" cy="1074944"/>
          </a:xfrm>
          <a:prstGeom prst="smileyFac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Arrow: Down 11">
            <a:extLst>
              <a:ext uri="{FF2B5EF4-FFF2-40B4-BE49-F238E27FC236}">
                <a16:creationId xmlns:a16="http://schemas.microsoft.com/office/drawing/2014/main" xmlns="" id="{FF11650B-8F4C-48A1-8C68-44BD1BDD126C}"/>
              </a:ext>
            </a:extLst>
          </p:cNvPr>
          <p:cNvSpPr/>
          <p:nvPr/>
        </p:nvSpPr>
        <p:spPr>
          <a:xfrm rot="16200000">
            <a:off x="7305717" y="1914002"/>
            <a:ext cx="575685" cy="373002"/>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Arrow: Left-Right 13">
            <a:extLst>
              <a:ext uri="{FF2B5EF4-FFF2-40B4-BE49-F238E27FC236}">
                <a16:creationId xmlns:a16="http://schemas.microsoft.com/office/drawing/2014/main" xmlns="" id="{EBDF2EBD-94F7-4E98-B0CC-3507AF102911}"/>
              </a:ext>
            </a:extLst>
          </p:cNvPr>
          <p:cNvSpPr/>
          <p:nvPr/>
        </p:nvSpPr>
        <p:spPr>
          <a:xfrm rot="5400000">
            <a:off x="7979579" y="2848585"/>
            <a:ext cx="587039" cy="489074"/>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TextBox 14">
            <a:extLst>
              <a:ext uri="{FF2B5EF4-FFF2-40B4-BE49-F238E27FC236}">
                <a16:creationId xmlns:a16="http://schemas.microsoft.com/office/drawing/2014/main" xmlns="" id="{2A5DB220-3EAE-455B-A6BD-0E58CEA9B1EA}"/>
              </a:ext>
            </a:extLst>
          </p:cNvPr>
          <p:cNvSpPr txBox="1"/>
          <p:nvPr/>
        </p:nvSpPr>
        <p:spPr>
          <a:xfrm>
            <a:off x="47022" y="906179"/>
            <a:ext cx="2051156" cy="4031873"/>
          </a:xfrm>
          <a:prstGeom prst="rect">
            <a:avLst/>
          </a:prstGeom>
          <a:noFill/>
        </p:spPr>
        <p:txBody>
          <a:bodyPr wrap="square" rtlCol="0">
            <a:spAutoFit/>
          </a:bodyPr>
          <a:lstStyle/>
          <a:p>
            <a:r>
              <a:rPr lang="en-US" sz="1600" b="1" dirty="0"/>
              <a:t>Make  this code run  in a business  application to make optimal data and model driven  decisions.</a:t>
            </a:r>
          </a:p>
          <a:p>
            <a:endParaRPr lang="en-US" sz="1600" dirty="0"/>
          </a:p>
          <a:p>
            <a:r>
              <a:rPr lang="en-US" sz="1600" i="1" dirty="0"/>
              <a:t>Call center</a:t>
            </a:r>
          </a:p>
          <a:p>
            <a:r>
              <a:rPr lang="en-US" sz="1600" i="1" dirty="0"/>
              <a:t>Loan processing</a:t>
            </a:r>
          </a:p>
          <a:p>
            <a:r>
              <a:rPr lang="en-US" sz="1600" i="1" dirty="0"/>
              <a:t>Supply routing</a:t>
            </a:r>
          </a:p>
          <a:p>
            <a:r>
              <a:rPr lang="en-US" sz="1600" i="1" dirty="0"/>
              <a:t>Patient treatment</a:t>
            </a:r>
          </a:p>
          <a:p>
            <a:r>
              <a:rPr lang="en-US" sz="1600" i="1" dirty="0"/>
              <a:t>Product placement</a:t>
            </a:r>
          </a:p>
          <a:p>
            <a:r>
              <a:rPr lang="en-US" sz="1600" i="1" dirty="0"/>
              <a:t>Dynamic pricing</a:t>
            </a:r>
          </a:p>
          <a:p>
            <a:r>
              <a:rPr lang="en-US" sz="1600" i="1" dirty="0"/>
              <a:t>Phone traffic routing</a:t>
            </a:r>
          </a:p>
          <a:p>
            <a:r>
              <a:rPr lang="en-US" sz="1600" i="1" dirty="0"/>
              <a:t>…Anywhere…</a:t>
            </a:r>
          </a:p>
          <a:p>
            <a:endParaRPr lang="en-US" sz="1600" i="1" dirty="0"/>
          </a:p>
          <a:p>
            <a:endParaRPr lang="en-US" sz="1600" dirty="0"/>
          </a:p>
        </p:txBody>
      </p:sp>
    </p:spTree>
    <p:extLst>
      <p:ext uri="{BB962C8B-B14F-4D97-AF65-F5344CB8AC3E}">
        <p14:creationId xmlns:p14="http://schemas.microsoft.com/office/powerpoint/2010/main" val="236934571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920A1-6CBC-421B-931F-44832BF74CCC}"/>
              </a:ext>
            </a:extLst>
          </p:cNvPr>
          <p:cNvSpPr>
            <a:spLocks noGrp="1"/>
          </p:cNvSpPr>
          <p:nvPr>
            <p:ph type="title"/>
          </p:nvPr>
        </p:nvSpPr>
        <p:spPr/>
        <p:txBody>
          <a:bodyPr/>
          <a:lstStyle/>
          <a:p>
            <a:r>
              <a:rPr lang="en-US" dirty="0"/>
              <a:t>Compare model attributes</a:t>
            </a:r>
          </a:p>
        </p:txBody>
      </p:sp>
      <p:sp>
        <p:nvSpPr>
          <p:cNvPr id="3" name="Text Placeholder 2">
            <a:extLst>
              <a:ext uri="{FF2B5EF4-FFF2-40B4-BE49-F238E27FC236}">
                <a16:creationId xmlns:a16="http://schemas.microsoft.com/office/drawing/2014/main" xmlns="" id="{5D1F1579-4D0F-45A5-B45D-C40FA4BF0F19}"/>
              </a:ext>
            </a:extLst>
          </p:cNvPr>
          <p:cNvSpPr>
            <a:spLocks noGrp="1"/>
          </p:cNvSpPr>
          <p:nvPr>
            <p:ph type="body" sz="quarter" idx="12"/>
          </p:nvPr>
        </p:nvSpPr>
        <p:spPr>
          <a:xfrm flipH="1">
            <a:off x="102416" y="659281"/>
            <a:ext cx="8939168" cy="274320"/>
          </a:xfrm>
        </p:spPr>
        <p:txBody>
          <a:bodyPr/>
          <a:lstStyle/>
          <a:p>
            <a:r>
              <a:rPr lang="en-US" dirty="0"/>
              <a:t>Does this look correct?  Does it match data governance?  Availability?</a:t>
            </a:r>
          </a:p>
        </p:txBody>
      </p:sp>
      <p:pic>
        <p:nvPicPr>
          <p:cNvPr id="5" name="Picture 4">
            <a:extLst>
              <a:ext uri="{FF2B5EF4-FFF2-40B4-BE49-F238E27FC236}">
                <a16:creationId xmlns:a16="http://schemas.microsoft.com/office/drawing/2014/main" xmlns="" id="{58CB5C51-B4C1-4919-B2FF-B3CE93B5FC3B}"/>
              </a:ext>
            </a:extLst>
          </p:cNvPr>
          <p:cNvPicPr>
            <a:picLocks noChangeAspect="1"/>
          </p:cNvPicPr>
          <p:nvPr/>
        </p:nvPicPr>
        <p:blipFill>
          <a:blip r:embed="rId2"/>
          <a:stretch>
            <a:fillRect/>
          </a:stretch>
        </p:blipFill>
        <p:spPr>
          <a:xfrm>
            <a:off x="712174" y="983976"/>
            <a:ext cx="7296932" cy="4159524"/>
          </a:xfrm>
          <a:prstGeom prst="rect">
            <a:avLst/>
          </a:prstGeom>
        </p:spPr>
      </p:pic>
    </p:spTree>
    <p:extLst>
      <p:ext uri="{BB962C8B-B14F-4D97-AF65-F5344CB8AC3E}">
        <p14:creationId xmlns:p14="http://schemas.microsoft.com/office/powerpoint/2010/main" val="15839163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9ECBA-21EB-4794-89B8-42E6E0715E37}"/>
              </a:ext>
            </a:extLst>
          </p:cNvPr>
          <p:cNvSpPr>
            <a:spLocks noGrp="1"/>
          </p:cNvSpPr>
          <p:nvPr>
            <p:ph type="title"/>
          </p:nvPr>
        </p:nvSpPr>
        <p:spPr/>
        <p:txBody>
          <a:bodyPr/>
          <a:lstStyle/>
          <a:p>
            <a:r>
              <a:rPr lang="en-US" dirty="0"/>
              <a:t>Compare model statistics</a:t>
            </a:r>
          </a:p>
        </p:txBody>
      </p:sp>
      <p:sp>
        <p:nvSpPr>
          <p:cNvPr id="3" name="Text Placeholder 2">
            <a:extLst>
              <a:ext uri="{FF2B5EF4-FFF2-40B4-BE49-F238E27FC236}">
                <a16:creationId xmlns:a16="http://schemas.microsoft.com/office/drawing/2014/main" xmlns="" id="{ED4DDD7D-74C5-4CDC-B75F-3A067C204FED}"/>
              </a:ext>
            </a:extLst>
          </p:cNvPr>
          <p:cNvSpPr>
            <a:spLocks noGrp="1"/>
          </p:cNvSpPr>
          <p:nvPr>
            <p:ph type="body" sz="quarter" idx="12"/>
          </p:nvPr>
        </p:nvSpPr>
        <p:spPr/>
        <p:txBody>
          <a:bodyPr/>
          <a:lstStyle/>
          <a:p>
            <a:r>
              <a:rPr lang="en-US" dirty="0"/>
              <a:t>Does this predicted performance match expectations.  Needs ?</a:t>
            </a:r>
          </a:p>
        </p:txBody>
      </p:sp>
      <p:pic>
        <p:nvPicPr>
          <p:cNvPr id="5" name="Picture 4">
            <a:extLst>
              <a:ext uri="{FF2B5EF4-FFF2-40B4-BE49-F238E27FC236}">
                <a16:creationId xmlns:a16="http://schemas.microsoft.com/office/drawing/2014/main" xmlns="" id="{D0CA1089-FEFE-4BAC-8CD3-B1525D026EBB}"/>
              </a:ext>
            </a:extLst>
          </p:cNvPr>
          <p:cNvPicPr>
            <a:picLocks noChangeAspect="1"/>
          </p:cNvPicPr>
          <p:nvPr/>
        </p:nvPicPr>
        <p:blipFill>
          <a:blip r:embed="rId2"/>
          <a:stretch>
            <a:fillRect/>
          </a:stretch>
        </p:blipFill>
        <p:spPr>
          <a:xfrm>
            <a:off x="704184" y="932553"/>
            <a:ext cx="7421653" cy="4210946"/>
          </a:xfrm>
          <a:prstGeom prst="rect">
            <a:avLst/>
          </a:prstGeom>
        </p:spPr>
      </p:pic>
    </p:spTree>
    <p:extLst>
      <p:ext uri="{BB962C8B-B14F-4D97-AF65-F5344CB8AC3E}">
        <p14:creationId xmlns:p14="http://schemas.microsoft.com/office/powerpoint/2010/main" val="296728389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F3CA9-C775-421D-B9B4-083ABB65187A}"/>
              </a:ext>
            </a:extLst>
          </p:cNvPr>
          <p:cNvSpPr>
            <a:spLocks noGrp="1"/>
          </p:cNvSpPr>
          <p:nvPr>
            <p:ph type="title"/>
          </p:nvPr>
        </p:nvSpPr>
        <p:spPr/>
        <p:txBody>
          <a:bodyPr/>
          <a:lstStyle/>
          <a:p>
            <a:r>
              <a:rPr lang="en-US" dirty="0"/>
              <a:t>Test the models  </a:t>
            </a:r>
          </a:p>
        </p:txBody>
      </p:sp>
      <p:sp>
        <p:nvSpPr>
          <p:cNvPr id="3" name="Text Placeholder 2">
            <a:extLst>
              <a:ext uri="{FF2B5EF4-FFF2-40B4-BE49-F238E27FC236}">
                <a16:creationId xmlns:a16="http://schemas.microsoft.com/office/drawing/2014/main" xmlns="" id="{7EBC56C0-C1F1-4E8F-80C7-453B482F11F5}"/>
              </a:ext>
            </a:extLst>
          </p:cNvPr>
          <p:cNvSpPr>
            <a:spLocks noGrp="1"/>
          </p:cNvSpPr>
          <p:nvPr>
            <p:ph type="body" sz="quarter" idx="12"/>
          </p:nvPr>
        </p:nvSpPr>
        <p:spPr/>
        <p:txBody>
          <a:bodyPr/>
          <a:lstStyle/>
          <a:p>
            <a:r>
              <a:rPr lang="en-US" dirty="0"/>
              <a:t>Select data.  Map Variables.  Run code.  Examine Results.</a:t>
            </a:r>
          </a:p>
        </p:txBody>
      </p:sp>
      <p:pic>
        <p:nvPicPr>
          <p:cNvPr id="6" name="Picture 5">
            <a:extLst>
              <a:ext uri="{FF2B5EF4-FFF2-40B4-BE49-F238E27FC236}">
                <a16:creationId xmlns:a16="http://schemas.microsoft.com/office/drawing/2014/main" xmlns="" id="{34AE10A2-624B-4464-BF0C-F9F4DA61C89E}"/>
              </a:ext>
            </a:extLst>
          </p:cNvPr>
          <p:cNvPicPr>
            <a:picLocks noChangeAspect="1"/>
          </p:cNvPicPr>
          <p:nvPr/>
        </p:nvPicPr>
        <p:blipFill>
          <a:blip r:embed="rId2"/>
          <a:stretch>
            <a:fillRect/>
          </a:stretch>
        </p:blipFill>
        <p:spPr>
          <a:xfrm>
            <a:off x="68943" y="1149668"/>
            <a:ext cx="9006114" cy="3943032"/>
          </a:xfrm>
          <a:prstGeom prst="rect">
            <a:avLst/>
          </a:prstGeom>
        </p:spPr>
      </p:pic>
    </p:spTree>
    <p:extLst>
      <p:ext uri="{BB962C8B-B14F-4D97-AF65-F5344CB8AC3E}">
        <p14:creationId xmlns:p14="http://schemas.microsoft.com/office/powerpoint/2010/main" val="8137512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1F0ACE9-48A7-4BBC-8DB1-43851553EAF9}"/>
              </a:ext>
            </a:extLst>
          </p:cNvPr>
          <p:cNvPicPr>
            <a:picLocks noChangeAspect="1"/>
          </p:cNvPicPr>
          <p:nvPr/>
        </p:nvPicPr>
        <p:blipFill>
          <a:blip r:embed="rId2"/>
          <a:stretch>
            <a:fillRect/>
          </a:stretch>
        </p:blipFill>
        <p:spPr>
          <a:xfrm>
            <a:off x="94343" y="745969"/>
            <a:ext cx="6451413" cy="4330784"/>
          </a:xfrm>
          <a:prstGeom prst="rect">
            <a:avLst/>
          </a:prstGeom>
        </p:spPr>
      </p:pic>
      <p:sp>
        <p:nvSpPr>
          <p:cNvPr id="2" name="Title 1">
            <a:extLst>
              <a:ext uri="{FF2B5EF4-FFF2-40B4-BE49-F238E27FC236}">
                <a16:creationId xmlns:a16="http://schemas.microsoft.com/office/drawing/2014/main" xmlns="" id="{D02332A7-C91E-47D8-9F50-9B2BE5EAF9E1}"/>
              </a:ext>
            </a:extLst>
          </p:cNvPr>
          <p:cNvSpPr>
            <a:spLocks noGrp="1"/>
          </p:cNvSpPr>
          <p:nvPr>
            <p:ph type="title"/>
          </p:nvPr>
        </p:nvSpPr>
        <p:spPr/>
        <p:txBody>
          <a:bodyPr/>
          <a:lstStyle/>
          <a:p>
            <a:r>
              <a:rPr lang="en-US" dirty="0"/>
              <a:t>Examine the test results #1</a:t>
            </a:r>
          </a:p>
        </p:txBody>
      </p:sp>
      <p:sp>
        <p:nvSpPr>
          <p:cNvPr id="4" name="Content Placeholder 3">
            <a:extLst>
              <a:ext uri="{FF2B5EF4-FFF2-40B4-BE49-F238E27FC236}">
                <a16:creationId xmlns:a16="http://schemas.microsoft.com/office/drawing/2014/main" xmlns="" id="{80B77C34-86F6-4A79-A564-42B2067AE073}"/>
              </a:ext>
            </a:extLst>
          </p:cNvPr>
          <p:cNvSpPr>
            <a:spLocks noGrp="1"/>
          </p:cNvSpPr>
          <p:nvPr>
            <p:ph sz="quarter" idx="11"/>
          </p:nvPr>
        </p:nvSpPr>
        <p:spPr>
          <a:xfrm>
            <a:off x="7170057" y="745969"/>
            <a:ext cx="1879600" cy="3913344"/>
          </a:xfrm>
        </p:spPr>
        <p:txBody>
          <a:bodyPr>
            <a:normAutofit/>
          </a:bodyPr>
          <a:lstStyle/>
          <a:p>
            <a:pPr marL="0" indent="0">
              <a:buNone/>
            </a:pPr>
            <a:r>
              <a:rPr lang="en-US" sz="2000" dirty="0"/>
              <a:t>Neural Network.</a:t>
            </a:r>
          </a:p>
          <a:p>
            <a:pPr marL="0" indent="0">
              <a:buNone/>
            </a:pPr>
            <a:endParaRPr lang="en-US" sz="2000" dirty="0"/>
          </a:p>
          <a:p>
            <a:pPr marL="0" indent="0">
              <a:buNone/>
            </a:pPr>
            <a:r>
              <a:rPr lang="en-US" sz="2000" dirty="0"/>
              <a:t>Notice the predictions are all  “0”.</a:t>
            </a:r>
          </a:p>
          <a:p>
            <a:pPr marL="0" indent="0">
              <a:buNone/>
            </a:pPr>
            <a:endParaRPr lang="en-US" sz="2000" dirty="0"/>
          </a:p>
          <a:p>
            <a:pPr marL="0" indent="0">
              <a:buNone/>
            </a:pPr>
            <a:r>
              <a:rPr lang="en-US" sz="2000" dirty="0"/>
              <a:t>In this case half of </a:t>
            </a:r>
            <a:r>
              <a:rPr lang="en-US" sz="2000"/>
              <a:t>them should  be “1”.</a:t>
            </a:r>
            <a:endParaRPr lang="en-US" sz="2000" dirty="0"/>
          </a:p>
          <a:p>
            <a:pPr marL="0" indent="0">
              <a:buNone/>
            </a:pPr>
            <a:endParaRPr lang="en-US" sz="2000" dirty="0"/>
          </a:p>
          <a:p>
            <a:pPr marL="0" indent="0">
              <a:buNone/>
            </a:pPr>
            <a:r>
              <a:rPr lang="en-US" sz="2000" dirty="0"/>
              <a:t>This model fails the test.</a:t>
            </a:r>
          </a:p>
        </p:txBody>
      </p:sp>
      <p:sp>
        <p:nvSpPr>
          <p:cNvPr id="6" name="Rectangle 5">
            <a:extLst>
              <a:ext uri="{FF2B5EF4-FFF2-40B4-BE49-F238E27FC236}">
                <a16:creationId xmlns:a16="http://schemas.microsoft.com/office/drawing/2014/main" xmlns="" id="{8185E5F7-AEDA-4EBF-9065-E9EC58BED833}"/>
              </a:ext>
            </a:extLst>
          </p:cNvPr>
          <p:cNvSpPr/>
          <p:nvPr/>
        </p:nvSpPr>
        <p:spPr>
          <a:xfrm>
            <a:off x="3979724" y="1426723"/>
            <a:ext cx="1368358" cy="3524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5292520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Deploy and Forget: Managing your models across the entire analytic lifecycle</a:t>
            </a:r>
          </a:p>
        </p:txBody>
      </p:sp>
      <p:sp>
        <p:nvSpPr>
          <p:cNvPr id="3" name="Text Placeholder 2"/>
          <p:cNvSpPr>
            <a:spLocks noGrp="1"/>
          </p:cNvSpPr>
          <p:nvPr>
            <p:ph type="body" sz="quarter" idx="13"/>
          </p:nvPr>
        </p:nvSpPr>
        <p:spPr>
          <a:xfrm>
            <a:off x="432000" y="2867847"/>
            <a:ext cx="8278468" cy="1082348"/>
          </a:xfrm>
        </p:spPr>
        <p:txBody>
          <a:bodyPr/>
          <a:lstStyle/>
          <a:p>
            <a:r>
              <a:rPr lang="en-US" dirty="0" smtClean="0"/>
              <a:t>Stephen Sparano</a:t>
            </a:r>
          </a:p>
          <a:p>
            <a:r>
              <a:rPr lang="en-US" dirty="0" smtClean="0"/>
              <a:t>Principal Product Manager</a:t>
            </a:r>
            <a:endParaRPr lang="en-US" dirty="0"/>
          </a:p>
          <a:p>
            <a:r>
              <a:rPr lang="en-US" dirty="0"/>
              <a:t>SAS Decision  Management</a:t>
            </a:r>
          </a:p>
        </p:txBody>
      </p:sp>
    </p:spTree>
    <p:extLst>
      <p:ext uri="{BB962C8B-B14F-4D97-AF65-F5344CB8AC3E}">
        <p14:creationId xmlns:p14="http://schemas.microsoft.com/office/powerpoint/2010/main" val="7656737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332A7-C91E-47D8-9F50-9B2BE5EAF9E1}"/>
              </a:ext>
            </a:extLst>
          </p:cNvPr>
          <p:cNvSpPr>
            <a:spLocks noGrp="1"/>
          </p:cNvSpPr>
          <p:nvPr>
            <p:ph type="title"/>
          </p:nvPr>
        </p:nvSpPr>
        <p:spPr/>
        <p:txBody>
          <a:bodyPr/>
          <a:lstStyle/>
          <a:p>
            <a:r>
              <a:rPr lang="en-US" dirty="0"/>
              <a:t>Examine the test results #2</a:t>
            </a:r>
          </a:p>
        </p:txBody>
      </p:sp>
      <p:sp>
        <p:nvSpPr>
          <p:cNvPr id="4" name="Content Placeholder 3">
            <a:extLst>
              <a:ext uri="{FF2B5EF4-FFF2-40B4-BE49-F238E27FC236}">
                <a16:creationId xmlns:a16="http://schemas.microsoft.com/office/drawing/2014/main" xmlns="" id="{80B77C34-86F6-4A79-A564-42B2067AE073}"/>
              </a:ext>
            </a:extLst>
          </p:cNvPr>
          <p:cNvSpPr>
            <a:spLocks noGrp="1"/>
          </p:cNvSpPr>
          <p:nvPr>
            <p:ph sz="quarter" idx="11"/>
          </p:nvPr>
        </p:nvSpPr>
        <p:spPr>
          <a:xfrm>
            <a:off x="7170057" y="745969"/>
            <a:ext cx="1879600" cy="3913344"/>
          </a:xfrm>
        </p:spPr>
        <p:txBody>
          <a:bodyPr>
            <a:normAutofit lnSpcReduction="10000"/>
          </a:bodyPr>
          <a:lstStyle/>
          <a:p>
            <a:pPr marL="0" indent="0">
              <a:buNone/>
            </a:pPr>
            <a:r>
              <a:rPr lang="en-US" sz="2000" dirty="0"/>
              <a:t>Bayes Network.</a:t>
            </a:r>
          </a:p>
          <a:p>
            <a:pPr marL="0" indent="0">
              <a:buNone/>
            </a:pPr>
            <a:endParaRPr lang="en-US" sz="2000" dirty="0"/>
          </a:p>
          <a:p>
            <a:pPr marL="0" indent="0">
              <a:buNone/>
            </a:pPr>
            <a:r>
              <a:rPr lang="en-US" sz="2000" dirty="0"/>
              <a:t>Notice the predictions are expected values  of “1” and  “0”</a:t>
            </a:r>
          </a:p>
          <a:p>
            <a:pPr marL="0" indent="0">
              <a:buNone/>
            </a:pPr>
            <a:endParaRPr lang="en-US" sz="2000" dirty="0"/>
          </a:p>
          <a:p>
            <a:pPr marL="0" indent="0">
              <a:buNone/>
            </a:pPr>
            <a:r>
              <a:rPr lang="en-US" sz="2000" dirty="0"/>
              <a:t>This model passes  the test.</a:t>
            </a:r>
          </a:p>
          <a:p>
            <a:pPr marL="0" indent="0">
              <a:buNone/>
            </a:pPr>
            <a:endParaRPr lang="en-US" sz="2000" dirty="0"/>
          </a:p>
          <a:p>
            <a:pPr marL="0" indent="0">
              <a:buNone/>
            </a:pPr>
            <a:r>
              <a:rPr lang="en-US" sz="2000" dirty="0"/>
              <a:t>Select this model for  production.</a:t>
            </a:r>
          </a:p>
        </p:txBody>
      </p:sp>
      <p:pic>
        <p:nvPicPr>
          <p:cNvPr id="6" name="Picture 5">
            <a:extLst>
              <a:ext uri="{FF2B5EF4-FFF2-40B4-BE49-F238E27FC236}">
                <a16:creationId xmlns:a16="http://schemas.microsoft.com/office/drawing/2014/main" xmlns="" id="{90575296-9BC0-4E53-8EA4-FE1333CFDD36}"/>
              </a:ext>
            </a:extLst>
          </p:cNvPr>
          <p:cNvPicPr>
            <a:picLocks noChangeAspect="1"/>
          </p:cNvPicPr>
          <p:nvPr/>
        </p:nvPicPr>
        <p:blipFill>
          <a:blip r:embed="rId2"/>
          <a:stretch>
            <a:fillRect/>
          </a:stretch>
        </p:blipFill>
        <p:spPr>
          <a:xfrm>
            <a:off x="94343" y="817123"/>
            <a:ext cx="6799794" cy="4134353"/>
          </a:xfrm>
          <a:prstGeom prst="rect">
            <a:avLst/>
          </a:prstGeom>
        </p:spPr>
      </p:pic>
      <p:sp>
        <p:nvSpPr>
          <p:cNvPr id="3" name="Rectangle 2">
            <a:extLst>
              <a:ext uri="{FF2B5EF4-FFF2-40B4-BE49-F238E27FC236}">
                <a16:creationId xmlns:a16="http://schemas.microsoft.com/office/drawing/2014/main" xmlns="" id="{2976CE31-0BBD-4A59-81E4-CC372DB65DEE}"/>
              </a:ext>
            </a:extLst>
          </p:cNvPr>
          <p:cNvSpPr/>
          <p:nvPr/>
        </p:nvSpPr>
        <p:spPr>
          <a:xfrm>
            <a:off x="4293140" y="1426723"/>
            <a:ext cx="1368358" cy="35247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0710580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923A4-C71C-4A4B-88D1-456934C6FEA5}"/>
              </a:ext>
            </a:extLst>
          </p:cNvPr>
          <p:cNvSpPr>
            <a:spLocks noGrp="1"/>
          </p:cNvSpPr>
          <p:nvPr>
            <p:ph type="title"/>
          </p:nvPr>
        </p:nvSpPr>
        <p:spPr/>
        <p:txBody>
          <a:bodyPr/>
          <a:lstStyle/>
          <a:p>
            <a:r>
              <a:rPr lang="en-US" dirty="0"/>
              <a:t>Select champion model</a:t>
            </a:r>
          </a:p>
        </p:txBody>
      </p:sp>
      <p:sp>
        <p:nvSpPr>
          <p:cNvPr id="3" name="Text Placeholder 2">
            <a:extLst>
              <a:ext uri="{FF2B5EF4-FFF2-40B4-BE49-F238E27FC236}">
                <a16:creationId xmlns:a16="http://schemas.microsoft.com/office/drawing/2014/main" xmlns="" id="{4EF1735F-D5A7-44E8-9D83-399F2471F9A1}"/>
              </a:ext>
            </a:extLst>
          </p:cNvPr>
          <p:cNvSpPr>
            <a:spLocks noGrp="1"/>
          </p:cNvSpPr>
          <p:nvPr>
            <p:ph type="body" sz="quarter" idx="12"/>
          </p:nvPr>
        </p:nvSpPr>
        <p:spPr/>
        <p:txBody>
          <a:bodyPr/>
          <a:lstStyle/>
          <a:p>
            <a:r>
              <a:rPr lang="en-US" dirty="0"/>
              <a:t>Bayes Network  is our champion</a:t>
            </a:r>
          </a:p>
        </p:txBody>
      </p:sp>
      <p:pic>
        <p:nvPicPr>
          <p:cNvPr id="5" name="Content Placeholder 4">
            <a:extLst>
              <a:ext uri="{FF2B5EF4-FFF2-40B4-BE49-F238E27FC236}">
                <a16:creationId xmlns:a16="http://schemas.microsoft.com/office/drawing/2014/main" xmlns="" id="{A5D394EF-86A0-4795-8533-040E50ABB88E}"/>
              </a:ext>
            </a:extLst>
          </p:cNvPr>
          <p:cNvPicPr>
            <a:picLocks noGrp="1" noChangeAspect="1"/>
          </p:cNvPicPr>
          <p:nvPr>
            <p:ph sz="quarter" idx="11"/>
          </p:nvPr>
        </p:nvPicPr>
        <p:blipFill>
          <a:blip r:embed="rId2"/>
          <a:stretch>
            <a:fillRect/>
          </a:stretch>
        </p:blipFill>
        <p:spPr>
          <a:xfrm>
            <a:off x="147061" y="1016000"/>
            <a:ext cx="3592078" cy="3643313"/>
          </a:xfrm>
          <a:prstGeom prst="rect">
            <a:avLst/>
          </a:prstGeom>
        </p:spPr>
      </p:pic>
      <p:pic>
        <p:nvPicPr>
          <p:cNvPr id="7" name="Picture 6">
            <a:extLst>
              <a:ext uri="{FF2B5EF4-FFF2-40B4-BE49-F238E27FC236}">
                <a16:creationId xmlns:a16="http://schemas.microsoft.com/office/drawing/2014/main" xmlns="" id="{283DADCE-4472-4369-998B-7B1CA5FD3854}"/>
              </a:ext>
            </a:extLst>
          </p:cNvPr>
          <p:cNvPicPr>
            <a:picLocks noChangeAspect="1"/>
          </p:cNvPicPr>
          <p:nvPr/>
        </p:nvPicPr>
        <p:blipFill>
          <a:blip r:embed="rId3"/>
          <a:stretch>
            <a:fillRect/>
          </a:stretch>
        </p:blipFill>
        <p:spPr>
          <a:xfrm>
            <a:off x="3095625" y="1531360"/>
            <a:ext cx="5010150" cy="2828925"/>
          </a:xfrm>
          <a:prstGeom prst="rect">
            <a:avLst/>
          </a:prstGeom>
        </p:spPr>
      </p:pic>
    </p:spTree>
    <p:extLst>
      <p:ext uri="{BB962C8B-B14F-4D97-AF65-F5344CB8AC3E}">
        <p14:creationId xmlns:p14="http://schemas.microsoft.com/office/powerpoint/2010/main" val="233475624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5E061-5307-4609-A9D6-C87D91DD8E46}"/>
              </a:ext>
            </a:extLst>
          </p:cNvPr>
          <p:cNvSpPr>
            <a:spLocks noGrp="1"/>
          </p:cNvSpPr>
          <p:nvPr>
            <p:ph type="title"/>
          </p:nvPr>
        </p:nvSpPr>
        <p:spPr/>
        <p:txBody>
          <a:bodyPr/>
          <a:lstStyle/>
          <a:p>
            <a:r>
              <a:rPr lang="en-US" dirty="0"/>
              <a:t>Bayes net – explainable is another reason to select it</a:t>
            </a:r>
          </a:p>
        </p:txBody>
      </p:sp>
      <p:sp>
        <p:nvSpPr>
          <p:cNvPr id="3" name="Text Placeholder 2">
            <a:extLst>
              <a:ext uri="{FF2B5EF4-FFF2-40B4-BE49-F238E27FC236}">
                <a16:creationId xmlns:a16="http://schemas.microsoft.com/office/drawing/2014/main" xmlns="" id="{0447F30C-A8F5-4E47-A1AD-94C34EBBA525}"/>
              </a:ext>
            </a:extLst>
          </p:cNvPr>
          <p:cNvSpPr>
            <a:spLocks noGrp="1"/>
          </p:cNvSpPr>
          <p:nvPr>
            <p:ph type="body" sz="quarter" idx="12"/>
          </p:nvPr>
        </p:nvSpPr>
        <p:spPr/>
        <p:txBody>
          <a:bodyPr/>
          <a:lstStyle/>
          <a:p>
            <a:pPr algn="l"/>
            <a:endParaRPr lang="en-US" dirty="0"/>
          </a:p>
        </p:txBody>
      </p:sp>
      <p:pic>
        <p:nvPicPr>
          <p:cNvPr id="6" name="Picture 5">
            <a:extLst>
              <a:ext uri="{FF2B5EF4-FFF2-40B4-BE49-F238E27FC236}">
                <a16:creationId xmlns:a16="http://schemas.microsoft.com/office/drawing/2014/main" xmlns="" id="{69BE7C10-7D9F-434C-B18B-AF9FEDD250E7}"/>
              </a:ext>
            </a:extLst>
          </p:cNvPr>
          <p:cNvPicPr>
            <a:picLocks noChangeAspect="1"/>
          </p:cNvPicPr>
          <p:nvPr/>
        </p:nvPicPr>
        <p:blipFill>
          <a:blip r:embed="rId2"/>
          <a:stretch>
            <a:fillRect/>
          </a:stretch>
        </p:blipFill>
        <p:spPr>
          <a:xfrm>
            <a:off x="538492" y="914400"/>
            <a:ext cx="4229283" cy="3886200"/>
          </a:xfrm>
          <a:prstGeom prst="rect">
            <a:avLst/>
          </a:prstGeom>
        </p:spPr>
      </p:pic>
      <p:pic>
        <p:nvPicPr>
          <p:cNvPr id="7" name="Picture 6">
            <a:extLst>
              <a:ext uri="{FF2B5EF4-FFF2-40B4-BE49-F238E27FC236}">
                <a16:creationId xmlns:a16="http://schemas.microsoft.com/office/drawing/2014/main" xmlns="" id="{1893D99B-C11A-4100-83AE-9355AA1A71A2}"/>
              </a:ext>
            </a:extLst>
          </p:cNvPr>
          <p:cNvPicPr>
            <a:picLocks noChangeAspect="1"/>
          </p:cNvPicPr>
          <p:nvPr/>
        </p:nvPicPr>
        <p:blipFill>
          <a:blip r:embed="rId3"/>
          <a:stretch>
            <a:fillRect/>
          </a:stretch>
        </p:blipFill>
        <p:spPr>
          <a:xfrm>
            <a:off x="5094982" y="914400"/>
            <a:ext cx="3650725" cy="5143500"/>
          </a:xfrm>
          <a:prstGeom prst="rect">
            <a:avLst/>
          </a:prstGeom>
        </p:spPr>
      </p:pic>
    </p:spTree>
    <p:extLst>
      <p:ext uri="{BB962C8B-B14F-4D97-AF65-F5344CB8AC3E}">
        <p14:creationId xmlns:p14="http://schemas.microsoft.com/office/powerpoint/2010/main" val="357614234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7FD9F-628F-4137-B347-47BFFC9D64BE}"/>
              </a:ext>
            </a:extLst>
          </p:cNvPr>
          <p:cNvSpPr>
            <a:spLocks noGrp="1"/>
          </p:cNvSpPr>
          <p:nvPr>
            <p:ph type="title"/>
          </p:nvPr>
        </p:nvSpPr>
        <p:spPr/>
        <p:txBody>
          <a:bodyPr/>
          <a:lstStyle/>
          <a:p>
            <a:r>
              <a:rPr lang="en-US" dirty="0"/>
              <a:t>Publish model to run time servers</a:t>
            </a:r>
          </a:p>
        </p:txBody>
      </p:sp>
      <p:sp>
        <p:nvSpPr>
          <p:cNvPr id="3" name="Text Placeholder 2">
            <a:extLst>
              <a:ext uri="{FF2B5EF4-FFF2-40B4-BE49-F238E27FC236}">
                <a16:creationId xmlns:a16="http://schemas.microsoft.com/office/drawing/2014/main" xmlns="" id="{727A6C6B-F5EC-4885-970B-04CC39ECBA15}"/>
              </a:ext>
            </a:extLst>
          </p:cNvPr>
          <p:cNvSpPr>
            <a:spLocks noGrp="1"/>
          </p:cNvSpPr>
          <p:nvPr>
            <p:ph type="body" sz="quarter" idx="12"/>
          </p:nvPr>
        </p:nvSpPr>
        <p:spPr>
          <a:xfrm flipH="1">
            <a:off x="5297714" y="932688"/>
            <a:ext cx="3147350" cy="3278124"/>
          </a:xfrm>
        </p:spPr>
        <p:txBody>
          <a:bodyPr/>
          <a:lstStyle/>
          <a:p>
            <a:pPr algn="l"/>
            <a:r>
              <a:rPr lang="en-US" sz="1600" dirty="0"/>
              <a:t>This will  format and stage the code in the run time environment.  </a:t>
            </a:r>
          </a:p>
          <a:p>
            <a:pPr algn="l"/>
            <a:endParaRPr lang="en-US" sz="1600" dirty="0"/>
          </a:p>
          <a:p>
            <a:pPr algn="l"/>
            <a:r>
              <a:rPr lang="en-US" sz="1600" dirty="0"/>
              <a:t>No need for model recoding or learning the details of the  run time environments:</a:t>
            </a:r>
          </a:p>
          <a:p>
            <a:pPr algn="l"/>
            <a:endParaRPr lang="en-US" sz="1600" dirty="0"/>
          </a:p>
          <a:p>
            <a:pPr marL="285750" indent="-285750" algn="l">
              <a:buFontTx/>
              <a:buChar char="-"/>
            </a:pPr>
            <a:r>
              <a:rPr lang="en-US" sz="1600" b="1" dirty="0"/>
              <a:t>SAS servers</a:t>
            </a:r>
          </a:p>
          <a:p>
            <a:pPr marL="285750" indent="-285750" algn="l">
              <a:buFontTx/>
              <a:buChar char="-"/>
            </a:pPr>
            <a:r>
              <a:rPr lang="en-US" sz="1600" b="1" dirty="0"/>
              <a:t>CAS servers</a:t>
            </a:r>
          </a:p>
          <a:p>
            <a:pPr marL="285750" indent="-285750" algn="l">
              <a:buFontTx/>
              <a:buChar char="-"/>
            </a:pPr>
            <a:r>
              <a:rPr lang="en-US" sz="1600" b="1" dirty="0"/>
              <a:t>Web servers</a:t>
            </a:r>
          </a:p>
          <a:p>
            <a:pPr marL="285750" indent="-285750" algn="l">
              <a:buFontTx/>
              <a:buChar char="-"/>
            </a:pPr>
            <a:r>
              <a:rPr lang="en-US" sz="1600" b="1" dirty="0"/>
              <a:t>Event Stream servers</a:t>
            </a:r>
          </a:p>
          <a:p>
            <a:pPr marL="285750" indent="-285750" algn="l">
              <a:buFontTx/>
              <a:buChar char="-"/>
            </a:pPr>
            <a:r>
              <a:rPr lang="en-US" sz="1600" b="1" dirty="0"/>
              <a:t>Teradata</a:t>
            </a:r>
          </a:p>
          <a:p>
            <a:pPr marL="285750" indent="-285750" algn="l">
              <a:buFontTx/>
              <a:buChar char="-"/>
            </a:pPr>
            <a:r>
              <a:rPr lang="en-US" sz="1600" b="1" dirty="0"/>
              <a:t>Hadoop</a:t>
            </a:r>
          </a:p>
        </p:txBody>
      </p:sp>
      <p:pic>
        <p:nvPicPr>
          <p:cNvPr id="5" name="Picture 4">
            <a:extLst>
              <a:ext uri="{FF2B5EF4-FFF2-40B4-BE49-F238E27FC236}">
                <a16:creationId xmlns:a16="http://schemas.microsoft.com/office/drawing/2014/main" xmlns="" id="{A1F587E9-D742-42DE-8CFC-72269D4D350D}"/>
              </a:ext>
            </a:extLst>
          </p:cNvPr>
          <p:cNvPicPr>
            <a:picLocks noChangeAspect="1"/>
          </p:cNvPicPr>
          <p:nvPr/>
        </p:nvPicPr>
        <p:blipFill>
          <a:blip r:embed="rId2"/>
          <a:stretch>
            <a:fillRect/>
          </a:stretch>
        </p:blipFill>
        <p:spPr>
          <a:xfrm>
            <a:off x="626364" y="713305"/>
            <a:ext cx="4476382" cy="4372138"/>
          </a:xfrm>
          <a:prstGeom prst="rect">
            <a:avLst/>
          </a:prstGeom>
        </p:spPr>
      </p:pic>
    </p:spTree>
    <p:extLst>
      <p:ext uri="{BB962C8B-B14F-4D97-AF65-F5344CB8AC3E}">
        <p14:creationId xmlns:p14="http://schemas.microsoft.com/office/powerpoint/2010/main" val="12909281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FF46D-B2EA-410D-A45D-FAC35CA8E9EB}"/>
              </a:ext>
            </a:extLst>
          </p:cNvPr>
          <p:cNvSpPr>
            <a:spLocks noGrp="1"/>
          </p:cNvSpPr>
          <p:nvPr>
            <p:ph type="title"/>
          </p:nvPr>
        </p:nvSpPr>
        <p:spPr/>
        <p:txBody>
          <a:bodyPr/>
          <a:lstStyle/>
          <a:p>
            <a:r>
              <a:rPr lang="en-US" dirty="0"/>
              <a:t>Now one more test in the run time system</a:t>
            </a:r>
          </a:p>
        </p:txBody>
      </p:sp>
      <p:sp>
        <p:nvSpPr>
          <p:cNvPr id="3" name="Text Placeholder 2">
            <a:extLst>
              <a:ext uri="{FF2B5EF4-FFF2-40B4-BE49-F238E27FC236}">
                <a16:creationId xmlns:a16="http://schemas.microsoft.com/office/drawing/2014/main" xmlns="" id="{332883F1-5122-480E-B77B-B1B6A6154ABA}"/>
              </a:ext>
            </a:extLst>
          </p:cNvPr>
          <p:cNvSpPr>
            <a:spLocks noGrp="1"/>
          </p:cNvSpPr>
          <p:nvPr>
            <p:ph type="body" sz="quarter" idx="12"/>
          </p:nvPr>
        </p:nvSpPr>
        <p:spPr>
          <a:xfrm flipH="1">
            <a:off x="418411" y="650673"/>
            <a:ext cx="8423293" cy="457199"/>
          </a:xfrm>
        </p:spPr>
        <p:txBody>
          <a:bodyPr/>
          <a:lstStyle/>
          <a:p>
            <a:r>
              <a:rPr lang="en-US" dirty="0"/>
              <a:t>Examine results of to make sure  the model really performs correctly!</a:t>
            </a:r>
          </a:p>
        </p:txBody>
      </p:sp>
      <p:pic>
        <p:nvPicPr>
          <p:cNvPr id="5" name="Picture 4">
            <a:extLst>
              <a:ext uri="{FF2B5EF4-FFF2-40B4-BE49-F238E27FC236}">
                <a16:creationId xmlns:a16="http://schemas.microsoft.com/office/drawing/2014/main" xmlns="" id="{AA5CF841-A60F-42DB-9CC5-98EA1CFAB29D}"/>
              </a:ext>
            </a:extLst>
          </p:cNvPr>
          <p:cNvPicPr>
            <a:picLocks noChangeAspect="1"/>
          </p:cNvPicPr>
          <p:nvPr/>
        </p:nvPicPr>
        <p:blipFill>
          <a:blip r:embed="rId2"/>
          <a:stretch>
            <a:fillRect/>
          </a:stretch>
        </p:blipFill>
        <p:spPr>
          <a:xfrm>
            <a:off x="58058" y="1267840"/>
            <a:ext cx="9144000" cy="3115819"/>
          </a:xfrm>
          <a:prstGeom prst="rect">
            <a:avLst/>
          </a:prstGeom>
        </p:spPr>
      </p:pic>
    </p:spTree>
    <p:extLst>
      <p:ext uri="{BB962C8B-B14F-4D97-AF65-F5344CB8AC3E}">
        <p14:creationId xmlns:p14="http://schemas.microsoft.com/office/powerpoint/2010/main" val="19644877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DB5C8-F22F-468F-8111-B65AC74D8ED6}"/>
              </a:ext>
            </a:extLst>
          </p:cNvPr>
          <p:cNvSpPr>
            <a:spLocks noGrp="1"/>
          </p:cNvSpPr>
          <p:nvPr>
            <p:ph type="title"/>
          </p:nvPr>
        </p:nvSpPr>
        <p:spPr/>
        <p:txBody>
          <a:bodyPr/>
          <a:lstStyle/>
          <a:p>
            <a:r>
              <a:rPr lang="en-US" dirty="0"/>
              <a:t>What happens next?</a:t>
            </a:r>
          </a:p>
        </p:txBody>
      </p:sp>
      <p:sp>
        <p:nvSpPr>
          <p:cNvPr id="3" name="Text Placeholder 2">
            <a:extLst>
              <a:ext uri="{FF2B5EF4-FFF2-40B4-BE49-F238E27FC236}">
                <a16:creationId xmlns:a16="http://schemas.microsoft.com/office/drawing/2014/main" xmlns="" id="{42003DE6-7932-4F11-83ED-A12056A489D4}"/>
              </a:ext>
            </a:extLst>
          </p:cNvPr>
          <p:cNvSpPr>
            <a:spLocks noGrp="1"/>
          </p:cNvSpPr>
          <p:nvPr>
            <p:ph type="body" sz="quarter" idx="12"/>
          </p:nvPr>
        </p:nvSpPr>
        <p:spPr/>
        <p:txBody>
          <a:bodyPr/>
          <a:lstStyle/>
          <a:p>
            <a:r>
              <a:rPr lang="en-US" dirty="0"/>
              <a:t>Model must be used by a decision making application</a:t>
            </a:r>
          </a:p>
        </p:txBody>
      </p:sp>
      <p:sp>
        <p:nvSpPr>
          <p:cNvPr id="4" name="Content Placeholder 3">
            <a:extLst>
              <a:ext uri="{FF2B5EF4-FFF2-40B4-BE49-F238E27FC236}">
                <a16:creationId xmlns:a16="http://schemas.microsoft.com/office/drawing/2014/main" xmlns="" id="{28B022C6-9FC0-4A0E-8844-BF341653E812}"/>
              </a:ext>
            </a:extLst>
          </p:cNvPr>
          <p:cNvSpPr>
            <a:spLocks noGrp="1"/>
          </p:cNvSpPr>
          <p:nvPr>
            <p:ph sz="quarter" idx="11"/>
          </p:nvPr>
        </p:nvSpPr>
        <p:spPr>
          <a:xfrm>
            <a:off x="626364" y="1168740"/>
            <a:ext cx="5360779" cy="3244169"/>
          </a:xfrm>
        </p:spPr>
        <p:txBody>
          <a:bodyPr>
            <a:normAutofit fontScale="92500" lnSpcReduction="20000"/>
          </a:bodyPr>
          <a:lstStyle/>
          <a:p>
            <a:r>
              <a:rPr lang="en-US" sz="2000" dirty="0"/>
              <a:t>Business  application must be developed to use  the results of the model.</a:t>
            </a:r>
          </a:p>
          <a:p>
            <a:endParaRPr lang="en-US" sz="2000" dirty="0"/>
          </a:p>
          <a:p>
            <a:r>
              <a:rPr lang="en-US" sz="2000" dirty="0"/>
              <a:t>Read scores from an batch job output table.</a:t>
            </a:r>
          </a:p>
          <a:p>
            <a:endParaRPr lang="en-US" sz="2000" dirty="0"/>
          </a:p>
          <a:p>
            <a:r>
              <a:rPr lang="en-US" sz="2000" dirty="0"/>
              <a:t>Call the SAS web service to execute the  scores.</a:t>
            </a:r>
          </a:p>
          <a:p>
            <a:endParaRPr lang="en-US" sz="2000" dirty="0"/>
          </a:p>
          <a:p>
            <a:r>
              <a:rPr lang="en-US" sz="2000" dirty="0"/>
              <a:t>Receive scores from Event Stream Processing</a:t>
            </a:r>
          </a:p>
          <a:p>
            <a:endParaRPr lang="en-US" sz="2000" dirty="0"/>
          </a:p>
          <a:p>
            <a:r>
              <a:rPr lang="en-US" sz="2000" dirty="0"/>
              <a:t>Write results to a shared database for performance monitoring</a:t>
            </a:r>
          </a:p>
        </p:txBody>
      </p:sp>
      <p:pic>
        <p:nvPicPr>
          <p:cNvPr id="8" name="Picture 7">
            <a:extLst>
              <a:ext uri="{FF2B5EF4-FFF2-40B4-BE49-F238E27FC236}">
                <a16:creationId xmlns:a16="http://schemas.microsoft.com/office/drawing/2014/main" xmlns="" id="{77309F5C-827B-4D1E-85DE-9C60809496BE}"/>
              </a:ext>
            </a:extLst>
          </p:cNvPr>
          <p:cNvPicPr>
            <a:picLocks noChangeAspect="1"/>
          </p:cNvPicPr>
          <p:nvPr/>
        </p:nvPicPr>
        <p:blipFill>
          <a:blip r:embed="rId2"/>
          <a:stretch>
            <a:fillRect/>
          </a:stretch>
        </p:blipFill>
        <p:spPr>
          <a:xfrm>
            <a:off x="6524172" y="1272721"/>
            <a:ext cx="2133600" cy="2133600"/>
          </a:xfrm>
          <a:prstGeom prst="rect">
            <a:avLst/>
          </a:prstGeom>
        </p:spPr>
      </p:pic>
    </p:spTree>
    <p:extLst>
      <p:ext uri="{BB962C8B-B14F-4D97-AF65-F5344CB8AC3E}">
        <p14:creationId xmlns:p14="http://schemas.microsoft.com/office/powerpoint/2010/main" val="157670039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C0F4F-B001-48A7-81C9-8BB070D92BA7}"/>
              </a:ext>
            </a:extLst>
          </p:cNvPr>
          <p:cNvSpPr>
            <a:spLocks noGrp="1"/>
          </p:cNvSpPr>
          <p:nvPr>
            <p:ph type="title"/>
          </p:nvPr>
        </p:nvSpPr>
        <p:spPr/>
        <p:txBody>
          <a:bodyPr/>
          <a:lstStyle/>
          <a:p>
            <a:r>
              <a:rPr lang="en-US" dirty="0"/>
              <a:t>Section 3:  Don’t Forget</a:t>
            </a:r>
          </a:p>
        </p:txBody>
      </p:sp>
      <p:sp>
        <p:nvSpPr>
          <p:cNvPr id="3" name="Text Placeholder 2">
            <a:extLst>
              <a:ext uri="{FF2B5EF4-FFF2-40B4-BE49-F238E27FC236}">
                <a16:creationId xmlns:a16="http://schemas.microsoft.com/office/drawing/2014/main" xmlns="" id="{FE2178FB-2C8E-4234-AD5B-7E531378DFAF}"/>
              </a:ext>
            </a:extLst>
          </p:cNvPr>
          <p:cNvSpPr>
            <a:spLocks noGrp="1"/>
          </p:cNvSpPr>
          <p:nvPr>
            <p:ph type="body" sz="quarter" idx="11"/>
          </p:nvPr>
        </p:nvSpPr>
        <p:spPr>
          <a:xfrm flipH="1">
            <a:off x="626364" y="850660"/>
            <a:ext cx="7891272" cy="274320"/>
          </a:xfrm>
        </p:spPr>
        <p:txBody>
          <a:bodyPr/>
          <a:lstStyle/>
          <a:p>
            <a:r>
              <a:rPr lang="en-US" dirty="0"/>
              <a:t>When you get results from the business application….</a:t>
            </a:r>
          </a:p>
        </p:txBody>
      </p:sp>
      <p:sp>
        <p:nvSpPr>
          <p:cNvPr id="4" name="Content Placeholder 3">
            <a:extLst>
              <a:ext uri="{FF2B5EF4-FFF2-40B4-BE49-F238E27FC236}">
                <a16:creationId xmlns:a16="http://schemas.microsoft.com/office/drawing/2014/main" xmlns="" id="{A495A3E4-937C-4485-8FCD-604F7A978782}"/>
              </a:ext>
            </a:extLst>
          </p:cNvPr>
          <p:cNvSpPr>
            <a:spLocks noGrp="1"/>
          </p:cNvSpPr>
          <p:nvPr>
            <p:ph sz="quarter" idx="12"/>
          </p:nvPr>
        </p:nvSpPr>
        <p:spPr>
          <a:xfrm>
            <a:off x="626364" y="1362752"/>
            <a:ext cx="8466836" cy="3358896"/>
          </a:xfrm>
        </p:spPr>
        <p:txBody>
          <a:bodyPr/>
          <a:lstStyle/>
          <a:p>
            <a:r>
              <a:rPr lang="en-US" dirty="0"/>
              <a:t>Data monitoring</a:t>
            </a:r>
          </a:p>
          <a:p>
            <a:r>
              <a:rPr lang="en-US" dirty="0"/>
              <a:t>Model output monitoring</a:t>
            </a:r>
          </a:p>
          <a:p>
            <a:r>
              <a:rPr lang="en-US" dirty="0"/>
              <a:t>Accuracy models</a:t>
            </a:r>
          </a:p>
          <a:p>
            <a:r>
              <a:rPr lang="en-US" dirty="0"/>
              <a:t>Correlating with business performance</a:t>
            </a:r>
          </a:p>
          <a:p>
            <a:r>
              <a:rPr lang="en-US" dirty="0"/>
              <a:t>Targeted model retraining</a:t>
            </a:r>
          </a:p>
          <a:p>
            <a:r>
              <a:rPr lang="en-US" dirty="0"/>
              <a:t>Continuous model retraining</a:t>
            </a:r>
          </a:p>
          <a:p>
            <a:endParaRPr lang="en-US" dirty="0"/>
          </a:p>
          <a:p>
            <a:endParaRPr lang="en-US" dirty="0"/>
          </a:p>
        </p:txBody>
      </p:sp>
      <p:pic>
        <p:nvPicPr>
          <p:cNvPr id="5" name="Picture 4">
            <a:extLst>
              <a:ext uri="{FF2B5EF4-FFF2-40B4-BE49-F238E27FC236}">
                <a16:creationId xmlns:a16="http://schemas.microsoft.com/office/drawing/2014/main" xmlns="" id="{E6D3965E-82AD-4BFB-95EB-AC029EA8C3DE}"/>
              </a:ext>
            </a:extLst>
          </p:cNvPr>
          <p:cNvPicPr>
            <a:picLocks noChangeAspect="1"/>
          </p:cNvPicPr>
          <p:nvPr/>
        </p:nvPicPr>
        <p:blipFill>
          <a:blip r:embed="rId2"/>
          <a:stretch>
            <a:fillRect/>
          </a:stretch>
        </p:blipFill>
        <p:spPr>
          <a:xfrm>
            <a:off x="6762069" y="1390650"/>
            <a:ext cx="1933575" cy="2362200"/>
          </a:xfrm>
          <a:prstGeom prst="rect">
            <a:avLst/>
          </a:prstGeom>
        </p:spPr>
      </p:pic>
    </p:spTree>
    <p:extLst>
      <p:ext uri="{BB962C8B-B14F-4D97-AF65-F5344CB8AC3E}">
        <p14:creationId xmlns:p14="http://schemas.microsoft.com/office/powerpoint/2010/main" val="26369728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hteck 2">
            <a:extLst>
              <a:ext uri="{FF2B5EF4-FFF2-40B4-BE49-F238E27FC236}">
                <a16:creationId xmlns:a16="http://schemas.microsoft.com/office/drawing/2014/main" xmlns="" id="{5D651B41-06C2-47A2-8259-09E71D8B1ED4}"/>
              </a:ext>
            </a:extLst>
          </p:cNvPr>
          <p:cNvSpPr/>
          <p:nvPr/>
        </p:nvSpPr>
        <p:spPr>
          <a:xfrm>
            <a:off x="587449" y="2433928"/>
            <a:ext cx="2727755" cy="1864662"/>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43" name="Freihandform 42"/>
          <p:cNvSpPr/>
          <p:nvPr/>
        </p:nvSpPr>
        <p:spPr>
          <a:xfrm rot="17417783">
            <a:off x="626904" y="2601229"/>
            <a:ext cx="913674"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160" name="Rechteck 2">
            <a:extLst>
              <a:ext uri="{FF2B5EF4-FFF2-40B4-BE49-F238E27FC236}">
                <a16:creationId xmlns:a16="http://schemas.microsoft.com/office/drawing/2014/main" xmlns="" id="{9E2B8932-CB58-4ABE-94D8-39540128E4EC}"/>
              </a:ext>
            </a:extLst>
          </p:cNvPr>
          <p:cNvSpPr/>
          <p:nvPr/>
        </p:nvSpPr>
        <p:spPr>
          <a:xfrm>
            <a:off x="6745574" y="1020438"/>
            <a:ext cx="2302224" cy="3926315"/>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13" name="Rechteck 2">
            <a:extLst>
              <a:ext uri="{FF2B5EF4-FFF2-40B4-BE49-F238E27FC236}">
                <a16:creationId xmlns:a16="http://schemas.microsoft.com/office/drawing/2014/main" xmlns="" id="{4FB6B548-3D89-4B33-B971-A98F92DAA5A4}"/>
              </a:ext>
            </a:extLst>
          </p:cNvPr>
          <p:cNvSpPr/>
          <p:nvPr/>
        </p:nvSpPr>
        <p:spPr>
          <a:xfrm>
            <a:off x="82340" y="665461"/>
            <a:ext cx="1711542" cy="1728049"/>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32" name="Freihandform 42">
            <a:extLst>
              <a:ext uri="{FF2B5EF4-FFF2-40B4-BE49-F238E27FC236}">
                <a16:creationId xmlns:a16="http://schemas.microsoft.com/office/drawing/2014/main" xmlns="" id="{071A1D83-9C9A-4402-9E12-2CA39E50888B}"/>
              </a:ext>
            </a:extLst>
          </p:cNvPr>
          <p:cNvSpPr/>
          <p:nvPr/>
        </p:nvSpPr>
        <p:spPr>
          <a:xfrm rot="6432085">
            <a:off x="339477" y="2666029"/>
            <a:ext cx="1057940"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4" name="Rechteck 3"/>
          <p:cNvSpPr/>
          <p:nvPr/>
        </p:nvSpPr>
        <p:spPr>
          <a:xfrm>
            <a:off x="7078970" y="1573967"/>
            <a:ext cx="1908276" cy="311046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2" name="Titel 1"/>
          <p:cNvSpPr>
            <a:spLocks noGrp="1"/>
          </p:cNvSpPr>
          <p:nvPr>
            <p:ph type="title"/>
          </p:nvPr>
        </p:nvSpPr>
        <p:spPr/>
        <p:txBody>
          <a:bodyPr/>
          <a:lstStyle/>
          <a:p>
            <a:r>
              <a:rPr lang="en-US"/>
              <a:t>SAS Analytics Ecosystem</a:t>
            </a:r>
          </a:p>
        </p:txBody>
      </p:sp>
      <p:sp>
        <p:nvSpPr>
          <p:cNvPr id="8" name="Text Placeholder 7"/>
          <p:cNvSpPr>
            <a:spLocks noGrp="1"/>
          </p:cNvSpPr>
          <p:nvPr>
            <p:ph type="body" sz="quarter" idx="11"/>
          </p:nvPr>
        </p:nvSpPr>
        <p:spPr/>
        <p:txBody>
          <a:bodyPr/>
          <a:lstStyle/>
          <a:p>
            <a:r>
              <a:rPr lang="en-US"/>
              <a:t>Dev – Test – Publish – Monitor - Improve</a:t>
            </a:r>
          </a:p>
        </p:txBody>
      </p:sp>
      <p:sp>
        <p:nvSpPr>
          <p:cNvPr id="16" name="Textfeld 15"/>
          <p:cNvSpPr txBox="1"/>
          <p:nvPr/>
        </p:nvSpPr>
        <p:spPr>
          <a:xfrm>
            <a:off x="697367" y="3371707"/>
            <a:ext cx="84463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SAS </a:t>
            </a:r>
            <a:br>
              <a:rPr lang="en-US" sz="1400">
                <a:solidFill>
                  <a:srgbClr val="FFFFFF"/>
                </a:solidFill>
              </a:rPr>
            </a:br>
            <a:r>
              <a:rPr lang="en-US" sz="1400">
                <a:solidFill>
                  <a:srgbClr val="FFFFFF"/>
                </a:solidFill>
              </a:rPr>
              <a:t>Model Manager</a:t>
            </a:r>
          </a:p>
        </p:txBody>
      </p:sp>
      <p:sp>
        <p:nvSpPr>
          <p:cNvPr id="17" name="Textfeld 16"/>
          <p:cNvSpPr txBox="1"/>
          <p:nvPr/>
        </p:nvSpPr>
        <p:spPr>
          <a:xfrm>
            <a:off x="223893" y="1134775"/>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Analytics</a:t>
            </a:r>
          </a:p>
        </p:txBody>
      </p:sp>
      <p:sp>
        <p:nvSpPr>
          <p:cNvPr id="18" name="Textfeld 17"/>
          <p:cNvSpPr txBox="1"/>
          <p:nvPr/>
        </p:nvSpPr>
        <p:spPr>
          <a:xfrm>
            <a:off x="221259" y="171554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Statistics</a:t>
            </a:r>
          </a:p>
        </p:txBody>
      </p:sp>
      <p:grpSp>
        <p:nvGrpSpPr>
          <p:cNvPr id="20" name="Group 19">
            <a:extLst>
              <a:ext uri="{FF2B5EF4-FFF2-40B4-BE49-F238E27FC236}">
                <a16:creationId xmlns:a16="http://schemas.microsoft.com/office/drawing/2014/main" xmlns="" id="{C760049D-8D90-4418-9924-A16B136B23C8}"/>
              </a:ext>
            </a:extLst>
          </p:cNvPr>
          <p:cNvGrpSpPr/>
          <p:nvPr/>
        </p:nvGrpSpPr>
        <p:grpSpPr>
          <a:xfrm>
            <a:off x="7352565" y="3929489"/>
            <a:ext cx="1449135" cy="550990"/>
            <a:chOff x="7513466" y="1573967"/>
            <a:chExt cx="1294089" cy="550990"/>
          </a:xfrm>
        </p:grpSpPr>
        <p:sp>
          <p:nvSpPr>
            <p:cNvPr id="23" name="Rechteck 22"/>
            <p:cNvSpPr/>
            <p:nvPr/>
          </p:nvSpPr>
          <p:spPr>
            <a:xfrm>
              <a:off x="7513466" y="1573967"/>
              <a:ext cx="1294089" cy="550990"/>
            </a:xfrm>
            <a:prstGeom prst="rect">
              <a:avLst/>
            </a:prstGeom>
            <a:solidFill>
              <a:schemeClr val="tx2"/>
            </a:solidFill>
          </p:spPr>
          <p:txBody>
            <a:bodyPr wrap="square" lIns="27000" tIns="27000" rIns="27000" bIns="72000" rtlCol="0" anchor="b" anchorCtr="0">
              <a:noAutofit/>
            </a:bodyPr>
            <a:lstStyle/>
            <a:p>
              <a:pPr algn="ctr">
                <a:lnSpc>
                  <a:spcPct val="85000"/>
                </a:lnSpc>
                <a:defRPr/>
              </a:pPr>
              <a:r>
                <a:rPr lang="de-DE" sz="1400">
                  <a:solidFill>
                    <a:srgbClr val="FFFFFF"/>
                  </a:solidFill>
                </a:rPr>
                <a:t>Streaming</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512" y="1595510"/>
              <a:ext cx="423630" cy="30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7" name="Textfeld 18">
            <a:extLst>
              <a:ext uri="{FF2B5EF4-FFF2-40B4-BE49-F238E27FC236}">
                <a16:creationId xmlns:a16="http://schemas.microsoft.com/office/drawing/2014/main" xmlns="" id="{BF0885D0-84A1-434F-8F1A-C6618DE7E637}"/>
              </a:ext>
            </a:extLst>
          </p:cNvPr>
          <p:cNvSpPr txBox="1"/>
          <p:nvPr/>
        </p:nvSpPr>
        <p:spPr>
          <a:xfrm>
            <a:off x="4986739" y="3865500"/>
            <a:ext cx="131256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Publishing</a:t>
            </a:r>
          </a:p>
          <a:p>
            <a:pPr algn="ctr">
              <a:lnSpc>
                <a:spcPct val="85000"/>
              </a:lnSpc>
              <a:defRPr/>
            </a:pPr>
            <a:r>
              <a:rPr lang="en-US" sz="1400">
                <a:solidFill>
                  <a:srgbClr val="FFFFFF"/>
                </a:solidFill>
              </a:rPr>
              <a:t>Services</a:t>
            </a:r>
          </a:p>
        </p:txBody>
      </p:sp>
      <p:sp>
        <p:nvSpPr>
          <p:cNvPr id="82" name="Textfeld 17">
            <a:extLst>
              <a:ext uri="{FF2B5EF4-FFF2-40B4-BE49-F238E27FC236}">
                <a16:creationId xmlns:a16="http://schemas.microsoft.com/office/drawing/2014/main" xmlns="" id="{6AF0A682-90E4-4299-8A23-C4485A443BC2}"/>
              </a:ext>
            </a:extLst>
          </p:cNvPr>
          <p:cNvSpPr txBox="1"/>
          <p:nvPr/>
        </p:nvSpPr>
        <p:spPr>
          <a:xfrm>
            <a:off x="957654" y="113477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VDMML</a:t>
            </a:r>
          </a:p>
        </p:txBody>
      </p:sp>
      <p:cxnSp>
        <p:nvCxnSpPr>
          <p:cNvPr id="90" name="Gerade Verbindung mit Pfeil 35">
            <a:extLst>
              <a:ext uri="{FF2B5EF4-FFF2-40B4-BE49-F238E27FC236}">
                <a16:creationId xmlns:a16="http://schemas.microsoft.com/office/drawing/2014/main" xmlns="" id="{55507F63-8D07-4304-BCD0-39268C57B8B4}"/>
              </a:ext>
            </a:extLst>
          </p:cNvPr>
          <p:cNvCxnSpPr>
            <a:cxnSpLocks/>
            <a:endCxn id="113" idx="3"/>
          </p:cNvCxnSpPr>
          <p:nvPr/>
        </p:nvCxnSpPr>
        <p:spPr>
          <a:xfrm flipH="1">
            <a:off x="1793882" y="1529485"/>
            <a:ext cx="639219" cy="1"/>
          </a:xfrm>
          <a:prstGeom prst="straightConnector1">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xmlns="" id="{15E34A70-4F76-42FD-8377-D5304DB7F6D6}"/>
              </a:ext>
            </a:extLst>
          </p:cNvPr>
          <p:cNvCxnSpPr>
            <a:cxnSpLocks/>
            <a:stCxn id="77" idx="3"/>
            <a:endCxn id="4" idx="1"/>
          </p:cNvCxnSpPr>
          <p:nvPr/>
        </p:nvCxnSpPr>
        <p:spPr>
          <a:xfrm flipV="1">
            <a:off x="6299308" y="3129197"/>
            <a:ext cx="779662" cy="1047585"/>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xmlns="" id="{D2E900AC-551C-4E4A-91DF-74C087CFE642}"/>
              </a:ext>
            </a:extLst>
          </p:cNvPr>
          <p:cNvCxnSpPr>
            <a:cxnSpLocks/>
          </p:cNvCxnSpPr>
          <p:nvPr/>
        </p:nvCxnSpPr>
        <p:spPr>
          <a:xfrm rot="10800000">
            <a:off x="3573475" y="1648853"/>
            <a:ext cx="3505496" cy="730692"/>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14" name="Rechteck 69">
            <a:extLst>
              <a:ext uri="{FF2B5EF4-FFF2-40B4-BE49-F238E27FC236}">
                <a16:creationId xmlns:a16="http://schemas.microsoft.com/office/drawing/2014/main" xmlns="" id="{2F24BE1A-9F02-4432-9D0B-4E954376036B}"/>
              </a:ext>
            </a:extLst>
          </p:cNvPr>
          <p:cNvSpPr/>
          <p:nvPr/>
        </p:nvSpPr>
        <p:spPr>
          <a:xfrm>
            <a:off x="7322143" y="1736815"/>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SAS Real time (MAS)</a:t>
            </a:r>
          </a:p>
        </p:txBody>
      </p:sp>
      <p:sp>
        <p:nvSpPr>
          <p:cNvPr id="129" name="Freeform 21">
            <a:extLst>
              <a:ext uri="{FF2B5EF4-FFF2-40B4-BE49-F238E27FC236}">
                <a16:creationId xmlns:a16="http://schemas.microsoft.com/office/drawing/2014/main" xmlns="" id="{093897B6-A082-4C08-A156-FD83D98ED54E}"/>
              </a:ext>
            </a:extLst>
          </p:cNvPr>
          <p:cNvSpPr>
            <a:spLocks noChangeAspect="1" noEditPoints="1"/>
          </p:cNvSpPr>
          <p:nvPr/>
        </p:nvSpPr>
        <p:spPr bwMode="auto">
          <a:xfrm>
            <a:off x="2508644" y="1215292"/>
            <a:ext cx="1004276" cy="873858"/>
          </a:xfrm>
          <a:custGeom>
            <a:avLst/>
            <a:gdLst>
              <a:gd name="T0" fmla="*/ 2208 w 5760"/>
              <a:gd name="T1" fmla="*/ 4540 h 5012"/>
              <a:gd name="T2" fmla="*/ 4687 w 5760"/>
              <a:gd name="T3" fmla="*/ 4182 h 5012"/>
              <a:gd name="T4" fmla="*/ 258 w 5760"/>
              <a:gd name="T5" fmla="*/ 4144 h 5012"/>
              <a:gd name="T6" fmla="*/ 318 w 5760"/>
              <a:gd name="T7" fmla="*/ 4210 h 5012"/>
              <a:gd name="T8" fmla="*/ 2623 w 5760"/>
              <a:gd name="T9" fmla="*/ 4009 h 5012"/>
              <a:gd name="T10" fmla="*/ 3735 w 5760"/>
              <a:gd name="T11" fmla="*/ 3609 h 5012"/>
              <a:gd name="T12" fmla="*/ 227 w 5760"/>
              <a:gd name="T13" fmla="*/ 3513 h 5012"/>
              <a:gd name="T14" fmla="*/ 5294 w 5760"/>
              <a:gd name="T15" fmla="*/ 3207 h 5012"/>
              <a:gd name="T16" fmla="*/ 2449 w 5760"/>
              <a:gd name="T17" fmla="*/ 3083 h 5012"/>
              <a:gd name="T18" fmla="*/ 2276 w 5760"/>
              <a:gd name="T19" fmla="*/ 3218 h 5012"/>
              <a:gd name="T20" fmla="*/ 2205 w 5760"/>
              <a:gd name="T21" fmla="*/ 3059 h 5012"/>
              <a:gd name="T22" fmla="*/ 3100 w 5760"/>
              <a:gd name="T23" fmla="*/ 2982 h 5012"/>
              <a:gd name="T24" fmla="*/ 5280 w 5760"/>
              <a:gd name="T25" fmla="*/ 2592 h 5012"/>
              <a:gd name="T26" fmla="*/ 3510 w 5760"/>
              <a:gd name="T27" fmla="*/ 2704 h 5012"/>
              <a:gd name="T28" fmla="*/ 1529 w 5760"/>
              <a:gd name="T29" fmla="*/ 2667 h 5012"/>
              <a:gd name="T30" fmla="*/ 916 w 5760"/>
              <a:gd name="T31" fmla="*/ 3279 h 5012"/>
              <a:gd name="T32" fmla="*/ 976 w 5760"/>
              <a:gd name="T33" fmla="*/ 3866 h 5012"/>
              <a:gd name="T34" fmla="*/ 1700 w 5760"/>
              <a:gd name="T35" fmla="*/ 3775 h 5012"/>
              <a:gd name="T36" fmla="*/ 1789 w 5760"/>
              <a:gd name="T37" fmla="*/ 3565 h 5012"/>
              <a:gd name="T38" fmla="*/ 977 w 5760"/>
              <a:gd name="T39" fmla="*/ 4011 h 5012"/>
              <a:gd name="T40" fmla="*/ 763 w 5760"/>
              <a:gd name="T41" fmla="*/ 3427 h 5012"/>
              <a:gd name="T42" fmla="*/ 539 w 5760"/>
              <a:gd name="T43" fmla="*/ 3197 h 5012"/>
              <a:gd name="T44" fmla="*/ 517 w 5760"/>
              <a:gd name="T45" fmla="*/ 4586 h 5012"/>
              <a:gd name="T46" fmla="*/ 892 w 5760"/>
              <a:gd name="T47" fmla="*/ 4753 h 5012"/>
              <a:gd name="T48" fmla="*/ 1300 w 5760"/>
              <a:gd name="T49" fmla="*/ 4537 h 5012"/>
              <a:gd name="T50" fmla="*/ 1805 w 5760"/>
              <a:gd name="T51" fmla="*/ 4607 h 5012"/>
              <a:gd name="T52" fmla="*/ 2335 w 5760"/>
              <a:gd name="T53" fmla="*/ 4097 h 5012"/>
              <a:gd name="T54" fmla="*/ 2690 w 5760"/>
              <a:gd name="T55" fmla="*/ 3880 h 5012"/>
              <a:gd name="T56" fmla="*/ 3329 w 5760"/>
              <a:gd name="T57" fmla="*/ 3061 h 5012"/>
              <a:gd name="T58" fmla="*/ 2943 w 5760"/>
              <a:gd name="T59" fmla="*/ 3008 h 5012"/>
              <a:gd name="T60" fmla="*/ 2877 w 5760"/>
              <a:gd name="T61" fmla="*/ 3162 h 5012"/>
              <a:gd name="T62" fmla="*/ 2774 w 5760"/>
              <a:gd name="T63" fmla="*/ 3160 h 5012"/>
              <a:gd name="T64" fmla="*/ 2835 w 5760"/>
              <a:gd name="T65" fmla="*/ 3094 h 5012"/>
              <a:gd name="T66" fmla="*/ 2787 w 5760"/>
              <a:gd name="T67" fmla="*/ 2991 h 5012"/>
              <a:gd name="T68" fmla="*/ 2775 w 5760"/>
              <a:gd name="T69" fmla="*/ 2779 h 5012"/>
              <a:gd name="T70" fmla="*/ 2643 w 5760"/>
              <a:gd name="T71" fmla="*/ 2559 h 5012"/>
              <a:gd name="T72" fmla="*/ 3264 w 5760"/>
              <a:gd name="T73" fmla="*/ 2737 h 5012"/>
              <a:gd name="T74" fmla="*/ 3435 w 5760"/>
              <a:gd name="T75" fmla="*/ 3454 h 5012"/>
              <a:gd name="T76" fmla="*/ 2592 w 5760"/>
              <a:gd name="T77" fmla="*/ 4605 h 5012"/>
              <a:gd name="T78" fmla="*/ 2575 w 5760"/>
              <a:gd name="T79" fmla="*/ 2012 h 5012"/>
              <a:gd name="T80" fmla="*/ 1267 w 5760"/>
              <a:gd name="T81" fmla="*/ 2299 h 5012"/>
              <a:gd name="T82" fmla="*/ 1695 w 5760"/>
              <a:gd name="T83" fmla="*/ 1948 h 5012"/>
              <a:gd name="T84" fmla="*/ 2287 w 5760"/>
              <a:gd name="T85" fmla="*/ 1867 h 5012"/>
              <a:gd name="T86" fmla="*/ 5535 w 5760"/>
              <a:gd name="T87" fmla="*/ 4877 h 5012"/>
              <a:gd name="T88" fmla="*/ 2218 w 5760"/>
              <a:gd name="T89" fmla="*/ 4207 h 5012"/>
              <a:gd name="T90" fmla="*/ 1944 w 5760"/>
              <a:gd name="T91" fmla="*/ 4748 h 5012"/>
              <a:gd name="T92" fmla="*/ 1347 w 5760"/>
              <a:gd name="T93" fmla="*/ 4919 h 5012"/>
              <a:gd name="T94" fmla="*/ 984 w 5760"/>
              <a:gd name="T95" fmla="*/ 4788 h 5012"/>
              <a:gd name="T96" fmla="*/ 410 w 5760"/>
              <a:gd name="T97" fmla="*/ 4820 h 5012"/>
              <a:gd name="T98" fmla="*/ 150 w 5760"/>
              <a:gd name="T99" fmla="*/ 4144 h 5012"/>
              <a:gd name="T100" fmla="*/ 12 w 5760"/>
              <a:gd name="T101" fmla="*/ 3296 h 5012"/>
              <a:gd name="T102" fmla="*/ 342 w 5760"/>
              <a:gd name="T103" fmla="*/ 3303 h 5012"/>
              <a:gd name="T104" fmla="*/ 979 w 5760"/>
              <a:gd name="T105" fmla="*/ 2577 h 5012"/>
              <a:gd name="T106" fmla="*/ 923 w 5760"/>
              <a:gd name="T107" fmla="*/ 2252 h 5012"/>
              <a:gd name="T108" fmla="*/ 967 w 5760"/>
              <a:gd name="T109" fmla="*/ 926 h 5012"/>
              <a:gd name="T110" fmla="*/ 3405 w 5760"/>
              <a:gd name="T111" fmla="*/ 1203 h 5012"/>
              <a:gd name="T112" fmla="*/ 1513 w 5760"/>
              <a:gd name="T113" fmla="*/ 828 h 5012"/>
              <a:gd name="T114" fmla="*/ 1110 w 5760"/>
              <a:gd name="T115" fmla="*/ 585 h 5012"/>
              <a:gd name="T116" fmla="*/ 3587 w 5760"/>
              <a:gd name="T117" fmla="*/ 393 h 5012"/>
              <a:gd name="T118" fmla="*/ 3550 w 5760"/>
              <a:gd name="T119" fmla="*/ 220 h 5012"/>
              <a:gd name="T120" fmla="*/ 2397 w 5760"/>
              <a:gd name="T121" fmla="*/ 1483 h 5012"/>
              <a:gd name="T122" fmla="*/ 850 w 5760"/>
              <a:gd name="T123" fmla="*/ 961 h 5012"/>
              <a:gd name="T124" fmla="*/ 2075 w 5760"/>
              <a:gd name="T125" fmla="*/ 5 h 5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60" h="5012">
                <a:moveTo>
                  <a:pt x="2149" y="4224"/>
                </a:moveTo>
                <a:lnTo>
                  <a:pt x="2131" y="4282"/>
                </a:lnTo>
                <a:lnTo>
                  <a:pt x="2110" y="4341"/>
                </a:lnTo>
                <a:lnTo>
                  <a:pt x="2084" y="4399"/>
                </a:lnTo>
                <a:lnTo>
                  <a:pt x="2051" y="4456"/>
                </a:lnTo>
                <a:lnTo>
                  <a:pt x="1999" y="4530"/>
                </a:lnTo>
                <a:lnTo>
                  <a:pt x="1937" y="4600"/>
                </a:lnTo>
                <a:lnTo>
                  <a:pt x="1875" y="4668"/>
                </a:lnTo>
                <a:lnTo>
                  <a:pt x="1882" y="4670"/>
                </a:lnTo>
                <a:lnTo>
                  <a:pt x="1889" y="4671"/>
                </a:lnTo>
                <a:lnTo>
                  <a:pt x="1903" y="4675"/>
                </a:lnTo>
                <a:lnTo>
                  <a:pt x="1925" y="4677"/>
                </a:lnTo>
                <a:lnTo>
                  <a:pt x="1958" y="4678"/>
                </a:lnTo>
                <a:lnTo>
                  <a:pt x="1997" y="4680"/>
                </a:lnTo>
                <a:lnTo>
                  <a:pt x="2037" y="4682"/>
                </a:lnTo>
                <a:lnTo>
                  <a:pt x="2081" y="4682"/>
                </a:lnTo>
                <a:lnTo>
                  <a:pt x="2121" y="4682"/>
                </a:lnTo>
                <a:lnTo>
                  <a:pt x="2149" y="4680"/>
                </a:lnTo>
                <a:lnTo>
                  <a:pt x="2171" y="4675"/>
                </a:lnTo>
                <a:lnTo>
                  <a:pt x="2187" y="4668"/>
                </a:lnTo>
                <a:lnTo>
                  <a:pt x="2199" y="4659"/>
                </a:lnTo>
                <a:lnTo>
                  <a:pt x="2206" y="4650"/>
                </a:lnTo>
                <a:lnTo>
                  <a:pt x="2211" y="4642"/>
                </a:lnTo>
                <a:lnTo>
                  <a:pt x="2213" y="4636"/>
                </a:lnTo>
                <a:lnTo>
                  <a:pt x="2215" y="4622"/>
                </a:lnTo>
                <a:lnTo>
                  <a:pt x="2215" y="4603"/>
                </a:lnTo>
                <a:lnTo>
                  <a:pt x="2215" y="4582"/>
                </a:lnTo>
                <a:lnTo>
                  <a:pt x="2211" y="4560"/>
                </a:lnTo>
                <a:lnTo>
                  <a:pt x="2208" y="4540"/>
                </a:lnTo>
                <a:lnTo>
                  <a:pt x="2203" y="4526"/>
                </a:lnTo>
                <a:lnTo>
                  <a:pt x="2196" y="4504"/>
                </a:lnTo>
                <a:lnTo>
                  <a:pt x="2192" y="4474"/>
                </a:lnTo>
                <a:lnTo>
                  <a:pt x="2192" y="4437"/>
                </a:lnTo>
                <a:lnTo>
                  <a:pt x="2191" y="4408"/>
                </a:lnTo>
                <a:lnTo>
                  <a:pt x="2189" y="4378"/>
                </a:lnTo>
                <a:lnTo>
                  <a:pt x="2184" y="4345"/>
                </a:lnTo>
                <a:lnTo>
                  <a:pt x="2175" y="4306"/>
                </a:lnTo>
                <a:lnTo>
                  <a:pt x="2163" y="4266"/>
                </a:lnTo>
                <a:lnTo>
                  <a:pt x="2149" y="4224"/>
                </a:lnTo>
                <a:close/>
                <a:moveTo>
                  <a:pt x="4751" y="4135"/>
                </a:moveTo>
                <a:lnTo>
                  <a:pt x="5236" y="4135"/>
                </a:lnTo>
                <a:lnTo>
                  <a:pt x="5259" y="4138"/>
                </a:lnTo>
                <a:lnTo>
                  <a:pt x="5277" y="4149"/>
                </a:lnTo>
                <a:lnTo>
                  <a:pt x="5292" y="4163"/>
                </a:lnTo>
                <a:lnTo>
                  <a:pt x="5303" y="4182"/>
                </a:lnTo>
                <a:lnTo>
                  <a:pt x="5306" y="4203"/>
                </a:lnTo>
                <a:lnTo>
                  <a:pt x="5303" y="4226"/>
                </a:lnTo>
                <a:lnTo>
                  <a:pt x="5292" y="4245"/>
                </a:lnTo>
                <a:lnTo>
                  <a:pt x="5277" y="4259"/>
                </a:lnTo>
                <a:lnTo>
                  <a:pt x="5259" y="4270"/>
                </a:lnTo>
                <a:lnTo>
                  <a:pt x="5236" y="4273"/>
                </a:lnTo>
                <a:lnTo>
                  <a:pt x="4751" y="4273"/>
                </a:lnTo>
                <a:lnTo>
                  <a:pt x="4730" y="4270"/>
                </a:lnTo>
                <a:lnTo>
                  <a:pt x="4711" y="4259"/>
                </a:lnTo>
                <a:lnTo>
                  <a:pt x="4695" y="4245"/>
                </a:lnTo>
                <a:lnTo>
                  <a:pt x="4687" y="4226"/>
                </a:lnTo>
                <a:lnTo>
                  <a:pt x="4683" y="4203"/>
                </a:lnTo>
                <a:lnTo>
                  <a:pt x="4687" y="4182"/>
                </a:lnTo>
                <a:lnTo>
                  <a:pt x="4695" y="4163"/>
                </a:lnTo>
                <a:lnTo>
                  <a:pt x="4711" y="4149"/>
                </a:lnTo>
                <a:lnTo>
                  <a:pt x="4730" y="4138"/>
                </a:lnTo>
                <a:lnTo>
                  <a:pt x="4751" y="4135"/>
                </a:lnTo>
                <a:close/>
                <a:moveTo>
                  <a:pt x="2875" y="4135"/>
                </a:moveTo>
                <a:lnTo>
                  <a:pt x="4330" y="4135"/>
                </a:lnTo>
                <a:lnTo>
                  <a:pt x="4353" y="4138"/>
                </a:lnTo>
                <a:lnTo>
                  <a:pt x="4372" y="4149"/>
                </a:lnTo>
                <a:lnTo>
                  <a:pt x="4386" y="4163"/>
                </a:lnTo>
                <a:lnTo>
                  <a:pt x="4397" y="4182"/>
                </a:lnTo>
                <a:lnTo>
                  <a:pt x="4400" y="4203"/>
                </a:lnTo>
                <a:lnTo>
                  <a:pt x="4397" y="4226"/>
                </a:lnTo>
                <a:lnTo>
                  <a:pt x="4386" y="4245"/>
                </a:lnTo>
                <a:lnTo>
                  <a:pt x="4372" y="4259"/>
                </a:lnTo>
                <a:lnTo>
                  <a:pt x="4353" y="4270"/>
                </a:lnTo>
                <a:lnTo>
                  <a:pt x="4330" y="4273"/>
                </a:lnTo>
                <a:lnTo>
                  <a:pt x="2875" y="4273"/>
                </a:lnTo>
                <a:lnTo>
                  <a:pt x="2854" y="4270"/>
                </a:lnTo>
                <a:lnTo>
                  <a:pt x="2835" y="4259"/>
                </a:lnTo>
                <a:lnTo>
                  <a:pt x="2821" y="4245"/>
                </a:lnTo>
                <a:lnTo>
                  <a:pt x="2810" y="4226"/>
                </a:lnTo>
                <a:lnTo>
                  <a:pt x="2807" y="4203"/>
                </a:lnTo>
                <a:lnTo>
                  <a:pt x="2810" y="4182"/>
                </a:lnTo>
                <a:lnTo>
                  <a:pt x="2821" y="4163"/>
                </a:lnTo>
                <a:lnTo>
                  <a:pt x="2835" y="4149"/>
                </a:lnTo>
                <a:lnTo>
                  <a:pt x="2854" y="4138"/>
                </a:lnTo>
                <a:lnTo>
                  <a:pt x="2875" y="4135"/>
                </a:lnTo>
                <a:close/>
                <a:moveTo>
                  <a:pt x="278" y="4114"/>
                </a:moveTo>
                <a:lnTo>
                  <a:pt x="258" y="4144"/>
                </a:lnTo>
                <a:lnTo>
                  <a:pt x="236" y="4172"/>
                </a:lnTo>
                <a:lnTo>
                  <a:pt x="209" y="4191"/>
                </a:lnTo>
                <a:lnTo>
                  <a:pt x="192" y="4203"/>
                </a:lnTo>
                <a:lnTo>
                  <a:pt x="171" y="4217"/>
                </a:lnTo>
                <a:lnTo>
                  <a:pt x="150" y="4231"/>
                </a:lnTo>
                <a:lnTo>
                  <a:pt x="134" y="4247"/>
                </a:lnTo>
                <a:lnTo>
                  <a:pt x="124" y="4263"/>
                </a:lnTo>
                <a:lnTo>
                  <a:pt x="122" y="4276"/>
                </a:lnTo>
                <a:lnTo>
                  <a:pt x="136" y="4313"/>
                </a:lnTo>
                <a:lnTo>
                  <a:pt x="154" y="4353"/>
                </a:lnTo>
                <a:lnTo>
                  <a:pt x="176" y="4395"/>
                </a:lnTo>
                <a:lnTo>
                  <a:pt x="201" y="4434"/>
                </a:lnTo>
                <a:lnTo>
                  <a:pt x="227" y="4465"/>
                </a:lnTo>
                <a:lnTo>
                  <a:pt x="255" y="4486"/>
                </a:lnTo>
                <a:lnTo>
                  <a:pt x="291" y="4505"/>
                </a:lnTo>
                <a:lnTo>
                  <a:pt x="328" y="4523"/>
                </a:lnTo>
                <a:lnTo>
                  <a:pt x="365" y="4539"/>
                </a:lnTo>
                <a:lnTo>
                  <a:pt x="398" y="4547"/>
                </a:lnTo>
                <a:lnTo>
                  <a:pt x="429" y="4553"/>
                </a:lnTo>
                <a:lnTo>
                  <a:pt x="438" y="4523"/>
                </a:lnTo>
                <a:lnTo>
                  <a:pt x="447" y="4497"/>
                </a:lnTo>
                <a:lnTo>
                  <a:pt x="452" y="4477"/>
                </a:lnTo>
                <a:lnTo>
                  <a:pt x="440" y="4455"/>
                </a:lnTo>
                <a:lnTo>
                  <a:pt x="424" y="4425"/>
                </a:lnTo>
                <a:lnTo>
                  <a:pt x="405" y="4388"/>
                </a:lnTo>
                <a:lnTo>
                  <a:pt x="386" y="4348"/>
                </a:lnTo>
                <a:lnTo>
                  <a:pt x="363" y="4304"/>
                </a:lnTo>
                <a:lnTo>
                  <a:pt x="340" y="4257"/>
                </a:lnTo>
                <a:lnTo>
                  <a:pt x="318" y="4210"/>
                </a:lnTo>
                <a:lnTo>
                  <a:pt x="297" y="4161"/>
                </a:lnTo>
                <a:lnTo>
                  <a:pt x="278" y="4114"/>
                </a:lnTo>
                <a:close/>
                <a:moveTo>
                  <a:pt x="2444" y="3883"/>
                </a:moveTo>
                <a:lnTo>
                  <a:pt x="2440" y="3908"/>
                </a:lnTo>
                <a:lnTo>
                  <a:pt x="2435" y="3931"/>
                </a:lnTo>
                <a:lnTo>
                  <a:pt x="2423" y="3960"/>
                </a:lnTo>
                <a:lnTo>
                  <a:pt x="2416" y="3986"/>
                </a:lnTo>
                <a:lnTo>
                  <a:pt x="2410" y="4004"/>
                </a:lnTo>
                <a:lnTo>
                  <a:pt x="2409" y="4020"/>
                </a:lnTo>
                <a:lnTo>
                  <a:pt x="2407" y="4028"/>
                </a:lnTo>
                <a:lnTo>
                  <a:pt x="2407" y="4035"/>
                </a:lnTo>
                <a:lnTo>
                  <a:pt x="2409" y="4039"/>
                </a:lnTo>
                <a:lnTo>
                  <a:pt x="2410" y="4042"/>
                </a:lnTo>
                <a:lnTo>
                  <a:pt x="2412" y="4044"/>
                </a:lnTo>
                <a:lnTo>
                  <a:pt x="2414" y="4046"/>
                </a:lnTo>
                <a:lnTo>
                  <a:pt x="2416" y="4049"/>
                </a:lnTo>
                <a:lnTo>
                  <a:pt x="2417" y="4051"/>
                </a:lnTo>
                <a:lnTo>
                  <a:pt x="2421" y="4056"/>
                </a:lnTo>
                <a:lnTo>
                  <a:pt x="2430" y="4063"/>
                </a:lnTo>
                <a:lnTo>
                  <a:pt x="2442" y="4072"/>
                </a:lnTo>
                <a:lnTo>
                  <a:pt x="2458" y="4079"/>
                </a:lnTo>
                <a:lnTo>
                  <a:pt x="2480" y="4086"/>
                </a:lnTo>
                <a:lnTo>
                  <a:pt x="2508" y="4090"/>
                </a:lnTo>
                <a:lnTo>
                  <a:pt x="2541" y="4091"/>
                </a:lnTo>
                <a:lnTo>
                  <a:pt x="2582" y="4088"/>
                </a:lnTo>
                <a:lnTo>
                  <a:pt x="2582" y="4088"/>
                </a:lnTo>
                <a:lnTo>
                  <a:pt x="2601" y="4062"/>
                </a:lnTo>
                <a:lnTo>
                  <a:pt x="2615" y="4035"/>
                </a:lnTo>
                <a:lnTo>
                  <a:pt x="2623" y="4009"/>
                </a:lnTo>
                <a:lnTo>
                  <a:pt x="2629" y="3983"/>
                </a:lnTo>
                <a:lnTo>
                  <a:pt x="2630" y="3960"/>
                </a:lnTo>
                <a:lnTo>
                  <a:pt x="2606" y="3953"/>
                </a:lnTo>
                <a:lnTo>
                  <a:pt x="2575" y="3941"/>
                </a:lnTo>
                <a:lnTo>
                  <a:pt x="2538" y="3927"/>
                </a:lnTo>
                <a:lnTo>
                  <a:pt x="2494" y="3908"/>
                </a:lnTo>
                <a:lnTo>
                  <a:pt x="2444" y="3883"/>
                </a:lnTo>
                <a:close/>
                <a:moveTo>
                  <a:pt x="3758" y="3606"/>
                </a:moveTo>
                <a:lnTo>
                  <a:pt x="5240" y="3606"/>
                </a:lnTo>
                <a:lnTo>
                  <a:pt x="5261" y="3609"/>
                </a:lnTo>
                <a:lnTo>
                  <a:pt x="5280" y="3620"/>
                </a:lnTo>
                <a:lnTo>
                  <a:pt x="5296" y="3634"/>
                </a:lnTo>
                <a:lnTo>
                  <a:pt x="5304" y="3653"/>
                </a:lnTo>
                <a:lnTo>
                  <a:pt x="5308" y="3674"/>
                </a:lnTo>
                <a:lnTo>
                  <a:pt x="5304" y="3696"/>
                </a:lnTo>
                <a:lnTo>
                  <a:pt x="5296" y="3716"/>
                </a:lnTo>
                <a:lnTo>
                  <a:pt x="5280" y="3730"/>
                </a:lnTo>
                <a:lnTo>
                  <a:pt x="5261" y="3740"/>
                </a:lnTo>
                <a:lnTo>
                  <a:pt x="5240" y="3744"/>
                </a:lnTo>
                <a:lnTo>
                  <a:pt x="3758" y="3744"/>
                </a:lnTo>
                <a:lnTo>
                  <a:pt x="3735" y="3740"/>
                </a:lnTo>
                <a:lnTo>
                  <a:pt x="3716" y="3730"/>
                </a:lnTo>
                <a:lnTo>
                  <a:pt x="3702" y="3716"/>
                </a:lnTo>
                <a:lnTo>
                  <a:pt x="3692" y="3696"/>
                </a:lnTo>
                <a:lnTo>
                  <a:pt x="3688" y="3674"/>
                </a:lnTo>
                <a:lnTo>
                  <a:pt x="3692" y="3653"/>
                </a:lnTo>
                <a:lnTo>
                  <a:pt x="3702" y="3634"/>
                </a:lnTo>
                <a:lnTo>
                  <a:pt x="3716" y="3620"/>
                </a:lnTo>
                <a:lnTo>
                  <a:pt x="3735" y="3609"/>
                </a:lnTo>
                <a:lnTo>
                  <a:pt x="3758" y="3606"/>
                </a:lnTo>
                <a:close/>
                <a:moveTo>
                  <a:pt x="201" y="3190"/>
                </a:moveTo>
                <a:lnTo>
                  <a:pt x="194" y="3192"/>
                </a:lnTo>
                <a:lnTo>
                  <a:pt x="187" y="3195"/>
                </a:lnTo>
                <a:lnTo>
                  <a:pt x="180" y="3200"/>
                </a:lnTo>
                <a:lnTo>
                  <a:pt x="164" y="3214"/>
                </a:lnTo>
                <a:lnTo>
                  <a:pt x="145" y="3232"/>
                </a:lnTo>
                <a:lnTo>
                  <a:pt x="124" y="3253"/>
                </a:lnTo>
                <a:lnTo>
                  <a:pt x="105" y="3277"/>
                </a:lnTo>
                <a:lnTo>
                  <a:pt x="87" y="3302"/>
                </a:lnTo>
                <a:lnTo>
                  <a:pt x="77" y="3330"/>
                </a:lnTo>
                <a:lnTo>
                  <a:pt x="72" y="3358"/>
                </a:lnTo>
                <a:lnTo>
                  <a:pt x="77" y="3385"/>
                </a:lnTo>
                <a:lnTo>
                  <a:pt x="91" y="3426"/>
                </a:lnTo>
                <a:lnTo>
                  <a:pt x="99" y="3452"/>
                </a:lnTo>
                <a:lnTo>
                  <a:pt x="106" y="3471"/>
                </a:lnTo>
                <a:lnTo>
                  <a:pt x="113" y="3485"/>
                </a:lnTo>
                <a:lnTo>
                  <a:pt x="120" y="3497"/>
                </a:lnTo>
                <a:lnTo>
                  <a:pt x="127" y="3510"/>
                </a:lnTo>
                <a:lnTo>
                  <a:pt x="138" y="3524"/>
                </a:lnTo>
                <a:lnTo>
                  <a:pt x="148" y="3532"/>
                </a:lnTo>
                <a:lnTo>
                  <a:pt x="161" y="3543"/>
                </a:lnTo>
                <a:lnTo>
                  <a:pt x="178" y="3553"/>
                </a:lnTo>
                <a:lnTo>
                  <a:pt x="197" y="3560"/>
                </a:lnTo>
                <a:lnTo>
                  <a:pt x="222" y="3562"/>
                </a:lnTo>
                <a:lnTo>
                  <a:pt x="248" y="3557"/>
                </a:lnTo>
                <a:lnTo>
                  <a:pt x="264" y="3492"/>
                </a:lnTo>
                <a:lnTo>
                  <a:pt x="243" y="3504"/>
                </a:lnTo>
                <a:lnTo>
                  <a:pt x="227" y="3513"/>
                </a:lnTo>
                <a:lnTo>
                  <a:pt x="216" y="3517"/>
                </a:lnTo>
                <a:lnTo>
                  <a:pt x="208" y="3518"/>
                </a:lnTo>
                <a:lnTo>
                  <a:pt x="202" y="3518"/>
                </a:lnTo>
                <a:lnTo>
                  <a:pt x="192" y="3518"/>
                </a:lnTo>
                <a:lnTo>
                  <a:pt x="178" y="3517"/>
                </a:lnTo>
                <a:lnTo>
                  <a:pt x="162" y="3513"/>
                </a:lnTo>
                <a:lnTo>
                  <a:pt x="147" y="3506"/>
                </a:lnTo>
                <a:lnTo>
                  <a:pt x="133" y="3496"/>
                </a:lnTo>
                <a:lnTo>
                  <a:pt x="122" y="3480"/>
                </a:lnTo>
                <a:lnTo>
                  <a:pt x="119" y="3469"/>
                </a:lnTo>
                <a:lnTo>
                  <a:pt x="117" y="3454"/>
                </a:lnTo>
                <a:lnTo>
                  <a:pt x="122" y="3434"/>
                </a:lnTo>
                <a:lnTo>
                  <a:pt x="136" y="3413"/>
                </a:lnTo>
                <a:lnTo>
                  <a:pt x="140" y="3406"/>
                </a:lnTo>
                <a:lnTo>
                  <a:pt x="147" y="3396"/>
                </a:lnTo>
                <a:lnTo>
                  <a:pt x="152" y="3379"/>
                </a:lnTo>
                <a:lnTo>
                  <a:pt x="161" y="3356"/>
                </a:lnTo>
                <a:lnTo>
                  <a:pt x="169" y="3328"/>
                </a:lnTo>
                <a:lnTo>
                  <a:pt x="178" y="3289"/>
                </a:lnTo>
                <a:lnTo>
                  <a:pt x="189" y="3244"/>
                </a:lnTo>
                <a:lnTo>
                  <a:pt x="201" y="3190"/>
                </a:lnTo>
                <a:close/>
                <a:moveTo>
                  <a:pt x="5238" y="3097"/>
                </a:moveTo>
                <a:lnTo>
                  <a:pt x="5259" y="3101"/>
                </a:lnTo>
                <a:lnTo>
                  <a:pt x="5278" y="3111"/>
                </a:lnTo>
                <a:lnTo>
                  <a:pt x="5294" y="3125"/>
                </a:lnTo>
                <a:lnTo>
                  <a:pt x="5303" y="3144"/>
                </a:lnTo>
                <a:lnTo>
                  <a:pt x="5306" y="3167"/>
                </a:lnTo>
                <a:lnTo>
                  <a:pt x="5303" y="3188"/>
                </a:lnTo>
                <a:lnTo>
                  <a:pt x="5294" y="3207"/>
                </a:lnTo>
                <a:lnTo>
                  <a:pt x="5278" y="3221"/>
                </a:lnTo>
                <a:lnTo>
                  <a:pt x="5259" y="3232"/>
                </a:lnTo>
                <a:lnTo>
                  <a:pt x="5238" y="3235"/>
                </a:lnTo>
                <a:lnTo>
                  <a:pt x="4414" y="3235"/>
                </a:lnTo>
                <a:lnTo>
                  <a:pt x="4392" y="3232"/>
                </a:lnTo>
                <a:lnTo>
                  <a:pt x="4372" y="3221"/>
                </a:lnTo>
                <a:lnTo>
                  <a:pt x="4358" y="3207"/>
                </a:lnTo>
                <a:lnTo>
                  <a:pt x="4348" y="3188"/>
                </a:lnTo>
                <a:lnTo>
                  <a:pt x="4344" y="3167"/>
                </a:lnTo>
                <a:lnTo>
                  <a:pt x="4348" y="3144"/>
                </a:lnTo>
                <a:lnTo>
                  <a:pt x="4358" y="3125"/>
                </a:lnTo>
                <a:lnTo>
                  <a:pt x="4372" y="3111"/>
                </a:lnTo>
                <a:lnTo>
                  <a:pt x="4392" y="3101"/>
                </a:lnTo>
                <a:lnTo>
                  <a:pt x="4414" y="3097"/>
                </a:lnTo>
                <a:lnTo>
                  <a:pt x="5238" y="3097"/>
                </a:lnTo>
                <a:close/>
                <a:moveTo>
                  <a:pt x="2384" y="2977"/>
                </a:moveTo>
                <a:lnTo>
                  <a:pt x="2400" y="2978"/>
                </a:lnTo>
                <a:lnTo>
                  <a:pt x="2412" y="2987"/>
                </a:lnTo>
                <a:lnTo>
                  <a:pt x="2419" y="2999"/>
                </a:lnTo>
                <a:lnTo>
                  <a:pt x="2419" y="3015"/>
                </a:lnTo>
                <a:lnTo>
                  <a:pt x="2410" y="3029"/>
                </a:lnTo>
                <a:lnTo>
                  <a:pt x="2397" y="3034"/>
                </a:lnTo>
                <a:lnTo>
                  <a:pt x="2379" y="3040"/>
                </a:lnTo>
                <a:lnTo>
                  <a:pt x="2362" y="3045"/>
                </a:lnTo>
                <a:lnTo>
                  <a:pt x="2379" y="3061"/>
                </a:lnTo>
                <a:lnTo>
                  <a:pt x="2393" y="3080"/>
                </a:lnTo>
                <a:lnTo>
                  <a:pt x="2402" y="3101"/>
                </a:lnTo>
                <a:lnTo>
                  <a:pt x="2424" y="3092"/>
                </a:lnTo>
                <a:lnTo>
                  <a:pt x="2449" y="3083"/>
                </a:lnTo>
                <a:lnTo>
                  <a:pt x="2461" y="3082"/>
                </a:lnTo>
                <a:lnTo>
                  <a:pt x="2472" y="3089"/>
                </a:lnTo>
                <a:lnTo>
                  <a:pt x="2479" y="3099"/>
                </a:lnTo>
                <a:lnTo>
                  <a:pt x="2479" y="3111"/>
                </a:lnTo>
                <a:lnTo>
                  <a:pt x="2473" y="3122"/>
                </a:lnTo>
                <a:lnTo>
                  <a:pt x="2463" y="3129"/>
                </a:lnTo>
                <a:lnTo>
                  <a:pt x="2424" y="3143"/>
                </a:lnTo>
                <a:lnTo>
                  <a:pt x="2391" y="3160"/>
                </a:lnTo>
                <a:lnTo>
                  <a:pt x="2365" y="3181"/>
                </a:lnTo>
                <a:lnTo>
                  <a:pt x="2344" y="3204"/>
                </a:lnTo>
                <a:lnTo>
                  <a:pt x="2327" y="3227"/>
                </a:lnTo>
                <a:lnTo>
                  <a:pt x="2313" y="3247"/>
                </a:lnTo>
                <a:lnTo>
                  <a:pt x="2304" y="3267"/>
                </a:lnTo>
                <a:lnTo>
                  <a:pt x="2297" y="3282"/>
                </a:lnTo>
                <a:lnTo>
                  <a:pt x="2294" y="3293"/>
                </a:lnTo>
                <a:lnTo>
                  <a:pt x="2292" y="3298"/>
                </a:lnTo>
                <a:lnTo>
                  <a:pt x="2290" y="3305"/>
                </a:lnTo>
                <a:lnTo>
                  <a:pt x="2287" y="3309"/>
                </a:lnTo>
                <a:lnTo>
                  <a:pt x="2281" y="3314"/>
                </a:lnTo>
                <a:lnTo>
                  <a:pt x="2274" y="3316"/>
                </a:lnTo>
                <a:lnTo>
                  <a:pt x="2269" y="3316"/>
                </a:lnTo>
                <a:lnTo>
                  <a:pt x="2264" y="3316"/>
                </a:lnTo>
                <a:lnTo>
                  <a:pt x="2252" y="3310"/>
                </a:lnTo>
                <a:lnTo>
                  <a:pt x="2246" y="3300"/>
                </a:lnTo>
                <a:lnTo>
                  <a:pt x="2246" y="3288"/>
                </a:lnTo>
                <a:lnTo>
                  <a:pt x="2248" y="3281"/>
                </a:lnTo>
                <a:lnTo>
                  <a:pt x="2253" y="3265"/>
                </a:lnTo>
                <a:lnTo>
                  <a:pt x="2262" y="3244"/>
                </a:lnTo>
                <a:lnTo>
                  <a:pt x="2276" y="3218"/>
                </a:lnTo>
                <a:lnTo>
                  <a:pt x="2295" y="3188"/>
                </a:lnTo>
                <a:lnTo>
                  <a:pt x="2287" y="3171"/>
                </a:lnTo>
                <a:lnTo>
                  <a:pt x="2269" y="3160"/>
                </a:lnTo>
                <a:lnTo>
                  <a:pt x="2250" y="3155"/>
                </a:lnTo>
                <a:lnTo>
                  <a:pt x="2232" y="3158"/>
                </a:lnTo>
                <a:lnTo>
                  <a:pt x="2218" y="3167"/>
                </a:lnTo>
                <a:lnTo>
                  <a:pt x="2208" y="3179"/>
                </a:lnTo>
                <a:lnTo>
                  <a:pt x="2201" y="3197"/>
                </a:lnTo>
                <a:lnTo>
                  <a:pt x="2194" y="3179"/>
                </a:lnTo>
                <a:lnTo>
                  <a:pt x="2187" y="3162"/>
                </a:lnTo>
                <a:lnTo>
                  <a:pt x="2175" y="3179"/>
                </a:lnTo>
                <a:lnTo>
                  <a:pt x="2166" y="3192"/>
                </a:lnTo>
                <a:lnTo>
                  <a:pt x="2164" y="3197"/>
                </a:lnTo>
                <a:lnTo>
                  <a:pt x="2159" y="3202"/>
                </a:lnTo>
                <a:lnTo>
                  <a:pt x="2156" y="3207"/>
                </a:lnTo>
                <a:lnTo>
                  <a:pt x="2149" y="3211"/>
                </a:lnTo>
                <a:lnTo>
                  <a:pt x="2143" y="3213"/>
                </a:lnTo>
                <a:lnTo>
                  <a:pt x="2136" y="3214"/>
                </a:lnTo>
                <a:lnTo>
                  <a:pt x="2129" y="3213"/>
                </a:lnTo>
                <a:lnTo>
                  <a:pt x="2124" y="3211"/>
                </a:lnTo>
                <a:lnTo>
                  <a:pt x="2112" y="3200"/>
                </a:lnTo>
                <a:lnTo>
                  <a:pt x="2107" y="3186"/>
                </a:lnTo>
                <a:lnTo>
                  <a:pt x="2110" y="3171"/>
                </a:lnTo>
                <a:lnTo>
                  <a:pt x="2114" y="3165"/>
                </a:lnTo>
                <a:lnTo>
                  <a:pt x="2121" y="3151"/>
                </a:lnTo>
                <a:lnTo>
                  <a:pt x="2133" y="3134"/>
                </a:lnTo>
                <a:lnTo>
                  <a:pt x="2152" y="3111"/>
                </a:lnTo>
                <a:lnTo>
                  <a:pt x="2175" y="3085"/>
                </a:lnTo>
                <a:lnTo>
                  <a:pt x="2205" y="3059"/>
                </a:lnTo>
                <a:lnTo>
                  <a:pt x="2239" y="3034"/>
                </a:lnTo>
                <a:lnTo>
                  <a:pt x="2281" y="3012"/>
                </a:lnTo>
                <a:lnTo>
                  <a:pt x="2330" y="2991"/>
                </a:lnTo>
                <a:lnTo>
                  <a:pt x="2384" y="2977"/>
                </a:lnTo>
                <a:close/>
                <a:moveTo>
                  <a:pt x="3198" y="2856"/>
                </a:moveTo>
                <a:lnTo>
                  <a:pt x="3213" y="2856"/>
                </a:lnTo>
                <a:lnTo>
                  <a:pt x="3227" y="2865"/>
                </a:lnTo>
                <a:lnTo>
                  <a:pt x="3234" y="2877"/>
                </a:lnTo>
                <a:lnTo>
                  <a:pt x="3234" y="2893"/>
                </a:lnTo>
                <a:lnTo>
                  <a:pt x="3219" y="2935"/>
                </a:lnTo>
                <a:lnTo>
                  <a:pt x="3201" y="2970"/>
                </a:lnTo>
                <a:lnTo>
                  <a:pt x="3180" y="2996"/>
                </a:lnTo>
                <a:lnTo>
                  <a:pt x="3156" y="3017"/>
                </a:lnTo>
                <a:lnTo>
                  <a:pt x="3131" y="3031"/>
                </a:lnTo>
                <a:lnTo>
                  <a:pt x="3107" y="3041"/>
                </a:lnTo>
                <a:lnTo>
                  <a:pt x="3084" y="3047"/>
                </a:lnTo>
                <a:lnTo>
                  <a:pt x="3063" y="3048"/>
                </a:lnTo>
                <a:lnTo>
                  <a:pt x="3055" y="3048"/>
                </a:lnTo>
                <a:lnTo>
                  <a:pt x="3046" y="3047"/>
                </a:lnTo>
                <a:lnTo>
                  <a:pt x="3032" y="3041"/>
                </a:lnTo>
                <a:lnTo>
                  <a:pt x="3023" y="3029"/>
                </a:lnTo>
                <a:lnTo>
                  <a:pt x="3021" y="3013"/>
                </a:lnTo>
                <a:lnTo>
                  <a:pt x="3028" y="2999"/>
                </a:lnTo>
                <a:lnTo>
                  <a:pt x="3041" y="2989"/>
                </a:lnTo>
                <a:lnTo>
                  <a:pt x="3055" y="2987"/>
                </a:lnTo>
                <a:lnTo>
                  <a:pt x="3060" y="2989"/>
                </a:lnTo>
                <a:lnTo>
                  <a:pt x="3070" y="2989"/>
                </a:lnTo>
                <a:lnTo>
                  <a:pt x="3084" y="2985"/>
                </a:lnTo>
                <a:lnTo>
                  <a:pt x="3100" y="2982"/>
                </a:lnTo>
                <a:lnTo>
                  <a:pt x="3116" y="2973"/>
                </a:lnTo>
                <a:lnTo>
                  <a:pt x="3133" y="2959"/>
                </a:lnTo>
                <a:lnTo>
                  <a:pt x="3151" y="2940"/>
                </a:lnTo>
                <a:lnTo>
                  <a:pt x="3165" y="2912"/>
                </a:lnTo>
                <a:lnTo>
                  <a:pt x="3177" y="2877"/>
                </a:lnTo>
                <a:lnTo>
                  <a:pt x="3184" y="2865"/>
                </a:lnTo>
                <a:lnTo>
                  <a:pt x="3198" y="2856"/>
                </a:lnTo>
                <a:close/>
                <a:moveTo>
                  <a:pt x="967" y="2730"/>
                </a:moveTo>
                <a:lnTo>
                  <a:pt x="965" y="2805"/>
                </a:lnTo>
                <a:lnTo>
                  <a:pt x="965" y="2884"/>
                </a:lnTo>
                <a:lnTo>
                  <a:pt x="1002" y="2875"/>
                </a:lnTo>
                <a:lnTo>
                  <a:pt x="1033" y="2870"/>
                </a:lnTo>
                <a:lnTo>
                  <a:pt x="1058" y="2865"/>
                </a:lnTo>
                <a:lnTo>
                  <a:pt x="1073" y="2863"/>
                </a:lnTo>
                <a:lnTo>
                  <a:pt x="1082" y="2861"/>
                </a:lnTo>
                <a:lnTo>
                  <a:pt x="1107" y="2858"/>
                </a:lnTo>
                <a:lnTo>
                  <a:pt x="1133" y="2849"/>
                </a:lnTo>
                <a:lnTo>
                  <a:pt x="1154" y="2840"/>
                </a:lnTo>
                <a:lnTo>
                  <a:pt x="1166" y="2832"/>
                </a:lnTo>
                <a:lnTo>
                  <a:pt x="1168" y="2830"/>
                </a:lnTo>
                <a:lnTo>
                  <a:pt x="1169" y="2828"/>
                </a:lnTo>
                <a:lnTo>
                  <a:pt x="1108" y="2805"/>
                </a:lnTo>
                <a:lnTo>
                  <a:pt x="1054" y="2783"/>
                </a:lnTo>
                <a:lnTo>
                  <a:pt x="1007" y="2757"/>
                </a:lnTo>
                <a:lnTo>
                  <a:pt x="967" y="2730"/>
                </a:lnTo>
                <a:close/>
                <a:moveTo>
                  <a:pt x="3814" y="2580"/>
                </a:moveTo>
                <a:lnTo>
                  <a:pt x="5238" y="2580"/>
                </a:lnTo>
                <a:lnTo>
                  <a:pt x="5261" y="2584"/>
                </a:lnTo>
                <a:lnTo>
                  <a:pt x="5280" y="2592"/>
                </a:lnTo>
                <a:lnTo>
                  <a:pt x="5294" y="2608"/>
                </a:lnTo>
                <a:lnTo>
                  <a:pt x="5304" y="2626"/>
                </a:lnTo>
                <a:lnTo>
                  <a:pt x="5308" y="2648"/>
                </a:lnTo>
                <a:lnTo>
                  <a:pt x="5304" y="2669"/>
                </a:lnTo>
                <a:lnTo>
                  <a:pt x="5294" y="2688"/>
                </a:lnTo>
                <a:lnTo>
                  <a:pt x="5280" y="2704"/>
                </a:lnTo>
                <a:lnTo>
                  <a:pt x="5261" y="2713"/>
                </a:lnTo>
                <a:lnTo>
                  <a:pt x="5238" y="2716"/>
                </a:lnTo>
                <a:lnTo>
                  <a:pt x="3814" y="2716"/>
                </a:lnTo>
                <a:lnTo>
                  <a:pt x="3793" y="2713"/>
                </a:lnTo>
                <a:lnTo>
                  <a:pt x="3774" y="2704"/>
                </a:lnTo>
                <a:lnTo>
                  <a:pt x="3760" y="2688"/>
                </a:lnTo>
                <a:lnTo>
                  <a:pt x="3749" y="2669"/>
                </a:lnTo>
                <a:lnTo>
                  <a:pt x="3746" y="2648"/>
                </a:lnTo>
                <a:lnTo>
                  <a:pt x="3749" y="2626"/>
                </a:lnTo>
                <a:lnTo>
                  <a:pt x="3760" y="2608"/>
                </a:lnTo>
                <a:lnTo>
                  <a:pt x="3774" y="2592"/>
                </a:lnTo>
                <a:lnTo>
                  <a:pt x="3793" y="2584"/>
                </a:lnTo>
                <a:lnTo>
                  <a:pt x="3814" y="2580"/>
                </a:lnTo>
                <a:close/>
                <a:moveTo>
                  <a:pt x="2922" y="2580"/>
                </a:moveTo>
                <a:lnTo>
                  <a:pt x="3470" y="2580"/>
                </a:lnTo>
                <a:lnTo>
                  <a:pt x="3491" y="2584"/>
                </a:lnTo>
                <a:lnTo>
                  <a:pt x="3510" y="2592"/>
                </a:lnTo>
                <a:lnTo>
                  <a:pt x="3524" y="2608"/>
                </a:lnTo>
                <a:lnTo>
                  <a:pt x="3535" y="2626"/>
                </a:lnTo>
                <a:lnTo>
                  <a:pt x="3538" y="2648"/>
                </a:lnTo>
                <a:lnTo>
                  <a:pt x="3535" y="2669"/>
                </a:lnTo>
                <a:lnTo>
                  <a:pt x="3524" y="2688"/>
                </a:lnTo>
                <a:lnTo>
                  <a:pt x="3510" y="2704"/>
                </a:lnTo>
                <a:lnTo>
                  <a:pt x="3491" y="2713"/>
                </a:lnTo>
                <a:lnTo>
                  <a:pt x="3470" y="2716"/>
                </a:lnTo>
                <a:lnTo>
                  <a:pt x="2922" y="2716"/>
                </a:lnTo>
                <a:lnTo>
                  <a:pt x="2901" y="2713"/>
                </a:lnTo>
                <a:lnTo>
                  <a:pt x="2882" y="2704"/>
                </a:lnTo>
                <a:lnTo>
                  <a:pt x="2866" y="2688"/>
                </a:lnTo>
                <a:lnTo>
                  <a:pt x="2857" y="2669"/>
                </a:lnTo>
                <a:lnTo>
                  <a:pt x="2854" y="2648"/>
                </a:lnTo>
                <a:lnTo>
                  <a:pt x="2857" y="2626"/>
                </a:lnTo>
                <a:lnTo>
                  <a:pt x="2866" y="2608"/>
                </a:lnTo>
                <a:lnTo>
                  <a:pt x="2882" y="2592"/>
                </a:lnTo>
                <a:lnTo>
                  <a:pt x="2901" y="2584"/>
                </a:lnTo>
                <a:lnTo>
                  <a:pt x="2922" y="2580"/>
                </a:lnTo>
                <a:close/>
                <a:moveTo>
                  <a:pt x="2135" y="2386"/>
                </a:moveTo>
                <a:lnTo>
                  <a:pt x="2086" y="2388"/>
                </a:lnTo>
                <a:lnTo>
                  <a:pt x="2032" y="2397"/>
                </a:lnTo>
                <a:lnTo>
                  <a:pt x="1972" y="2411"/>
                </a:lnTo>
                <a:lnTo>
                  <a:pt x="1906" y="2428"/>
                </a:lnTo>
                <a:lnTo>
                  <a:pt x="1831" y="2449"/>
                </a:lnTo>
                <a:lnTo>
                  <a:pt x="1817" y="2453"/>
                </a:lnTo>
                <a:lnTo>
                  <a:pt x="1773" y="2468"/>
                </a:lnTo>
                <a:lnTo>
                  <a:pt x="1731" y="2489"/>
                </a:lnTo>
                <a:lnTo>
                  <a:pt x="1693" y="2514"/>
                </a:lnTo>
                <a:lnTo>
                  <a:pt x="1656" y="2540"/>
                </a:lnTo>
                <a:lnTo>
                  <a:pt x="1623" y="2568"/>
                </a:lnTo>
                <a:lnTo>
                  <a:pt x="1594" y="2594"/>
                </a:lnTo>
                <a:lnTo>
                  <a:pt x="1567" y="2622"/>
                </a:lnTo>
                <a:lnTo>
                  <a:pt x="1546" y="2646"/>
                </a:lnTo>
                <a:lnTo>
                  <a:pt x="1529" y="2667"/>
                </a:lnTo>
                <a:lnTo>
                  <a:pt x="1515" y="2683"/>
                </a:lnTo>
                <a:lnTo>
                  <a:pt x="1508" y="2694"/>
                </a:lnTo>
                <a:lnTo>
                  <a:pt x="1505" y="2699"/>
                </a:lnTo>
                <a:lnTo>
                  <a:pt x="1491" y="2713"/>
                </a:lnTo>
                <a:lnTo>
                  <a:pt x="1471" y="2720"/>
                </a:lnTo>
                <a:lnTo>
                  <a:pt x="1440" y="2727"/>
                </a:lnTo>
                <a:lnTo>
                  <a:pt x="1407" y="2743"/>
                </a:lnTo>
                <a:lnTo>
                  <a:pt x="1372" y="2765"/>
                </a:lnTo>
                <a:lnTo>
                  <a:pt x="1337" y="2792"/>
                </a:lnTo>
                <a:lnTo>
                  <a:pt x="1302" y="2823"/>
                </a:lnTo>
                <a:lnTo>
                  <a:pt x="1269" y="2858"/>
                </a:lnTo>
                <a:lnTo>
                  <a:pt x="1238" y="2893"/>
                </a:lnTo>
                <a:lnTo>
                  <a:pt x="1224" y="2907"/>
                </a:lnTo>
                <a:lnTo>
                  <a:pt x="1204" y="2919"/>
                </a:lnTo>
                <a:lnTo>
                  <a:pt x="1185" y="2930"/>
                </a:lnTo>
                <a:lnTo>
                  <a:pt x="1171" y="2950"/>
                </a:lnTo>
                <a:lnTo>
                  <a:pt x="1154" y="2977"/>
                </a:lnTo>
                <a:lnTo>
                  <a:pt x="1135" y="3006"/>
                </a:lnTo>
                <a:lnTo>
                  <a:pt x="1112" y="3036"/>
                </a:lnTo>
                <a:lnTo>
                  <a:pt x="1091" y="3066"/>
                </a:lnTo>
                <a:lnTo>
                  <a:pt x="1070" y="3092"/>
                </a:lnTo>
                <a:lnTo>
                  <a:pt x="1051" y="3115"/>
                </a:lnTo>
                <a:lnTo>
                  <a:pt x="1035" y="3130"/>
                </a:lnTo>
                <a:lnTo>
                  <a:pt x="1023" y="3144"/>
                </a:lnTo>
                <a:lnTo>
                  <a:pt x="1005" y="3164"/>
                </a:lnTo>
                <a:lnTo>
                  <a:pt x="984" y="3188"/>
                </a:lnTo>
                <a:lnTo>
                  <a:pt x="962" y="3216"/>
                </a:lnTo>
                <a:lnTo>
                  <a:pt x="939" y="3247"/>
                </a:lnTo>
                <a:lnTo>
                  <a:pt x="916" y="3279"/>
                </a:lnTo>
                <a:lnTo>
                  <a:pt x="895" y="3310"/>
                </a:lnTo>
                <a:lnTo>
                  <a:pt x="876" y="3340"/>
                </a:lnTo>
                <a:lnTo>
                  <a:pt x="861" y="3366"/>
                </a:lnTo>
                <a:lnTo>
                  <a:pt x="850" y="3387"/>
                </a:lnTo>
                <a:lnTo>
                  <a:pt x="840" y="3415"/>
                </a:lnTo>
                <a:lnTo>
                  <a:pt x="833" y="3438"/>
                </a:lnTo>
                <a:lnTo>
                  <a:pt x="831" y="3454"/>
                </a:lnTo>
                <a:lnTo>
                  <a:pt x="833" y="3468"/>
                </a:lnTo>
                <a:lnTo>
                  <a:pt x="836" y="3482"/>
                </a:lnTo>
                <a:lnTo>
                  <a:pt x="843" y="3494"/>
                </a:lnTo>
                <a:lnTo>
                  <a:pt x="850" y="3504"/>
                </a:lnTo>
                <a:lnTo>
                  <a:pt x="861" y="3520"/>
                </a:lnTo>
                <a:lnTo>
                  <a:pt x="873" y="3537"/>
                </a:lnTo>
                <a:lnTo>
                  <a:pt x="887" y="3557"/>
                </a:lnTo>
                <a:lnTo>
                  <a:pt x="916" y="3597"/>
                </a:lnTo>
                <a:lnTo>
                  <a:pt x="941" y="3632"/>
                </a:lnTo>
                <a:lnTo>
                  <a:pt x="962" y="3662"/>
                </a:lnTo>
                <a:lnTo>
                  <a:pt x="976" y="3688"/>
                </a:lnTo>
                <a:lnTo>
                  <a:pt x="986" y="3707"/>
                </a:lnTo>
                <a:lnTo>
                  <a:pt x="993" y="3724"/>
                </a:lnTo>
                <a:lnTo>
                  <a:pt x="997" y="3740"/>
                </a:lnTo>
                <a:lnTo>
                  <a:pt x="997" y="3752"/>
                </a:lnTo>
                <a:lnTo>
                  <a:pt x="995" y="3759"/>
                </a:lnTo>
                <a:lnTo>
                  <a:pt x="993" y="3768"/>
                </a:lnTo>
                <a:lnTo>
                  <a:pt x="990" y="3779"/>
                </a:lnTo>
                <a:lnTo>
                  <a:pt x="986" y="3796"/>
                </a:lnTo>
                <a:lnTo>
                  <a:pt x="981" y="3819"/>
                </a:lnTo>
                <a:lnTo>
                  <a:pt x="977" y="3841"/>
                </a:lnTo>
                <a:lnTo>
                  <a:pt x="976" y="3866"/>
                </a:lnTo>
                <a:lnTo>
                  <a:pt x="977" y="3889"/>
                </a:lnTo>
                <a:lnTo>
                  <a:pt x="983" y="3908"/>
                </a:lnTo>
                <a:lnTo>
                  <a:pt x="991" y="3924"/>
                </a:lnTo>
                <a:lnTo>
                  <a:pt x="1005" y="3938"/>
                </a:lnTo>
                <a:lnTo>
                  <a:pt x="1026" y="3959"/>
                </a:lnTo>
                <a:lnTo>
                  <a:pt x="1051" y="3981"/>
                </a:lnTo>
                <a:lnTo>
                  <a:pt x="1075" y="4002"/>
                </a:lnTo>
                <a:lnTo>
                  <a:pt x="1103" y="4021"/>
                </a:lnTo>
                <a:lnTo>
                  <a:pt x="1129" y="4035"/>
                </a:lnTo>
                <a:lnTo>
                  <a:pt x="1155" y="4042"/>
                </a:lnTo>
                <a:lnTo>
                  <a:pt x="1182" y="4041"/>
                </a:lnTo>
                <a:lnTo>
                  <a:pt x="1218" y="4028"/>
                </a:lnTo>
                <a:lnTo>
                  <a:pt x="1258" y="4011"/>
                </a:lnTo>
                <a:lnTo>
                  <a:pt x="1302" y="3990"/>
                </a:lnTo>
                <a:lnTo>
                  <a:pt x="1346" y="3967"/>
                </a:lnTo>
                <a:lnTo>
                  <a:pt x="1393" y="3945"/>
                </a:lnTo>
                <a:lnTo>
                  <a:pt x="1438" y="3922"/>
                </a:lnTo>
                <a:lnTo>
                  <a:pt x="1482" y="3903"/>
                </a:lnTo>
                <a:lnTo>
                  <a:pt x="1529" y="3889"/>
                </a:lnTo>
                <a:lnTo>
                  <a:pt x="1574" y="3878"/>
                </a:lnTo>
                <a:lnTo>
                  <a:pt x="1616" y="3869"/>
                </a:lnTo>
                <a:lnTo>
                  <a:pt x="1634" y="3866"/>
                </a:lnTo>
                <a:lnTo>
                  <a:pt x="1651" y="3862"/>
                </a:lnTo>
                <a:lnTo>
                  <a:pt x="1667" y="3859"/>
                </a:lnTo>
                <a:lnTo>
                  <a:pt x="1676" y="3855"/>
                </a:lnTo>
                <a:lnTo>
                  <a:pt x="1681" y="3845"/>
                </a:lnTo>
                <a:lnTo>
                  <a:pt x="1686" y="3829"/>
                </a:lnTo>
                <a:lnTo>
                  <a:pt x="1693" y="3805"/>
                </a:lnTo>
                <a:lnTo>
                  <a:pt x="1700" y="3775"/>
                </a:lnTo>
                <a:lnTo>
                  <a:pt x="1707" y="3740"/>
                </a:lnTo>
                <a:lnTo>
                  <a:pt x="1714" y="3702"/>
                </a:lnTo>
                <a:lnTo>
                  <a:pt x="1718" y="3660"/>
                </a:lnTo>
                <a:lnTo>
                  <a:pt x="1719" y="3616"/>
                </a:lnTo>
                <a:lnTo>
                  <a:pt x="1718" y="3572"/>
                </a:lnTo>
                <a:lnTo>
                  <a:pt x="1711" y="3511"/>
                </a:lnTo>
                <a:lnTo>
                  <a:pt x="1702" y="3443"/>
                </a:lnTo>
                <a:lnTo>
                  <a:pt x="1693" y="3373"/>
                </a:lnTo>
                <a:lnTo>
                  <a:pt x="1684" y="3321"/>
                </a:lnTo>
                <a:lnTo>
                  <a:pt x="1677" y="3268"/>
                </a:lnTo>
                <a:lnTo>
                  <a:pt x="1672" y="3220"/>
                </a:lnTo>
                <a:lnTo>
                  <a:pt x="1667" y="3176"/>
                </a:lnTo>
                <a:lnTo>
                  <a:pt x="1665" y="3136"/>
                </a:lnTo>
                <a:lnTo>
                  <a:pt x="1665" y="3101"/>
                </a:lnTo>
                <a:lnTo>
                  <a:pt x="1672" y="3083"/>
                </a:lnTo>
                <a:lnTo>
                  <a:pt x="1684" y="3073"/>
                </a:lnTo>
                <a:lnTo>
                  <a:pt x="1704" y="3068"/>
                </a:lnTo>
                <a:lnTo>
                  <a:pt x="1721" y="3075"/>
                </a:lnTo>
                <a:lnTo>
                  <a:pt x="1733" y="3087"/>
                </a:lnTo>
                <a:lnTo>
                  <a:pt x="1737" y="3106"/>
                </a:lnTo>
                <a:lnTo>
                  <a:pt x="1737" y="3137"/>
                </a:lnTo>
                <a:lnTo>
                  <a:pt x="1738" y="3174"/>
                </a:lnTo>
                <a:lnTo>
                  <a:pt x="1744" y="3218"/>
                </a:lnTo>
                <a:lnTo>
                  <a:pt x="1749" y="3265"/>
                </a:lnTo>
                <a:lnTo>
                  <a:pt x="1756" y="3314"/>
                </a:lnTo>
                <a:lnTo>
                  <a:pt x="1763" y="3363"/>
                </a:lnTo>
                <a:lnTo>
                  <a:pt x="1773" y="3434"/>
                </a:lnTo>
                <a:lnTo>
                  <a:pt x="1782" y="3503"/>
                </a:lnTo>
                <a:lnTo>
                  <a:pt x="1789" y="3565"/>
                </a:lnTo>
                <a:lnTo>
                  <a:pt x="1791" y="3623"/>
                </a:lnTo>
                <a:lnTo>
                  <a:pt x="1787" y="3679"/>
                </a:lnTo>
                <a:lnTo>
                  <a:pt x="1782" y="3731"/>
                </a:lnTo>
                <a:lnTo>
                  <a:pt x="1773" y="3779"/>
                </a:lnTo>
                <a:lnTo>
                  <a:pt x="1761" y="3822"/>
                </a:lnTo>
                <a:lnTo>
                  <a:pt x="1751" y="3857"/>
                </a:lnTo>
                <a:lnTo>
                  <a:pt x="1740" y="3883"/>
                </a:lnTo>
                <a:lnTo>
                  <a:pt x="1730" y="3901"/>
                </a:lnTo>
                <a:lnTo>
                  <a:pt x="1714" y="3915"/>
                </a:lnTo>
                <a:lnTo>
                  <a:pt x="1691" y="3925"/>
                </a:lnTo>
                <a:lnTo>
                  <a:pt x="1663" y="3932"/>
                </a:lnTo>
                <a:lnTo>
                  <a:pt x="1629" y="3939"/>
                </a:lnTo>
                <a:lnTo>
                  <a:pt x="1590" y="3946"/>
                </a:lnTo>
                <a:lnTo>
                  <a:pt x="1550" y="3957"/>
                </a:lnTo>
                <a:lnTo>
                  <a:pt x="1508" y="3971"/>
                </a:lnTo>
                <a:lnTo>
                  <a:pt x="1466" y="3986"/>
                </a:lnTo>
                <a:lnTo>
                  <a:pt x="1423" y="4007"/>
                </a:lnTo>
                <a:lnTo>
                  <a:pt x="1377" y="4030"/>
                </a:lnTo>
                <a:lnTo>
                  <a:pt x="1332" y="4055"/>
                </a:lnTo>
                <a:lnTo>
                  <a:pt x="1285" y="4077"/>
                </a:lnTo>
                <a:lnTo>
                  <a:pt x="1241" y="4095"/>
                </a:lnTo>
                <a:lnTo>
                  <a:pt x="1199" y="4109"/>
                </a:lnTo>
                <a:lnTo>
                  <a:pt x="1164" y="4114"/>
                </a:lnTo>
                <a:lnTo>
                  <a:pt x="1128" y="4109"/>
                </a:lnTo>
                <a:lnTo>
                  <a:pt x="1094" y="4098"/>
                </a:lnTo>
                <a:lnTo>
                  <a:pt x="1061" y="4081"/>
                </a:lnTo>
                <a:lnTo>
                  <a:pt x="1032" y="4058"/>
                </a:lnTo>
                <a:lnTo>
                  <a:pt x="1004" y="4035"/>
                </a:lnTo>
                <a:lnTo>
                  <a:pt x="977" y="4011"/>
                </a:lnTo>
                <a:lnTo>
                  <a:pt x="955" y="3986"/>
                </a:lnTo>
                <a:lnTo>
                  <a:pt x="941" y="3974"/>
                </a:lnTo>
                <a:lnTo>
                  <a:pt x="923" y="3950"/>
                </a:lnTo>
                <a:lnTo>
                  <a:pt x="913" y="3924"/>
                </a:lnTo>
                <a:lnTo>
                  <a:pt x="906" y="3896"/>
                </a:lnTo>
                <a:lnTo>
                  <a:pt x="904" y="3866"/>
                </a:lnTo>
                <a:lnTo>
                  <a:pt x="908" y="3838"/>
                </a:lnTo>
                <a:lnTo>
                  <a:pt x="911" y="3810"/>
                </a:lnTo>
                <a:lnTo>
                  <a:pt x="916" y="3784"/>
                </a:lnTo>
                <a:lnTo>
                  <a:pt x="922" y="3761"/>
                </a:lnTo>
                <a:lnTo>
                  <a:pt x="923" y="3754"/>
                </a:lnTo>
                <a:lnTo>
                  <a:pt x="925" y="3747"/>
                </a:lnTo>
                <a:lnTo>
                  <a:pt x="925" y="3742"/>
                </a:lnTo>
                <a:lnTo>
                  <a:pt x="922" y="3731"/>
                </a:lnTo>
                <a:lnTo>
                  <a:pt x="913" y="3717"/>
                </a:lnTo>
                <a:lnTo>
                  <a:pt x="901" y="3700"/>
                </a:lnTo>
                <a:lnTo>
                  <a:pt x="887" y="3679"/>
                </a:lnTo>
                <a:lnTo>
                  <a:pt x="871" y="3658"/>
                </a:lnTo>
                <a:lnTo>
                  <a:pt x="857" y="3635"/>
                </a:lnTo>
                <a:lnTo>
                  <a:pt x="841" y="3616"/>
                </a:lnTo>
                <a:lnTo>
                  <a:pt x="829" y="3599"/>
                </a:lnTo>
                <a:lnTo>
                  <a:pt x="813" y="3578"/>
                </a:lnTo>
                <a:lnTo>
                  <a:pt x="799" y="3558"/>
                </a:lnTo>
                <a:lnTo>
                  <a:pt x="789" y="3541"/>
                </a:lnTo>
                <a:lnTo>
                  <a:pt x="780" y="3529"/>
                </a:lnTo>
                <a:lnTo>
                  <a:pt x="768" y="3504"/>
                </a:lnTo>
                <a:lnTo>
                  <a:pt x="761" y="3480"/>
                </a:lnTo>
                <a:lnTo>
                  <a:pt x="759" y="3454"/>
                </a:lnTo>
                <a:lnTo>
                  <a:pt x="763" y="3427"/>
                </a:lnTo>
                <a:lnTo>
                  <a:pt x="771" y="3396"/>
                </a:lnTo>
                <a:lnTo>
                  <a:pt x="784" y="3359"/>
                </a:lnTo>
                <a:lnTo>
                  <a:pt x="796" y="3335"/>
                </a:lnTo>
                <a:lnTo>
                  <a:pt x="813" y="3305"/>
                </a:lnTo>
                <a:lnTo>
                  <a:pt x="834" y="3272"/>
                </a:lnTo>
                <a:lnTo>
                  <a:pt x="857" y="3239"/>
                </a:lnTo>
                <a:lnTo>
                  <a:pt x="881" y="3204"/>
                </a:lnTo>
                <a:lnTo>
                  <a:pt x="908" y="3171"/>
                </a:lnTo>
                <a:lnTo>
                  <a:pt x="932" y="3141"/>
                </a:lnTo>
                <a:lnTo>
                  <a:pt x="955" y="3113"/>
                </a:lnTo>
                <a:lnTo>
                  <a:pt x="974" y="3092"/>
                </a:lnTo>
                <a:lnTo>
                  <a:pt x="990" y="3076"/>
                </a:lnTo>
                <a:lnTo>
                  <a:pt x="1000" y="3066"/>
                </a:lnTo>
                <a:lnTo>
                  <a:pt x="1012" y="3050"/>
                </a:lnTo>
                <a:lnTo>
                  <a:pt x="1028" y="3031"/>
                </a:lnTo>
                <a:lnTo>
                  <a:pt x="1046" y="3008"/>
                </a:lnTo>
                <a:lnTo>
                  <a:pt x="1063" y="2982"/>
                </a:lnTo>
                <a:lnTo>
                  <a:pt x="1080" y="2956"/>
                </a:lnTo>
                <a:lnTo>
                  <a:pt x="1059" y="2961"/>
                </a:lnTo>
                <a:lnTo>
                  <a:pt x="1026" y="2966"/>
                </a:lnTo>
                <a:lnTo>
                  <a:pt x="986" y="2975"/>
                </a:lnTo>
                <a:lnTo>
                  <a:pt x="939" y="2989"/>
                </a:lnTo>
                <a:lnTo>
                  <a:pt x="885" y="3005"/>
                </a:lnTo>
                <a:lnTo>
                  <a:pt x="829" y="3024"/>
                </a:lnTo>
                <a:lnTo>
                  <a:pt x="770" y="3048"/>
                </a:lnTo>
                <a:lnTo>
                  <a:pt x="709" y="3078"/>
                </a:lnTo>
                <a:lnTo>
                  <a:pt x="649" y="3113"/>
                </a:lnTo>
                <a:lnTo>
                  <a:pt x="593" y="3151"/>
                </a:lnTo>
                <a:lnTo>
                  <a:pt x="539" y="3197"/>
                </a:lnTo>
                <a:lnTo>
                  <a:pt x="492" y="3247"/>
                </a:lnTo>
                <a:lnTo>
                  <a:pt x="443" y="3316"/>
                </a:lnTo>
                <a:lnTo>
                  <a:pt x="403" y="3387"/>
                </a:lnTo>
                <a:lnTo>
                  <a:pt x="368" y="3466"/>
                </a:lnTo>
                <a:lnTo>
                  <a:pt x="344" y="3551"/>
                </a:lnTo>
                <a:lnTo>
                  <a:pt x="325" y="3641"/>
                </a:lnTo>
                <a:lnTo>
                  <a:pt x="316" y="3735"/>
                </a:lnTo>
                <a:lnTo>
                  <a:pt x="312" y="3834"/>
                </a:lnTo>
                <a:lnTo>
                  <a:pt x="318" y="3938"/>
                </a:lnTo>
                <a:lnTo>
                  <a:pt x="323" y="3964"/>
                </a:lnTo>
                <a:lnTo>
                  <a:pt x="332" y="3995"/>
                </a:lnTo>
                <a:lnTo>
                  <a:pt x="346" y="4034"/>
                </a:lnTo>
                <a:lnTo>
                  <a:pt x="361" y="4074"/>
                </a:lnTo>
                <a:lnTo>
                  <a:pt x="381" y="4119"/>
                </a:lnTo>
                <a:lnTo>
                  <a:pt x="401" y="4165"/>
                </a:lnTo>
                <a:lnTo>
                  <a:pt x="422" y="4212"/>
                </a:lnTo>
                <a:lnTo>
                  <a:pt x="445" y="4259"/>
                </a:lnTo>
                <a:lnTo>
                  <a:pt x="468" y="4304"/>
                </a:lnTo>
                <a:lnTo>
                  <a:pt x="489" y="4346"/>
                </a:lnTo>
                <a:lnTo>
                  <a:pt x="510" y="4387"/>
                </a:lnTo>
                <a:lnTo>
                  <a:pt x="527" y="4420"/>
                </a:lnTo>
                <a:lnTo>
                  <a:pt x="543" y="4449"/>
                </a:lnTo>
                <a:lnTo>
                  <a:pt x="548" y="4465"/>
                </a:lnTo>
                <a:lnTo>
                  <a:pt x="546" y="4483"/>
                </a:lnTo>
                <a:lnTo>
                  <a:pt x="545" y="4490"/>
                </a:lnTo>
                <a:lnTo>
                  <a:pt x="541" y="4504"/>
                </a:lnTo>
                <a:lnTo>
                  <a:pt x="536" y="4526"/>
                </a:lnTo>
                <a:lnTo>
                  <a:pt x="527" y="4554"/>
                </a:lnTo>
                <a:lnTo>
                  <a:pt x="517" y="4586"/>
                </a:lnTo>
                <a:lnTo>
                  <a:pt x="506" y="4619"/>
                </a:lnTo>
                <a:lnTo>
                  <a:pt x="494" y="4652"/>
                </a:lnTo>
                <a:lnTo>
                  <a:pt x="482" y="4685"/>
                </a:lnTo>
                <a:lnTo>
                  <a:pt x="475" y="4712"/>
                </a:lnTo>
                <a:lnTo>
                  <a:pt x="475" y="4732"/>
                </a:lnTo>
                <a:lnTo>
                  <a:pt x="478" y="4752"/>
                </a:lnTo>
                <a:lnTo>
                  <a:pt x="485" y="4764"/>
                </a:lnTo>
                <a:lnTo>
                  <a:pt x="506" y="4771"/>
                </a:lnTo>
                <a:lnTo>
                  <a:pt x="538" y="4780"/>
                </a:lnTo>
                <a:lnTo>
                  <a:pt x="573" y="4792"/>
                </a:lnTo>
                <a:lnTo>
                  <a:pt x="614" y="4802"/>
                </a:lnTo>
                <a:lnTo>
                  <a:pt x="656" y="4816"/>
                </a:lnTo>
                <a:lnTo>
                  <a:pt x="700" y="4829"/>
                </a:lnTo>
                <a:lnTo>
                  <a:pt x="742" y="4841"/>
                </a:lnTo>
                <a:lnTo>
                  <a:pt x="782" y="4851"/>
                </a:lnTo>
                <a:lnTo>
                  <a:pt x="817" y="4862"/>
                </a:lnTo>
                <a:lnTo>
                  <a:pt x="845" y="4869"/>
                </a:lnTo>
                <a:lnTo>
                  <a:pt x="852" y="4869"/>
                </a:lnTo>
                <a:lnTo>
                  <a:pt x="857" y="4869"/>
                </a:lnTo>
                <a:lnTo>
                  <a:pt x="861" y="4869"/>
                </a:lnTo>
                <a:lnTo>
                  <a:pt x="862" y="4867"/>
                </a:lnTo>
                <a:lnTo>
                  <a:pt x="864" y="4867"/>
                </a:lnTo>
                <a:lnTo>
                  <a:pt x="873" y="4855"/>
                </a:lnTo>
                <a:lnTo>
                  <a:pt x="880" y="4839"/>
                </a:lnTo>
                <a:lnTo>
                  <a:pt x="887" y="4822"/>
                </a:lnTo>
                <a:lnTo>
                  <a:pt x="890" y="4804"/>
                </a:lnTo>
                <a:lnTo>
                  <a:pt x="892" y="4788"/>
                </a:lnTo>
                <a:lnTo>
                  <a:pt x="890" y="4774"/>
                </a:lnTo>
                <a:lnTo>
                  <a:pt x="892" y="4753"/>
                </a:lnTo>
                <a:lnTo>
                  <a:pt x="895" y="4727"/>
                </a:lnTo>
                <a:lnTo>
                  <a:pt x="904" y="4696"/>
                </a:lnTo>
                <a:lnTo>
                  <a:pt x="918" y="4663"/>
                </a:lnTo>
                <a:lnTo>
                  <a:pt x="939" y="4628"/>
                </a:lnTo>
                <a:lnTo>
                  <a:pt x="969" y="4593"/>
                </a:lnTo>
                <a:lnTo>
                  <a:pt x="986" y="4570"/>
                </a:lnTo>
                <a:lnTo>
                  <a:pt x="997" y="4546"/>
                </a:lnTo>
                <a:lnTo>
                  <a:pt x="1002" y="4523"/>
                </a:lnTo>
                <a:lnTo>
                  <a:pt x="1002" y="4502"/>
                </a:lnTo>
                <a:lnTo>
                  <a:pt x="1000" y="4484"/>
                </a:lnTo>
                <a:lnTo>
                  <a:pt x="998" y="4474"/>
                </a:lnTo>
                <a:lnTo>
                  <a:pt x="997" y="4469"/>
                </a:lnTo>
                <a:lnTo>
                  <a:pt x="995" y="4455"/>
                </a:lnTo>
                <a:lnTo>
                  <a:pt x="997" y="4441"/>
                </a:lnTo>
                <a:lnTo>
                  <a:pt x="1004" y="4427"/>
                </a:lnTo>
                <a:lnTo>
                  <a:pt x="1012" y="4416"/>
                </a:lnTo>
                <a:lnTo>
                  <a:pt x="1026" y="4409"/>
                </a:lnTo>
                <a:lnTo>
                  <a:pt x="1040" y="4408"/>
                </a:lnTo>
                <a:lnTo>
                  <a:pt x="1402" y="4401"/>
                </a:lnTo>
                <a:lnTo>
                  <a:pt x="1419" y="4404"/>
                </a:lnTo>
                <a:lnTo>
                  <a:pt x="1433" y="4411"/>
                </a:lnTo>
                <a:lnTo>
                  <a:pt x="1443" y="4425"/>
                </a:lnTo>
                <a:lnTo>
                  <a:pt x="1449" y="4441"/>
                </a:lnTo>
                <a:lnTo>
                  <a:pt x="1449" y="4456"/>
                </a:lnTo>
                <a:lnTo>
                  <a:pt x="1443" y="4472"/>
                </a:lnTo>
                <a:lnTo>
                  <a:pt x="1433" y="4484"/>
                </a:lnTo>
                <a:lnTo>
                  <a:pt x="1419" y="4491"/>
                </a:lnTo>
                <a:lnTo>
                  <a:pt x="1321" y="4526"/>
                </a:lnTo>
                <a:lnTo>
                  <a:pt x="1300" y="4537"/>
                </a:lnTo>
                <a:lnTo>
                  <a:pt x="1285" y="4551"/>
                </a:lnTo>
                <a:lnTo>
                  <a:pt x="1274" y="4565"/>
                </a:lnTo>
                <a:lnTo>
                  <a:pt x="1269" y="4579"/>
                </a:lnTo>
                <a:lnTo>
                  <a:pt x="1265" y="4591"/>
                </a:lnTo>
                <a:lnTo>
                  <a:pt x="1265" y="4601"/>
                </a:lnTo>
                <a:lnTo>
                  <a:pt x="1285" y="4636"/>
                </a:lnTo>
                <a:lnTo>
                  <a:pt x="1306" y="4673"/>
                </a:lnTo>
                <a:lnTo>
                  <a:pt x="1328" y="4712"/>
                </a:lnTo>
                <a:lnTo>
                  <a:pt x="1351" y="4750"/>
                </a:lnTo>
                <a:lnTo>
                  <a:pt x="1374" y="4788"/>
                </a:lnTo>
                <a:lnTo>
                  <a:pt x="1396" y="4823"/>
                </a:lnTo>
                <a:lnTo>
                  <a:pt x="1417" y="4857"/>
                </a:lnTo>
                <a:lnTo>
                  <a:pt x="1437" y="4883"/>
                </a:lnTo>
                <a:lnTo>
                  <a:pt x="1454" y="4904"/>
                </a:lnTo>
                <a:lnTo>
                  <a:pt x="1466" y="4918"/>
                </a:lnTo>
                <a:lnTo>
                  <a:pt x="1487" y="4912"/>
                </a:lnTo>
                <a:lnTo>
                  <a:pt x="1510" y="4898"/>
                </a:lnTo>
                <a:lnTo>
                  <a:pt x="1534" y="4879"/>
                </a:lnTo>
                <a:lnTo>
                  <a:pt x="1559" y="4857"/>
                </a:lnTo>
                <a:lnTo>
                  <a:pt x="1580" y="4832"/>
                </a:lnTo>
                <a:lnTo>
                  <a:pt x="1601" y="4806"/>
                </a:lnTo>
                <a:lnTo>
                  <a:pt x="1608" y="4795"/>
                </a:lnTo>
                <a:lnTo>
                  <a:pt x="1620" y="4783"/>
                </a:lnTo>
                <a:lnTo>
                  <a:pt x="1635" y="4769"/>
                </a:lnTo>
                <a:lnTo>
                  <a:pt x="1655" y="4750"/>
                </a:lnTo>
                <a:lnTo>
                  <a:pt x="1679" y="4727"/>
                </a:lnTo>
                <a:lnTo>
                  <a:pt x="1718" y="4691"/>
                </a:lnTo>
                <a:lnTo>
                  <a:pt x="1759" y="4650"/>
                </a:lnTo>
                <a:lnTo>
                  <a:pt x="1805" y="4607"/>
                </a:lnTo>
                <a:lnTo>
                  <a:pt x="1850" y="4558"/>
                </a:lnTo>
                <a:lnTo>
                  <a:pt x="1896" y="4509"/>
                </a:lnTo>
                <a:lnTo>
                  <a:pt x="1936" y="4456"/>
                </a:lnTo>
                <a:lnTo>
                  <a:pt x="1972" y="4406"/>
                </a:lnTo>
                <a:lnTo>
                  <a:pt x="1999" y="4359"/>
                </a:lnTo>
                <a:lnTo>
                  <a:pt x="2021" y="4311"/>
                </a:lnTo>
                <a:lnTo>
                  <a:pt x="2040" y="4263"/>
                </a:lnTo>
                <a:lnTo>
                  <a:pt x="2054" y="4214"/>
                </a:lnTo>
                <a:lnTo>
                  <a:pt x="2067" y="4168"/>
                </a:lnTo>
                <a:lnTo>
                  <a:pt x="2075" y="4126"/>
                </a:lnTo>
                <a:lnTo>
                  <a:pt x="2082" y="4088"/>
                </a:lnTo>
                <a:lnTo>
                  <a:pt x="2086" y="4056"/>
                </a:lnTo>
                <a:lnTo>
                  <a:pt x="2089" y="4032"/>
                </a:lnTo>
                <a:lnTo>
                  <a:pt x="2091" y="4014"/>
                </a:lnTo>
                <a:lnTo>
                  <a:pt x="2091" y="4009"/>
                </a:lnTo>
                <a:lnTo>
                  <a:pt x="2095" y="3993"/>
                </a:lnTo>
                <a:lnTo>
                  <a:pt x="2105" y="3979"/>
                </a:lnTo>
                <a:lnTo>
                  <a:pt x="2119" y="3969"/>
                </a:lnTo>
                <a:lnTo>
                  <a:pt x="2135" y="3966"/>
                </a:lnTo>
                <a:lnTo>
                  <a:pt x="2150" y="3967"/>
                </a:lnTo>
                <a:lnTo>
                  <a:pt x="2166" y="3974"/>
                </a:lnTo>
                <a:lnTo>
                  <a:pt x="2264" y="4049"/>
                </a:lnTo>
                <a:lnTo>
                  <a:pt x="2269" y="4053"/>
                </a:lnTo>
                <a:lnTo>
                  <a:pt x="2280" y="4062"/>
                </a:lnTo>
                <a:lnTo>
                  <a:pt x="2295" y="4074"/>
                </a:lnTo>
                <a:lnTo>
                  <a:pt x="2314" y="4088"/>
                </a:lnTo>
                <a:lnTo>
                  <a:pt x="2339" y="4104"/>
                </a:lnTo>
                <a:lnTo>
                  <a:pt x="2337" y="4100"/>
                </a:lnTo>
                <a:lnTo>
                  <a:pt x="2335" y="4097"/>
                </a:lnTo>
                <a:lnTo>
                  <a:pt x="2321" y="4074"/>
                </a:lnTo>
                <a:lnTo>
                  <a:pt x="2314" y="4049"/>
                </a:lnTo>
                <a:lnTo>
                  <a:pt x="2314" y="4021"/>
                </a:lnTo>
                <a:lnTo>
                  <a:pt x="2318" y="3992"/>
                </a:lnTo>
                <a:lnTo>
                  <a:pt x="2325" y="3960"/>
                </a:lnTo>
                <a:lnTo>
                  <a:pt x="2335" y="3929"/>
                </a:lnTo>
                <a:lnTo>
                  <a:pt x="2346" y="3897"/>
                </a:lnTo>
                <a:lnTo>
                  <a:pt x="2351" y="3876"/>
                </a:lnTo>
                <a:lnTo>
                  <a:pt x="2351" y="3852"/>
                </a:lnTo>
                <a:lnTo>
                  <a:pt x="2348" y="3831"/>
                </a:lnTo>
                <a:lnTo>
                  <a:pt x="2346" y="3817"/>
                </a:lnTo>
                <a:lnTo>
                  <a:pt x="2344" y="3800"/>
                </a:lnTo>
                <a:lnTo>
                  <a:pt x="2349" y="3782"/>
                </a:lnTo>
                <a:lnTo>
                  <a:pt x="2362" y="3768"/>
                </a:lnTo>
                <a:lnTo>
                  <a:pt x="2377" y="3759"/>
                </a:lnTo>
                <a:lnTo>
                  <a:pt x="2395" y="3758"/>
                </a:lnTo>
                <a:lnTo>
                  <a:pt x="2412" y="3763"/>
                </a:lnTo>
                <a:lnTo>
                  <a:pt x="2470" y="3793"/>
                </a:lnTo>
                <a:lnTo>
                  <a:pt x="2520" y="3817"/>
                </a:lnTo>
                <a:lnTo>
                  <a:pt x="2564" y="3836"/>
                </a:lnTo>
                <a:lnTo>
                  <a:pt x="2602" y="3852"/>
                </a:lnTo>
                <a:lnTo>
                  <a:pt x="2632" y="3862"/>
                </a:lnTo>
                <a:lnTo>
                  <a:pt x="2657" y="3871"/>
                </a:lnTo>
                <a:lnTo>
                  <a:pt x="2672" y="3876"/>
                </a:lnTo>
                <a:lnTo>
                  <a:pt x="2683" y="3878"/>
                </a:lnTo>
                <a:lnTo>
                  <a:pt x="2686" y="3880"/>
                </a:lnTo>
                <a:lnTo>
                  <a:pt x="2688" y="3880"/>
                </a:lnTo>
                <a:lnTo>
                  <a:pt x="2690" y="3880"/>
                </a:lnTo>
                <a:lnTo>
                  <a:pt x="2690" y="3880"/>
                </a:lnTo>
                <a:lnTo>
                  <a:pt x="2691" y="3880"/>
                </a:lnTo>
                <a:lnTo>
                  <a:pt x="2697" y="3882"/>
                </a:lnTo>
                <a:lnTo>
                  <a:pt x="2712" y="3887"/>
                </a:lnTo>
                <a:lnTo>
                  <a:pt x="2735" y="3890"/>
                </a:lnTo>
                <a:lnTo>
                  <a:pt x="2765" y="3896"/>
                </a:lnTo>
                <a:lnTo>
                  <a:pt x="2801" y="3901"/>
                </a:lnTo>
                <a:lnTo>
                  <a:pt x="2842" y="3903"/>
                </a:lnTo>
                <a:lnTo>
                  <a:pt x="2887" y="3904"/>
                </a:lnTo>
                <a:lnTo>
                  <a:pt x="2934" y="3899"/>
                </a:lnTo>
                <a:lnTo>
                  <a:pt x="2985" y="3892"/>
                </a:lnTo>
                <a:lnTo>
                  <a:pt x="3035" y="3878"/>
                </a:lnTo>
                <a:lnTo>
                  <a:pt x="3084" y="3857"/>
                </a:lnTo>
                <a:lnTo>
                  <a:pt x="3133" y="3829"/>
                </a:lnTo>
                <a:lnTo>
                  <a:pt x="3182" y="3791"/>
                </a:lnTo>
                <a:lnTo>
                  <a:pt x="3224" y="3749"/>
                </a:lnTo>
                <a:lnTo>
                  <a:pt x="3257" y="3703"/>
                </a:lnTo>
                <a:lnTo>
                  <a:pt x="3283" y="3655"/>
                </a:lnTo>
                <a:lnTo>
                  <a:pt x="3304" y="3604"/>
                </a:lnTo>
                <a:lnTo>
                  <a:pt x="3320" y="3553"/>
                </a:lnTo>
                <a:lnTo>
                  <a:pt x="3332" y="3501"/>
                </a:lnTo>
                <a:lnTo>
                  <a:pt x="3341" y="3448"/>
                </a:lnTo>
                <a:lnTo>
                  <a:pt x="3346" y="3398"/>
                </a:lnTo>
                <a:lnTo>
                  <a:pt x="3351" y="3349"/>
                </a:lnTo>
                <a:lnTo>
                  <a:pt x="3355" y="3302"/>
                </a:lnTo>
                <a:lnTo>
                  <a:pt x="3355" y="3256"/>
                </a:lnTo>
                <a:lnTo>
                  <a:pt x="3353" y="3207"/>
                </a:lnTo>
                <a:lnTo>
                  <a:pt x="3346" y="3158"/>
                </a:lnTo>
                <a:lnTo>
                  <a:pt x="3339" y="3108"/>
                </a:lnTo>
                <a:lnTo>
                  <a:pt x="3329" y="3061"/>
                </a:lnTo>
                <a:lnTo>
                  <a:pt x="3318" y="3013"/>
                </a:lnTo>
                <a:lnTo>
                  <a:pt x="3308" y="2970"/>
                </a:lnTo>
                <a:lnTo>
                  <a:pt x="3297" y="2933"/>
                </a:lnTo>
                <a:lnTo>
                  <a:pt x="3287" y="2900"/>
                </a:lnTo>
                <a:lnTo>
                  <a:pt x="3278" y="2875"/>
                </a:lnTo>
                <a:lnTo>
                  <a:pt x="3271" y="2858"/>
                </a:lnTo>
                <a:lnTo>
                  <a:pt x="3264" y="2847"/>
                </a:lnTo>
                <a:lnTo>
                  <a:pt x="3254" y="2839"/>
                </a:lnTo>
                <a:lnTo>
                  <a:pt x="3240" y="2828"/>
                </a:lnTo>
                <a:lnTo>
                  <a:pt x="3224" y="2821"/>
                </a:lnTo>
                <a:lnTo>
                  <a:pt x="3212" y="2816"/>
                </a:lnTo>
                <a:lnTo>
                  <a:pt x="3201" y="2814"/>
                </a:lnTo>
                <a:lnTo>
                  <a:pt x="3191" y="2821"/>
                </a:lnTo>
                <a:lnTo>
                  <a:pt x="3177" y="2833"/>
                </a:lnTo>
                <a:lnTo>
                  <a:pt x="3163" y="2851"/>
                </a:lnTo>
                <a:lnTo>
                  <a:pt x="3149" y="2868"/>
                </a:lnTo>
                <a:lnTo>
                  <a:pt x="3133" y="2889"/>
                </a:lnTo>
                <a:lnTo>
                  <a:pt x="3128" y="2896"/>
                </a:lnTo>
                <a:lnTo>
                  <a:pt x="3105" y="2921"/>
                </a:lnTo>
                <a:lnTo>
                  <a:pt x="3081" y="2942"/>
                </a:lnTo>
                <a:lnTo>
                  <a:pt x="3056" y="2957"/>
                </a:lnTo>
                <a:lnTo>
                  <a:pt x="3032" y="2971"/>
                </a:lnTo>
                <a:lnTo>
                  <a:pt x="3009" y="2982"/>
                </a:lnTo>
                <a:lnTo>
                  <a:pt x="2992" y="2991"/>
                </a:lnTo>
                <a:lnTo>
                  <a:pt x="2973" y="2996"/>
                </a:lnTo>
                <a:lnTo>
                  <a:pt x="2955" y="2998"/>
                </a:lnTo>
                <a:lnTo>
                  <a:pt x="2950" y="3001"/>
                </a:lnTo>
                <a:lnTo>
                  <a:pt x="2946" y="3005"/>
                </a:lnTo>
                <a:lnTo>
                  <a:pt x="2943" y="3008"/>
                </a:lnTo>
                <a:lnTo>
                  <a:pt x="2941" y="3010"/>
                </a:lnTo>
                <a:lnTo>
                  <a:pt x="2943" y="3012"/>
                </a:lnTo>
                <a:lnTo>
                  <a:pt x="2945" y="3015"/>
                </a:lnTo>
                <a:lnTo>
                  <a:pt x="2946" y="3020"/>
                </a:lnTo>
                <a:lnTo>
                  <a:pt x="2952" y="3038"/>
                </a:lnTo>
                <a:lnTo>
                  <a:pt x="2957" y="3059"/>
                </a:lnTo>
                <a:lnTo>
                  <a:pt x="2960" y="3083"/>
                </a:lnTo>
                <a:lnTo>
                  <a:pt x="2964" y="3113"/>
                </a:lnTo>
                <a:lnTo>
                  <a:pt x="2967" y="3148"/>
                </a:lnTo>
                <a:lnTo>
                  <a:pt x="2967" y="3188"/>
                </a:lnTo>
                <a:lnTo>
                  <a:pt x="2964" y="3235"/>
                </a:lnTo>
                <a:lnTo>
                  <a:pt x="2957" y="3288"/>
                </a:lnTo>
                <a:lnTo>
                  <a:pt x="2946" y="3349"/>
                </a:lnTo>
                <a:lnTo>
                  <a:pt x="2931" y="3417"/>
                </a:lnTo>
                <a:lnTo>
                  <a:pt x="2924" y="3431"/>
                </a:lnTo>
                <a:lnTo>
                  <a:pt x="2911" y="3440"/>
                </a:lnTo>
                <a:lnTo>
                  <a:pt x="2896" y="3443"/>
                </a:lnTo>
                <a:lnTo>
                  <a:pt x="2887" y="3443"/>
                </a:lnTo>
                <a:lnTo>
                  <a:pt x="2875" y="3436"/>
                </a:lnTo>
                <a:lnTo>
                  <a:pt x="2864" y="3426"/>
                </a:lnTo>
                <a:lnTo>
                  <a:pt x="2861" y="3413"/>
                </a:lnTo>
                <a:lnTo>
                  <a:pt x="2861" y="3399"/>
                </a:lnTo>
                <a:lnTo>
                  <a:pt x="2875" y="3340"/>
                </a:lnTo>
                <a:lnTo>
                  <a:pt x="2885" y="3288"/>
                </a:lnTo>
                <a:lnTo>
                  <a:pt x="2890" y="3242"/>
                </a:lnTo>
                <a:lnTo>
                  <a:pt x="2894" y="3202"/>
                </a:lnTo>
                <a:lnTo>
                  <a:pt x="2896" y="3165"/>
                </a:lnTo>
                <a:lnTo>
                  <a:pt x="2887" y="3164"/>
                </a:lnTo>
                <a:lnTo>
                  <a:pt x="2877" y="3162"/>
                </a:lnTo>
                <a:lnTo>
                  <a:pt x="2870" y="3160"/>
                </a:lnTo>
                <a:lnTo>
                  <a:pt x="2859" y="3162"/>
                </a:lnTo>
                <a:lnTo>
                  <a:pt x="2847" y="3165"/>
                </a:lnTo>
                <a:lnTo>
                  <a:pt x="2835" y="3174"/>
                </a:lnTo>
                <a:lnTo>
                  <a:pt x="2826" y="3190"/>
                </a:lnTo>
                <a:lnTo>
                  <a:pt x="2817" y="3211"/>
                </a:lnTo>
                <a:lnTo>
                  <a:pt x="2810" y="3235"/>
                </a:lnTo>
                <a:lnTo>
                  <a:pt x="2803" y="3261"/>
                </a:lnTo>
                <a:lnTo>
                  <a:pt x="2798" y="3286"/>
                </a:lnTo>
                <a:lnTo>
                  <a:pt x="2794" y="3309"/>
                </a:lnTo>
                <a:lnTo>
                  <a:pt x="2791" y="3328"/>
                </a:lnTo>
                <a:lnTo>
                  <a:pt x="2787" y="3340"/>
                </a:lnTo>
                <a:lnTo>
                  <a:pt x="2787" y="3344"/>
                </a:lnTo>
                <a:lnTo>
                  <a:pt x="2782" y="3358"/>
                </a:lnTo>
                <a:lnTo>
                  <a:pt x="2772" y="3366"/>
                </a:lnTo>
                <a:lnTo>
                  <a:pt x="2758" y="3370"/>
                </a:lnTo>
                <a:lnTo>
                  <a:pt x="2753" y="3368"/>
                </a:lnTo>
                <a:lnTo>
                  <a:pt x="2739" y="3363"/>
                </a:lnTo>
                <a:lnTo>
                  <a:pt x="2730" y="3351"/>
                </a:lnTo>
                <a:lnTo>
                  <a:pt x="2728" y="3335"/>
                </a:lnTo>
                <a:lnTo>
                  <a:pt x="2730" y="3328"/>
                </a:lnTo>
                <a:lnTo>
                  <a:pt x="2732" y="3314"/>
                </a:lnTo>
                <a:lnTo>
                  <a:pt x="2735" y="3295"/>
                </a:lnTo>
                <a:lnTo>
                  <a:pt x="2740" y="3272"/>
                </a:lnTo>
                <a:lnTo>
                  <a:pt x="2747" y="3246"/>
                </a:lnTo>
                <a:lnTo>
                  <a:pt x="2754" y="3218"/>
                </a:lnTo>
                <a:lnTo>
                  <a:pt x="2761" y="3192"/>
                </a:lnTo>
                <a:lnTo>
                  <a:pt x="2770" y="3167"/>
                </a:lnTo>
                <a:lnTo>
                  <a:pt x="2774" y="3160"/>
                </a:lnTo>
                <a:lnTo>
                  <a:pt x="2777" y="3153"/>
                </a:lnTo>
                <a:lnTo>
                  <a:pt x="2774" y="3155"/>
                </a:lnTo>
                <a:lnTo>
                  <a:pt x="2770" y="3155"/>
                </a:lnTo>
                <a:lnTo>
                  <a:pt x="2767" y="3155"/>
                </a:lnTo>
                <a:lnTo>
                  <a:pt x="2751" y="3164"/>
                </a:lnTo>
                <a:lnTo>
                  <a:pt x="2737" y="3179"/>
                </a:lnTo>
                <a:lnTo>
                  <a:pt x="2721" y="3200"/>
                </a:lnTo>
                <a:lnTo>
                  <a:pt x="2709" y="3223"/>
                </a:lnTo>
                <a:lnTo>
                  <a:pt x="2697" y="3247"/>
                </a:lnTo>
                <a:lnTo>
                  <a:pt x="2688" y="3268"/>
                </a:lnTo>
                <a:lnTo>
                  <a:pt x="2681" y="3279"/>
                </a:lnTo>
                <a:lnTo>
                  <a:pt x="2672" y="3286"/>
                </a:lnTo>
                <a:lnTo>
                  <a:pt x="2660" y="3288"/>
                </a:lnTo>
                <a:lnTo>
                  <a:pt x="2655" y="3288"/>
                </a:lnTo>
                <a:lnTo>
                  <a:pt x="2650" y="3286"/>
                </a:lnTo>
                <a:lnTo>
                  <a:pt x="2637" y="3277"/>
                </a:lnTo>
                <a:lnTo>
                  <a:pt x="2630" y="3265"/>
                </a:lnTo>
                <a:lnTo>
                  <a:pt x="2632" y="3249"/>
                </a:lnTo>
                <a:lnTo>
                  <a:pt x="2637" y="3237"/>
                </a:lnTo>
                <a:lnTo>
                  <a:pt x="2644" y="3220"/>
                </a:lnTo>
                <a:lnTo>
                  <a:pt x="2655" y="3197"/>
                </a:lnTo>
                <a:lnTo>
                  <a:pt x="2667" y="3172"/>
                </a:lnTo>
                <a:lnTo>
                  <a:pt x="2685" y="3150"/>
                </a:lnTo>
                <a:lnTo>
                  <a:pt x="2704" y="3127"/>
                </a:lnTo>
                <a:lnTo>
                  <a:pt x="2725" y="3109"/>
                </a:lnTo>
                <a:lnTo>
                  <a:pt x="2749" y="3097"/>
                </a:lnTo>
                <a:lnTo>
                  <a:pt x="2775" y="3094"/>
                </a:lnTo>
                <a:lnTo>
                  <a:pt x="2805" y="3092"/>
                </a:lnTo>
                <a:lnTo>
                  <a:pt x="2835" y="3094"/>
                </a:lnTo>
                <a:lnTo>
                  <a:pt x="2864" y="3099"/>
                </a:lnTo>
                <a:lnTo>
                  <a:pt x="2890" y="3104"/>
                </a:lnTo>
                <a:lnTo>
                  <a:pt x="2885" y="3068"/>
                </a:lnTo>
                <a:lnTo>
                  <a:pt x="2878" y="3041"/>
                </a:lnTo>
                <a:lnTo>
                  <a:pt x="2850" y="3043"/>
                </a:lnTo>
                <a:lnTo>
                  <a:pt x="2826" y="3048"/>
                </a:lnTo>
                <a:lnTo>
                  <a:pt x="2805" y="3055"/>
                </a:lnTo>
                <a:lnTo>
                  <a:pt x="2791" y="3062"/>
                </a:lnTo>
                <a:lnTo>
                  <a:pt x="2781" y="3069"/>
                </a:lnTo>
                <a:lnTo>
                  <a:pt x="2777" y="3071"/>
                </a:lnTo>
                <a:lnTo>
                  <a:pt x="2772" y="3075"/>
                </a:lnTo>
                <a:lnTo>
                  <a:pt x="2767" y="3075"/>
                </a:lnTo>
                <a:lnTo>
                  <a:pt x="2761" y="3075"/>
                </a:lnTo>
                <a:lnTo>
                  <a:pt x="2756" y="3073"/>
                </a:lnTo>
                <a:lnTo>
                  <a:pt x="2753" y="3068"/>
                </a:lnTo>
                <a:lnTo>
                  <a:pt x="2749" y="3064"/>
                </a:lnTo>
                <a:lnTo>
                  <a:pt x="2749" y="3059"/>
                </a:lnTo>
                <a:lnTo>
                  <a:pt x="2749" y="3054"/>
                </a:lnTo>
                <a:lnTo>
                  <a:pt x="2751" y="3048"/>
                </a:lnTo>
                <a:lnTo>
                  <a:pt x="2754" y="3043"/>
                </a:lnTo>
                <a:lnTo>
                  <a:pt x="2760" y="3040"/>
                </a:lnTo>
                <a:lnTo>
                  <a:pt x="2770" y="3033"/>
                </a:lnTo>
                <a:lnTo>
                  <a:pt x="2787" y="3024"/>
                </a:lnTo>
                <a:lnTo>
                  <a:pt x="2810" y="3015"/>
                </a:lnTo>
                <a:lnTo>
                  <a:pt x="2808" y="3008"/>
                </a:lnTo>
                <a:lnTo>
                  <a:pt x="2805" y="3003"/>
                </a:lnTo>
                <a:lnTo>
                  <a:pt x="2800" y="2998"/>
                </a:lnTo>
                <a:lnTo>
                  <a:pt x="2794" y="2992"/>
                </a:lnTo>
                <a:lnTo>
                  <a:pt x="2787" y="2991"/>
                </a:lnTo>
                <a:lnTo>
                  <a:pt x="2772" y="2991"/>
                </a:lnTo>
                <a:lnTo>
                  <a:pt x="2760" y="2998"/>
                </a:lnTo>
                <a:lnTo>
                  <a:pt x="2751" y="3008"/>
                </a:lnTo>
                <a:lnTo>
                  <a:pt x="2747" y="2989"/>
                </a:lnTo>
                <a:lnTo>
                  <a:pt x="2749" y="2968"/>
                </a:lnTo>
                <a:lnTo>
                  <a:pt x="2749" y="2966"/>
                </a:lnTo>
                <a:lnTo>
                  <a:pt x="2751" y="2964"/>
                </a:lnTo>
                <a:lnTo>
                  <a:pt x="2749" y="2966"/>
                </a:lnTo>
                <a:lnTo>
                  <a:pt x="2747" y="2966"/>
                </a:lnTo>
                <a:lnTo>
                  <a:pt x="2744" y="2968"/>
                </a:lnTo>
                <a:lnTo>
                  <a:pt x="2739" y="2968"/>
                </a:lnTo>
                <a:lnTo>
                  <a:pt x="2733" y="2968"/>
                </a:lnTo>
                <a:lnTo>
                  <a:pt x="2728" y="2964"/>
                </a:lnTo>
                <a:lnTo>
                  <a:pt x="2723" y="2959"/>
                </a:lnTo>
                <a:lnTo>
                  <a:pt x="2721" y="2954"/>
                </a:lnTo>
                <a:lnTo>
                  <a:pt x="2721" y="2949"/>
                </a:lnTo>
                <a:lnTo>
                  <a:pt x="2723" y="2943"/>
                </a:lnTo>
                <a:lnTo>
                  <a:pt x="2725" y="2938"/>
                </a:lnTo>
                <a:lnTo>
                  <a:pt x="2730" y="2935"/>
                </a:lnTo>
                <a:lnTo>
                  <a:pt x="2735" y="2933"/>
                </a:lnTo>
                <a:lnTo>
                  <a:pt x="2747" y="2926"/>
                </a:lnTo>
                <a:lnTo>
                  <a:pt x="2765" y="2921"/>
                </a:lnTo>
                <a:lnTo>
                  <a:pt x="2787" y="2914"/>
                </a:lnTo>
                <a:lnTo>
                  <a:pt x="2815" y="2910"/>
                </a:lnTo>
                <a:lnTo>
                  <a:pt x="2847" y="2909"/>
                </a:lnTo>
                <a:lnTo>
                  <a:pt x="2878" y="2914"/>
                </a:lnTo>
                <a:lnTo>
                  <a:pt x="2843" y="2860"/>
                </a:lnTo>
                <a:lnTo>
                  <a:pt x="2808" y="2814"/>
                </a:lnTo>
                <a:lnTo>
                  <a:pt x="2775" y="2779"/>
                </a:lnTo>
                <a:lnTo>
                  <a:pt x="2746" y="2750"/>
                </a:lnTo>
                <a:lnTo>
                  <a:pt x="2718" y="2727"/>
                </a:lnTo>
                <a:lnTo>
                  <a:pt x="2693" y="2709"/>
                </a:lnTo>
                <a:lnTo>
                  <a:pt x="2672" y="2697"/>
                </a:lnTo>
                <a:lnTo>
                  <a:pt x="2660" y="2688"/>
                </a:lnTo>
                <a:lnTo>
                  <a:pt x="2650" y="2681"/>
                </a:lnTo>
                <a:lnTo>
                  <a:pt x="2643" y="2676"/>
                </a:lnTo>
                <a:lnTo>
                  <a:pt x="2630" y="2667"/>
                </a:lnTo>
                <a:lnTo>
                  <a:pt x="2615" y="2655"/>
                </a:lnTo>
                <a:lnTo>
                  <a:pt x="2590" y="2636"/>
                </a:lnTo>
                <a:lnTo>
                  <a:pt x="2559" y="2613"/>
                </a:lnTo>
                <a:lnTo>
                  <a:pt x="2524" y="2587"/>
                </a:lnTo>
                <a:lnTo>
                  <a:pt x="2487" y="2561"/>
                </a:lnTo>
                <a:lnTo>
                  <a:pt x="2447" y="2531"/>
                </a:lnTo>
                <a:lnTo>
                  <a:pt x="2405" y="2503"/>
                </a:lnTo>
                <a:lnTo>
                  <a:pt x="2365" y="2475"/>
                </a:lnTo>
                <a:lnTo>
                  <a:pt x="2325" y="2451"/>
                </a:lnTo>
                <a:lnTo>
                  <a:pt x="2288" y="2430"/>
                </a:lnTo>
                <a:lnTo>
                  <a:pt x="2255" y="2412"/>
                </a:lnTo>
                <a:lnTo>
                  <a:pt x="2227" y="2400"/>
                </a:lnTo>
                <a:lnTo>
                  <a:pt x="2182" y="2390"/>
                </a:lnTo>
                <a:lnTo>
                  <a:pt x="2135" y="2386"/>
                </a:lnTo>
                <a:close/>
                <a:moveTo>
                  <a:pt x="2575" y="2337"/>
                </a:moveTo>
                <a:lnTo>
                  <a:pt x="2575" y="2484"/>
                </a:lnTo>
                <a:lnTo>
                  <a:pt x="2573" y="2491"/>
                </a:lnTo>
                <a:lnTo>
                  <a:pt x="2573" y="2498"/>
                </a:lnTo>
                <a:lnTo>
                  <a:pt x="2569" y="2505"/>
                </a:lnTo>
                <a:lnTo>
                  <a:pt x="2608" y="2533"/>
                </a:lnTo>
                <a:lnTo>
                  <a:pt x="2643" y="2559"/>
                </a:lnTo>
                <a:lnTo>
                  <a:pt x="2672" y="2582"/>
                </a:lnTo>
                <a:lnTo>
                  <a:pt x="2686" y="2592"/>
                </a:lnTo>
                <a:lnTo>
                  <a:pt x="2697" y="2601"/>
                </a:lnTo>
                <a:lnTo>
                  <a:pt x="2704" y="2606"/>
                </a:lnTo>
                <a:lnTo>
                  <a:pt x="2712" y="2612"/>
                </a:lnTo>
                <a:lnTo>
                  <a:pt x="2723" y="2619"/>
                </a:lnTo>
                <a:lnTo>
                  <a:pt x="2744" y="2633"/>
                </a:lnTo>
                <a:lnTo>
                  <a:pt x="2770" y="2648"/>
                </a:lnTo>
                <a:lnTo>
                  <a:pt x="2798" y="2671"/>
                </a:lnTo>
                <a:lnTo>
                  <a:pt x="2829" y="2699"/>
                </a:lnTo>
                <a:lnTo>
                  <a:pt x="2863" y="2734"/>
                </a:lnTo>
                <a:lnTo>
                  <a:pt x="2897" y="2774"/>
                </a:lnTo>
                <a:lnTo>
                  <a:pt x="2934" y="2825"/>
                </a:lnTo>
                <a:lnTo>
                  <a:pt x="2971" y="2884"/>
                </a:lnTo>
                <a:lnTo>
                  <a:pt x="2973" y="2889"/>
                </a:lnTo>
                <a:lnTo>
                  <a:pt x="2974" y="2895"/>
                </a:lnTo>
                <a:lnTo>
                  <a:pt x="2995" y="2884"/>
                </a:lnTo>
                <a:lnTo>
                  <a:pt x="3016" y="2872"/>
                </a:lnTo>
                <a:lnTo>
                  <a:pt x="3037" y="2858"/>
                </a:lnTo>
                <a:lnTo>
                  <a:pt x="3053" y="2840"/>
                </a:lnTo>
                <a:lnTo>
                  <a:pt x="3058" y="2833"/>
                </a:lnTo>
                <a:lnTo>
                  <a:pt x="3081" y="2804"/>
                </a:lnTo>
                <a:lnTo>
                  <a:pt x="3102" y="2779"/>
                </a:lnTo>
                <a:lnTo>
                  <a:pt x="3124" y="2757"/>
                </a:lnTo>
                <a:lnTo>
                  <a:pt x="3147" y="2739"/>
                </a:lnTo>
                <a:lnTo>
                  <a:pt x="3173" y="2725"/>
                </a:lnTo>
                <a:lnTo>
                  <a:pt x="3203" y="2722"/>
                </a:lnTo>
                <a:lnTo>
                  <a:pt x="3233" y="2725"/>
                </a:lnTo>
                <a:lnTo>
                  <a:pt x="3264" y="2737"/>
                </a:lnTo>
                <a:lnTo>
                  <a:pt x="3294" y="2753"/>
                </a:lnTo>
                <a:lnTo>
                  <a:pt x="3322" y="2774"/>
                </a:lnTo>
                <a:lnTo>
                  <a:pt x="3343" y="2797"/>
                </a:lnTo>
                <a:lnTo>
                  <a:pt x="3358" y="2821"/>
                </a:lnTo>
                <a:lnTo>
                  <a:pt x="3362" y="2833"/>
                </a:lnTo>
                <a:lnTo>
                  <a:pt x="3370" y="2854"/>
                </a:lnTo>
                <a:lnTo>
                  <a:pt x="3379" y="2882"/>
                </a:lnTo>
                <a:lnTo>
                  <a:pt x="3390" y="2917"/>
                </a:lnTo>
                <a:lnTo>
                  <a:pt x="3400" y="2956"/>
                </a:lnTo>
                <a:lnTo>
                  <a:pt x="3412" y="3001"/>
                </a:lnTo>
                <a:lnTo>
                  <a:pt x="3423" y="3048"/>
                </a:lnTo>
                <a:lnTo>
                  <a:pt x="3432" y="3097"/>
                </a:lnTo>
                <a:lnTo>
                  <a:pt x="4020" y="3097"/>
                </a:lnTo>
                <a:lnTo>
                  <a:pt x="4041" y="3101"/>
                </a:lnTo>
                <a:lnTo>
                  <a:pt x="4060" y="3111"/>
                </a:lnTo>
                <a:lnTo>
                  <a:pt x="4074" y="3125"/>
                </a:lnTo>
                <a:lnTo>
                  <a:pt x="4084" y="3144"/>
                </a:lnTo>
                <a:lnTo>
                  <a:pt x="4088" y="3167"/>
                </a:lnTo>
                <a:lnTo>
                  <a:pt x="4084" y="3188"/>
                </a:lnTo>
                <a:lnTo>
                  <a:pt x="4074" y="3207"/>
                </a:lnTo>
                <a:lnTo>
                  <a:pt x="4060" y="3221"/>
                </a:lnTo>
                <a:lnTo>
                  <a:pt x="4041" y="3232"/>
                </a:lnTo>
                <a:lnTo>
                  <a:pt x="4020" y="3235"/>
                </a:lnTo>
                <a:lnTo>
                  <a:pt x="3447" y="3235"/>
                </a:lnTo>
                <a:lnTo>
                  <a:pt x="3449" y="3272"/>
                </a:lnTo>
                <a:lnTo>
                  <a:pt x="3447" y="3307"/>
                </a:lnTo>
                <a:lnTo>
                  <a:pt x="3444" y="3354"/>
                </a:lnTo>
                <a:lnTo>
                  <a:pt x="3440" y="3401"/>
                </a:lnTo>
                <a:lnTo>
                  <a:pt x="3435" y="3454"/>
                </a:lnTo>
                <a:lnTo>
                  <a:pt x="3426" y="3506"/>
                </a:lnTo>
                <a:lnTo>
                  <a:pt x="3414" y="3560"/>
                </a:lnTo>
                <a:lnTo>
                  <a:pt x="3400" y="3614"/>
                </a:lnTo>
                <a:lnTo>
                  <a:pt x="3379" y="3667"/>
                </a:lnTo>
                <a:lnTo>
                  <a:pt x="3355" y="3721"/>
                </a:lnTo>
                <a:lnTo>
                  <a:pt x="3323" y="3772"/>
                </a:lnTo>
                <a:lnTo>
                  <a:pt x="3285" y="3819"/>
                </a:lnTo>
                <a:lnTo>
                  <a:pt x="3240" y="3864"/>
                </a:lnTo>
                <a:lnTo>
                  <a:pt x="3185" y="3906"/>
                </a:lnTo>
                <a:lnTo>
                  <a:pt x="3128" y="3939"/>
                </a:lnTo>
                <a:lnTo>
                  <a:pt x="3070" y="3964"/>
                </a:lnTo>
                <a:lnTo>
                  <a:pt x="3013" y="3981"/>
                </a:lnTo>
                <a:lnTo>
                  <a:pt x="2955" y="3992"/>
                </a:lnTo>
                <a:lnTo>
                  <a:pt x="2901" y="3997"/>
                </a:lnTo>
                <a:lnTo>
                  <a:pt x="2849" y="3997"/>
                </a:lnTo>
                <a:lnTo>
                  <a:pt x="2801" y="3995"/>
                </a:lnTo>
                <a:lnTo>
                  <a:pt x="2758" y="3990"/>
                </a:lnTo>
                <a:lnTo>
                  <a:pt x="2723" y="3985"/>
                </a:lnTo>
                <a:lnTo>
                  <a:pt x="2718" y="4014"/>
                </a:lnTo>
                <a:lnTo>
                  <a:pt x="2711" y="4046"/>
                </a:lnTo>
                <a:lnTo>
                  <a:pt x="2698" y="4077"/>
                </a:lnTo>
                <a:lnTo>
                  <a:pt x="2683" y="4107"/>
                </a:lnTo>
                <a:lnTo>
                  <a:pt x="2664" y="4137"/>
                </a:lnTo>
                <a:lnTo>
                  <a:pt x="2639" y="4163"/>
                </a:lnTo>
                <a:lnTo>
                  <a:pt x="2609" y="4187"/>
                </a:lnTo>
                <a:lnTo>
                  <a:pt x="2575" y="4207"/>
                </a:lnTo>
                <a:lnTo>
                  <a:pt x="2575" y="4507"/>
                </a:lnTo>
                <a:lnTo>
                  <a:pt x="2578" y="4558"/>
                </a:lnTo>
                <a:lnTo>
                  <a:pt x="2592" y="4605"/>
                </a:lnTo>
                <a:lnTo>
                  <a:pt x="2613" y="4649"/>
                </a:lnTo>
                <a:lnTo>
                  <a:pt x="2639" y="4687"/>
                </a:lnTo>
                <a:lnTo>
                  <a:pt x="2672" y="4720"/>
                </a:lnTo>
                <a:lnTo>
                  <a:pt x="2712" y="4748"/>
                </a:lnTo>
                <a:lnTo>
                  <a:pt x="2754" y="4767"/>
                </a:lnTo>
                <a:lnTo>
                  <a:pt x="2801" y="4781"/>
                </a:lnTo>
                <a:lnTo>
                  <a:pt x="2852" y="4785"/>
                </a:lnTo>
                <a:lnTo>
                  <a:pt x="5345" y="4785"/>
                </a:lnTo>
                <a:lnTo>
                  <a:pt x="5395" y="4781"/>
                </a:lnTo>
                <a:lnTo>
                  <a:pt x="5442" y="4767"/>
                </a:lnTo>
                <a:lnTo>
                  <a:pt x="5484" y="4748"/>
                </a:lnTo>
                <a:lnTo>
                  <a:pt x="5524" y="4720"/>
                </a:lnTo>
                <a:lnTo>
                  <a:pt x="5558" y="4687"/>
                </a:lnTo>
                <a:lnTo>
                  <a:pt x="5585" y="4649"/>
                </a:lnTo>
                <a:lnTo>
                  <a:pt x="5605" y="4605"/>
                </a:lnTo>
                <a:lnTo>
                  <a:pt x="5619" y="4558"/>
                </a:lnTo>
                <a:lnTo>
                  <a:pt x="5622" y="4507"/>
                </a:lnTo>
                <a:lnTo>
                  <a:pt x="5622" y="2337"/>
                </a:lnTo>
                <a:lnTo>
                  <a:pt x="2575" y="2337"/>
                </a:lnTo>
                <a:close/>
                <a:moveTo>
                  <a:pt x="2852" y="1735"/>
                </a:moveTo>
                <a:lnTo>
                  <a:pt x="2801" y="1740"/>
                </a:lnTo>
                <a:lnTo>
                  <a:pt x="2754" y="1752"/>
                </a:lnTo>
                <a:lnTo>
                  <a:pt x="2712" y="1773"/>
                </a:lnTo>
                <a:lnTo>
                  <a:pt x="2672" y="1799"/>
                </a:lnTo>
                <a:lnTo>
                  <a:pt x="2639" y="1834"/>
                </a:lnTo>
                <a:lnTo>
                  <a:pt x="2613" y="1873"/>
                </a:lnTo>
                <a:lnTo>
                  <a:pt x="2592" y="1916"/>
                </a:lnTo>
                <a:lnTo>
                  <a:pt x="2578" y="1962"/>
                </a:lnTo>
                <a:lnTo>
                  <a:pt x="2575" y="2012"/>
                </a:lnTo>
                <a:lnTo>
                  <a:pt x="2575" y="2199"/>
                </a:lnTo>
                <a:lnTo>
                  <a:pt x="5622" y="2199"/>
                </a:lnTo>
                <a:lnTo>
                  <a:pt x="5622" y="2012"/>
                </a:lnTo>
                <a:lnTo>
                  <a:pt x="5619" y="1962"/>
                </a:lnTo>
                <a:lnTo>
                  <a:pt x="5605" y="1916"/>
                </a:lnTo>
                <a:lnTo>
                  <a:pt x="5585" y="1873"/>
                </a:lnTo>
                <a:lnTo>
                  <a:pt x="5558" y="1834"/>
                </a:lnTo>
                <a:lnTo>
                  <a:pt x="5524" y="1799"/>
                </a:lnTo>
                <a:lnTo>
                  <a:pt x="5484" y="1773"/>
                </a:lnTo>
                <a:lnTo>
                  <a:pt x="5442" y="1752"/>
                </a:lnTo>
                <a:lnTo>
                  <a:pt x="5395" y="1740"/>
                </a:lnTo>
                <a:lnTo>
                  <a:pt x="5345" y="1735"/>
                </a:lnTo>
                <a:lnTo>
                  <a:pt x="2852" y="1735"/>
                </a:lnTo>
                <a:close/>
                <a:moveTo>
                  <a:pt x="969" y="1728"/>
                </a:moveTo>
                <a:lnTo>
                  <a:pt x="969" y="1792"/>
                </a:lnTo>
                <a:lnTo>
                  <a:pt x="969" y="1855"/>
                </a:lnTo>
                <a:lnTo>
                  <a:pt x="967" y="1916"/>
                </a:lnTo>
                <a:lnTo>
                  <a:pt x="967" y="1974"/>
                </a:lnTo>
                <a:lnTo>
                  <a:pt x="967" y="2023"/>
                </a:lnTo>
                <a:lnTo>
                  <a:pt x="969" y="2065"/>
                </a:lnTo>
                <a:lnTo>
                  <a:pt x="969" y="2096"/>
                </a:lnTo>
                <a:lnTo>
                  <a:pt x="969" y="2115"/>
                </a:lnTo>
                <a:lnTo>
                  <a:pt x="981" y="2140"/>
                </a:lnTo>
                <a:lnTo>
                  <a:pt x="1004" y="2166"/>
                </a:lnTo>
                <a:lnTo>
                  <a:pt x="1035" y="2192"/>
                </a:lnTo>
                <a:lnTo>
                  <a:pt x="1079" y="2218"/>
                </a:lnTo>
                <a:lnTo>
                  <a:pt x="1131" y="2246"/>
                </a:lnTo>
                <a:lnTo>
                  <a:pt x="1194" y="2273"/>
                </a:lnTo>
                <a:lnTo>
                  <a:pt x="1267" y="2299"/>
                </a:lnTo>
                <a:lnTo>
                  <a:pt x="1351" y="2323"/>
                </a:lnTo>
                <a:lnTo>
                  <a:pt x="1445" y="2346"/>
                </a:lnTo>
                <a:lnTo>
                  <a:pt x="1550" y="2367"/>
                </a:lnTo>
                <a:lnTo>
                  <a:pt x="1665" y="2386"/>
                </a:lnTo>
                <a:lnTo>
                  <a:pt x="1683" y="2391"/>
                </a:lnTo>
                <a:lnTo>
                  <a:pt x="1697" y="2404"/>
                </a:lnTo>
                <a:lnTo>
                  <a:pt x="1744" y="2381"/>
                </a:lnTo>
                <a:lnTo>
                  <a:pt x="1793" y="2363"/>
                </a:lnTo>
                <a:lnTo>
                  <a:pt x="1805" y="2360"/>
                </a:lnTo>
                <a:lnTo>
                  <a:pt x="1885" y="2337"/>
                </a:lnTo>
                <a:lnTo>
                  <a:pt x="1958" y="2318"/>
                </a:lnTo>
                <a:lnTo>
                  <a:pt x="2025" y="2304"/>
                </a:lnTo>
                <a:lnTo>
                  <a:pt x="2086" y="2295"/>
                </a:lnTo>
                <a:lnTo>
                  <a:pt x="2143" y="2292"/>
                </a:lnTo>
                <a:lnTo>
                  <a:pt x="2199" y="2299"/>
                </a:lnTo>
                <a:lnTo>
                  <a:pt x="2255" y="2313"/>
                </a:lnTo>
                <a:lnTo>
                  <a:pt x="2287" y="2325"/>
                </a:lnTo>
                <a:lnTo>
                  <a:pt x="2320" y="2341"/>
                </a:lnTo>
                <a:lnTo>
                  <a:pt x="2358" y="2362"/>
                </a:lnTo>
                <a:lnTo>
                  <a:pt x="2397" y="2386"/>
                </a:lnTo>
                <a:lnTo>
                  <a:pt x="2437" y="2412"/>
                </a:lnTo>
                <a:lnTo>
                  <a:pt x="2437" y="2012"/>
                </a:lnTo>
                <a:lnTo>
                  <a:pt x="2438" y="1981"/>
                </a:lnTo>
                <a:lnTo>
                  <a:pt x="2363" y="1983"/>
                </a:lnTo>
                <a:lnTo>
                  <a:pt x="2287" y="1984"/>
                </a:lnTo>
                <a:lnTo>
                  <a:pt x="2133" y="1981"/>
                </a:lnTo>
                <a:lnTo>
                  <a:pt x="1983" y="1974"/>
                </a:lnTo>
                <a:lnTo>
                  <a:pt x="1836" y="1963"/>
                </a:lnTo>
                <a:lnTo>
                  <a:pt x="1695" y="1948"/>
                </a:lnTo>
                <a:lnTo>
                  <a:pt x="1560" y="1927"/>
                </a:lnTo>
                <a:lnTo>
                  <a:pt x="1435" y="1902"/>
                </a:lnTo>
                <a:lnTo>
                  <a:pt x="1316" y="1874"/>
                </a:lnTo>
                <a:lnTo>
                  <a:pt x="1229" y="1848"/>
                </a:lnTo>
                <a:lnTo>
                  <a:pt x="1150" y="1820"/>
                </a:lnTo>
                <a:lnTo>
                  <a:pt x="1080" y="1790"/>
                </a:lnTo>
                <a:lnTo>
                  <a:pt x="1019" y="1759"/>
                </a:lnTo>
                <a:lnTo>
                  <a:pt x="969" y="1728"/>
                </a:lnTo>
                <a:close/>
                <a:moveTo>
                  <a:pt x="902" y="1506"/>
                </a:moveTo>
                <a:lnTo>
                  <a:pt x="925" y="1506"/>
                </a:lnTo>
                <a:lnTo>
                  <a:pt x="943" y="1514"/>
                </a:lnTo>
                <a:lnTo>
                  <a:pt x="958" y="1530"/>
                </a:lnTo>
                <a:lnTo>
                  <a:pt x="967" y="1549"/>
                </a:lnTo>
                <a:lnTo>
                  <a:pt x="976" y="1569"/>
                </a:lnTo>
                <a:lnTo>
                  <a:pt x="991" y="1591"/>
                </a:lnTo>
                <a:lnTo>
                  <a:pt x="1014" y="1614"/>
                </a:lnTo>
                <a:lnTo>
                  <a:pt x="1046" y="1637"/>
                </a:lnTo>
                <a:lnTo>
                  <a:pt x="1086" y="1661"/>
                </a:lnTo>
                <a:lnTo>
                  <a:pt x="1136" y="1687"/>
                </a:lnTo>
                <a:lnTo>
                  <a:pt x="1196" y="1712"/>
                </a:lnTo>
                <a:lnTo>
                  <a:pt x="1265" y="1736"/>
                </a:lnTo>
                <a:lnTo>
                  <a:pt x="1347" y="1761"/>
                </a:lnTo>
                <a:lnTo>
                  <a:pt x="1461" y="1787"/>
                </a:lnTo>
                <a:lnTo>
                  <a:pt x="1583" y="1811"/>
                </a:lnTo>
                <a:lnTo>
                  <a:pt x="1712" y="1831"/>
                </a:lnTo>
                <a:lnTo>
                  <a:pt x="1848" y="1846"/>
                </a:lnTo>
                <a:lnTo>
                  <a:pt x="1992" y="1857"/>
                </a:lnTo>
                <a:lnTo>
                  <a:pt x="2138" y="1864"/>
                </a:lnTo>
                <a:lnTo>
                  <a:pt x="2287" y="1867"/>
                </a:lnTo>
                <a:lnTo>
                  <a:pt x="2377" y="1866"/>
                </a:lnTo>
                <a:lnTo>
                  <a:pt x="2465" y="1862"/>
                </a:lnTo>
                <a:lnTo>
                  <a:pt x="2493" y="1806"/>
                </a:lnTo>
                <a:lnTo>
                  <a:pt x="2526" y="1756"/>
                </a:lnTo>
                <a:lnTo>
                  <a:pt x="2568" y="1710"/>
                </a:lnTo>
                <a:lnTo>
                  <a:pt x="2615" y="1672"/>
                </a:lnTo>
                <a:lnTo>
                  <a:pt x="2669" y="1640"/>
                </a:lnTo>
                <a:lnTo>
                  <a:pt x="2726" y="1616"/>
                </a:lnTo>
                <a:lnTo>
                  <a:pt x="2787" y="1602"/>
                </a:lnTo>
                <a:lnTo>
                  <a:pt x="2852" y="1597"/>
                </a:lnTo>
                <a:lnTo>
                  <a:pt x="5345" y="1597"/>
                </a:lnTo>
                <a:lnTo>
                  <a:pt x="5413" y="1602"/>
                </a:lnTo>
                <a:lnTo>
                  <a:pt x="5475" y="1617"/>
                </a:lnTo>
                <a:lnTo>
                  <a:pt x="5535" y="1644"/>
                </a:lnTo>
                <a:lnTo>
                  <a:pt x="5591" y="1677"/>
                </a:lnTo>
                <a:lnTo>
                  <a:pt x="5638" y="1719"/>
                </a:lnTo>
                <a:lnTo>
                  <a:pt x="5680" y="1768"/>
                </a:lnTo>
                <a:lnTo>
                  <a:pt x="5713" y="1822"/>
                </a:lnTo>
                <a:lnTo>
                  <a:pt x="5739" y="1881"/>
                </a:lnTo>
                <a:lnTo>
                  <a:pt x="5755" y="1946"/>
                </a:lnTo>
                <a:lnTo>
                  <a:pt x="5760" y="2012"/>
                </a:lnTo>
                <a:lnTo>
                  <a:pt x="5760" y="4507"/>
                </a:lnTo>
                <a:lnTo>
                  <a:pt x="5755" y="4575"/>
                </a:lnTo>
                <a:lnTo>
                  <a:pt x="5739" y="4638"/>
                </a:lnTo>
                <a:lnTo>
                  <a:pt x="5713" y="4699"/>
                </a:lnTo>
                <a:lnTo>
                  <a:pt x="5680" y="4753"/>
                </a:lnTo>
                <a:lnTo>
                  <a:pt x="5638" y="4801"/>
                </a:lnTo>
                <a:lnTo>
                  <a:pt x="5591" y="4843"/>
                </a:lnTo>
                <a:lnTo>
                  <a:pt x="5535" y="4877"/>
                </a:lnTo>
                <a:lnTo>
                  <a:pt x="5475" y="4902"/>
                </a:lnTo>
                <a:lnTo>
                  <a:pt x="5413" y="4918"/>
                </a:lnTo>
                <a:lnTo>
                  <a:pt x="5345" y="4923"/>
                </a:lnTo>
                <a:lnTo>
                  <a:pt x="2852" y="4923"/>
                </a:lnTo>
                <a:lnTo>
                  <a:pt x="2784" y="4918"/>
                </a:lnTo>
                <a:lnTo>
                  <a:pt x="2721" y="4902"/>
                </a:lnTo>
                <a:lnTo>
                  <a:pt x="2662" y="4877"/>
                </a:lnTo>
                <a:lnTo>
                  <a:pt x="2608" y="4843"/>
                </a:lnTo>
                <a:lnTo>
                  <a:pt x="2559" y="4801"/>
                </a:lnTo>
                <a:lnTo>
                  <a:pt x="2517" y="4753"/>
                </a:lnTo>
                <a:lnTo>
                  <a:pt x="2484" y="4699"/>
                </a:lnTo>
                <a:lnTo>
                  <a:pt x="2458" y="4638"/>
                </a:lnTo>
                <a:lnTo>
                  <a:pt x="2442" y="4575"/>
                </a:lnTo>
                <a:lnTo>
                  <a:pt x="2437" y="4507"/>
                </a:lnTo>
                <a:lnTo>
                  <a:pt x="2437" y="4231"/>
                </a:lnTo>
                <a:lnTo>
                  <a:pt x="2395" y="4224"/>
                </a:lnTo>
                <a:lnTo>
                  <a:pt x="2356" y="4214"/>
                </a:lnTo>
                <a:lnTo>
                  <a:pt x="2320" y="4198"/>
                </a:lnTo>
                <a:lnTo>
                  <a:pt x="2288" y="4182"/>
                </a:lnTo>
                <a:lnTo>
                  <a:pt x="2260" y="4165"/>
                </a:lnTo>
                <a:lnTo>
                  <a:pt x="2238" y="4149"/>
                </a:lnTo>
                <a:lnTo>
                  <a:pt x="2220" y="4135"/>
                </a:lnTo>
                <a:lnTo>
                  <a:pt x="2208" y="4125"/>
                </a:lnTo>
                <a:lnTo>
                  <a:pt x="2203" y="4119"/>
                </a:lnTo>
                <a:lnTo>
                  <a:pt x="2175" y="4098"/>
                </a:lnTo>
                <a:lnTo>
                  <a:pt x="2175" y="4104"/>
                </a:lnTo>
                <a:lnTo>
                  <a:pt x="2189" y="4131"/>
                </a:lnTo>
                <a:lnTo>
                  <a:pt x="2205" y="4170"/>
                </a:lnTo>
                <a:lnTo>
                  <a:pt x="2218" y="4207"/>
                </a:lnTo>
                <a:lnTo>
                  <a:pt x="2232" y="4247"/>
                </a:lnTo>
                <a:lnTo>
                  <a:pt x="2243" y="4289"/>
                </a:lnTo>
                <a:lnTo>
                  <a:pt x="2253" y="4331"/>
                </a:lnTo>
                <a:lnTo>
                  <a:pt x="2259" y="4369"/>
                </a:lnTo>
                <a:lnTo>
                  <a:pt x="2262" y="4402"/>
                </a:lnTo>
                <a:lnTo>
                  <a:pt x="2262" y="4435"/>
                </a:lnTo>
                <a:lnTo>
                  <a:pt x="2264" y="4453"/>
                </a:lnTo>
                <a:lnTo>
                  <a:pt x="2264" y="4470"/>
                </a:lnTo>
                <a:lnTo>
                  <a:pt x="2266" y="4486"/>
                </a:lnTo>
                <a:lnTo>
                  <a:pt x="2267" y="4495"/>
                </a:lnTo>
                <a:lnTo>
                  <a:pt x="2273" y="4511"/>
                </a:lnTo>
                <a:lnTo>
                  <a:pt x="2280" y="4533"/>
                </a:lnTo>
                <a:lnTo>
                  <a:pt x="2283" y="4560"/>
                </a:lnTo>
                <a:lnTo>
                  <a:pt x="2287" y="4589"/>
                </a:lnTo>
                <a:lnTo>
                  <a:pt x="2287" y="4617"/>
                </a:lnTo>
                <a:lnTo>
                  <a:pt x="2285" y="4642"/>
                </a:lnTo>
                <a:lnTo>
                  <a:pt x="2280" y="4663"/>
                </a:lnTo>
                <a:lnTo>
                  <a:pt x="2271" y="4680"/>
                </a:lnTo>
                <a:lnTo>
                  <a:pt x="2259" y="4699"/>
                </a:lnTo>
                <a:lnTo>
                  <a:pt x="2243" y="4717"/>
                </a:lnTo>
                <a:lnTo>
                  <a:pt x="2220" y="4731"/>
                </a:lnTo>
                <a:lnTo>
                  <a:pt x="2194" y="4743"/>
                </a:lnTo>
                <a:lnTo>
                  <a:pt x="2161" y="4752"/>
                </a:lnTo>
                <a:lnTo>
                  <a:pt x="2121" y="4753"/>
                </a:lnTo>
                <a:lnTo>
                  <a:pt x="2091" y="4753"/>
                </a:lnTo>
                <a:lnTo>
                  <a:pt x="2056" y="4753"/>
                </a:lnTo>
                <a:lnTo>
                  <a:pt x="2019" y="4752"/>
                </a:lnTo>
                <a:lnTo>
                  <a:pt x="1981" y="4750"/>
                </a:lnTo>
                <a:lnTo>
                  <a:pt x="1944" y="4748"/>
                </a:lnTo>
                <a:lnTo>
                  <a:pt x="1913" y="4746"/>
                </a:lnTo>
                <a:lnTo>
                  <a:pt x="1887" y="4745"/>
                </a:lnTo>
                <a:lnTo>
                  <a:pt x="1871" y="4741"/>
                </a:lnTo>
                <a:lnTo>
                  <a:pt x="1855" y="4736"/>
                </a:lnTo>
                <a:lnTo>
                  <a:pt x="1838" y="4731"/>
                </a:lnTo>
                <a:lnTo>
                  <a:pt x="1819" y="4722"/>
                </a:lnTo>
                <a:lnTo>
                  <a:pt x="1779" y="4760"/>
                </a:lnTo>
                <a:lnTo>
                  <a:pt x="1744" y="4795"/>
                </a:lnTo>
                <a:lnTo>
                  <a:pt x="1726" y="4811"/>
                </a:lnTo>
                <a:lnTo>
                  <a:pt x="1709" y="4827"/>
                </a:lnTo>
                <a:lnTo>
                  <a:pt x="1695" y="4841"/>
                </a:lnTo>
                <a:lnTo>
                  <a:pt x="1683" y="4853"/>
                </a:lnTo>
                <a:lnTo>
                  <a:pt x="1676" y="4860"/>
                </a:lnTo>
                <a:lnTo>
                  <a:pt x="1669" y="4870"/>
                </a:lnTo>
                <a:lnTo>
                  <a:pt x="1656" y="4888"/>
                </a:lnTo>
                <a:lnTo>
                  <a:pt x="1639" y="4907"/>
                </a:lnTo>
                <a:lnTo>
                  <a:pt x="1618" y="4928"/>
                </a:lnTo>
                <a:lnTo>
                  <a:pt x="1595" y="4951"/>
                </a:lnTo>
                <a:lnTo>
                  <a:pt x="1569" y="4972"/>
                </a:lnTo>
                <a:lnTo>
                  <a:pt x="1543" y="4991"/>
                </a:lnTo>
                <a:lnTo>
                  <a:pt x="1515" y="5003"/>
                </a:lnTo>
                <a:lnTo>
                  <a:pt x="1485" y="5012"/>
                </a:lnTo>
                <a:lnTo>
                  <a:pt x="1471" y="5012"/>
                </a:lnTo>
                <a:lnTo>
                  <a:pt x="1449" y="5010"/>
                </a:lnTo>
                <a:lnTo>
                  <a:pt x="1428" y="5002"/>
                </a:lnTo>
                <a:lnTo>
                  <a:pt x="1409" y="4989"/>
                </a:lnTo>
                <a:lnTo>
                  <a:pt x="1389" y="4972"/>
                </a:lnTo>
                <a:lnTo>
                  <a:pt x="1370" y="4947"/>
                </a:lnTo>
                <a:lnTo>
                  <a:pt x="1347" y="4919"/>
                </a:lnTo>
                <a:lnTo>
                  <a:pt x="1325" y="4884"/>
                </a:lnTo>
                <a:lnTo>
                  <a:pt x="1300" y="4850"/>
                </a:lnTo>
                <a:lnTo>
                  <a:pt x="1278" y="4811"/>
                </a:lnTo>
                <a:lnTo>
                  <a:pt x="1255" y="4774"/>
                </a:lnTo>
                <a:lnTo>
                  <a:pt x="1234" y="4738"/>
                </a:lnTo>
                <a:lnTo>
                  <a:pt x="1217" y="4705"/>
                </a:lnTo>
                <a:lnTo>
                  <a:pt x="1199" y="4677"/>
                </a:lnTo>
                <a:lnTo>
                  <a:pt x="1187" y="4654"/>
                </a:lnTo>
                <a:lnTo>
                  <a:pt x="1178" y="4636"/>
                </a:lnTo>
                <a:lnTo>
                  <a:pt x="1175" y="4629"/>
                </a:lnTo>
                <a:lnTo>
                  <a:pt x="1173" y="4621"/>
                </a:lnTo>
                <a:lnTo>
                  <a:pt x="1173" y="4594"/>
                </a:lnTo>
                <a:lnTo>
                  <a:pt x="1176" y="4563"/>
                </a:lnTo>
                <a:lnTo>
                  <a:pt x="1187" y="4532"/>
                </a:lnTo>
                <a:lnTo>
                  <a:pt x="1206" y="4498"/>
                </a:lnTo>
                <a:lnTo>
                  <a:pt x="1096" y="4500"/>
                </a:lnTo>
                <a:lnTo>
                  <a:pt x="1094" y="4528"/>
                </a:lnTo>
                <a:lnTo>
                  <a:pt x="1089" y="4560"/>
                </a:lnTo>
                <a:lnTo>
                  <a:pt x="1079" y="4593"/>
                </a:lnTo>
                <a:lnTo>
                  <a:pt x="1061" y="4626"/>
                </a:lnTo>
                <a:lnTo>
                  <a:pt x="1033" y="4659"/>
                </a:lnTo>
                <a:lnTo>
                  <a:pt x="1011" y="4687"/>
                </a:lnTo>
                <a:lnTo>
                  <a:pt x="997" y="4715"/>
                </a:lnTo>
                <a:lnTo>
                  <a:pt x="988" y="4741"/>
                </a:lnTo>
                <a:lnTo>
                  <a:pt x="984" y="4760"/>
                </a:lnTo>
                <a:lnTo>
                  <a:pt x="984" y="4776"/>
                </a:lnTo>
                <a:lnTo>
                  <a:pt x="984" y="4781"/>
                </a:lnTo>
                <a:lnTo>
                  <a:pt x="984" y="4785"/>
                </a:lnTo>
                <a:lnTo>
                  <a:pt x="984" y="4788"/>
                </a:lnTo>
                <a:lnTo>
                  <a:pt x="984" y="4799"/>
                </a:lnTo>
                <a:lnTo>
                  <a:pt x="983" y="4816"/>
                </a:lnTo>
                <a:lnTo>
                  <a:pt x="977" y="4839"/>
                </a:lnTo>
                <a:lnTo>
                  <a:pt x="970" y="4865"/>
                </a:lnTo>
                <a:lnTo>
                  <a:pt x="958" y="4893"/>
                </a:lnTo>
                <a:lnTo>
                  <a:pt x="943" y="4919"/>
                </a:lnTo>
                <a:lnTo>
                  <a:pt x="920" y="4940"/>
                </a:lnTo>
                <a:lnTo>
                  <a:pt x="908" y="4949"/>
                </a:lnTo>
                <a:lnTo>
                  <a:pt x="892" y="4956"/>
                </a:lnTo>
                <a:lnTo>
                  <a:pt x="873" y="4961"/>
                </a:lnTo>
                <a:lnTo>
                  <a:pt x="850" y="4963"/>
                </a:lnTo>
                <a:lnTo>
                  <a:pt x="824" y="4960"/>
                </a:lnTo>
                <a:lnTo>
                  <a:pt x="798" y="4953"/>
                </a:lnTo>
                <a:lnTo>
                  <a:pt x="768" y="4944"/>
                </a:lnTo>
                <a:lnTo>
                  <a:pt x="733" y="4935"/>
                </a:lnTo>
                <a:lnTo>
                  <a:pt x="696" y="4925"/>
                </a:lnTo>
                <a:lnTo>
                  <a:pt x="658" y="4914"/>
                </a:lnTo>
                <a:lnTo>
                  <a:pt x="620" y="4902"/>
                </a:lnTo>
                <a:lnTo>
                  <a:pt x="581" y="4891"/>
                </a:lnTo>
                <a:lnTo>
                  <a:pt x="546" y="4881"/>
                </a:lnTo>
                <a:lnTo>
                  <a:pt x="515" y="4870"/>
                </a:lnTo>
                <a:lnTo>
                  <a:pt x="487" y="4862"/>
                </a:lnTo>
                <a:lnTo>
                  <a:pt x="464" y="4857"/>
                </a:lnTo>
                <a:lnTo>
                  <a:pt x="449" y="4851"/>
                </a:lnTo>
                <a:lnTo>
                  <a:pt x="442" y="4850"/>
                </a:lnTo>
                <a:lnTo>
                  <a:pt x="435" y="4846"/>
                </a:lnTo>
                <a:lnTo>
                  <a:pt x="428" y="4841"/>
                </a:lnTo>
                <a:lnTo>
                  <a:pt x="421" y="4836"/>
                </a:lnTo>
                <a:lnTo>
                  <a:pt x="410" y="4820"/>
                </a:lnTo>
                <a:lnTo>
                  <a:pt x="398" y="4801"/>
                </a:lnTo>
                <a:lnTo>
                  <a:pt x="389" y="4776"/>
                </a:lnTo>
                <a:lnTo>
                  <a:pt x="382" y="4748"/>
                </a:lnTo>
                <a:lnTo>
                  <a:pt x="381" y="4717"/>
                </a:lnTo>
                <a:lnTo>
                  <a:pt x="384" y="4684"/>
                </a:lnTo>
                <a:lnTo>
                  <a:pt x="396" y="4649"/>
                </a:lnTo>
                <a:lnTo>
                  <a:pt x="401" y="4635"/>
                </a:lnTo>
                <a:lnTo>
                  <a:pt x="407" y="4621"/>
                </a:lnTo>
                <a:lnTo>
                  <a:pt x="361" y="4610"/>
                </a:lnTo>
                <a:lnTo>
                  <a:pt x="316" y="4594"/>
                </a:lnTo>
                <a:lnTo>
                  <a:pt x="269" y="4573"/>
                </a:lnTo>
                <a:lnTo>
                  <a:pt x="220" y="4549"/>
                </a:lnTo>
                <a:lnTo>
                  <a:pt x="192" y="4530"/>
                </a:lnTo>
                <a:lnTo>
                  <a:pt x="166" y="4504"/>
                </a:lnTo>
                <a:lnTo>
                  <a:pt x="143" y="4476"/>
                </a:lnTo>
                <a:lnTo>
                  <a:pt x="122" y="4444"/>
                </a:lnTo>
                <a:lnTo>
                  <a:pt x="103" y="4411"/>
                </a:lnTo>
                <a:lnTo>
                  <a:pt x="87" y="4380"/>
                </a:lnTo>
                <a:lnTo>
                  <a:pt x="75" y="4352"/>
                </a:lnTo>
                <a:lnTo>
                  <a:pt x="65" y="4327"/>
                </a:lnTo>
                <a:lnTo>
                  <a:pt x="58" y="4310"/>
                </a:lnTo>
                <a:lnTo>
                  <a:pt x="54" y="4299"/>
                </a:lnTo>
                <a:lnTo>
                  <a:pt x="49" y="4270"/>
                </a:lnTo>
                <a:lnTo>
                  <a:pt x="54" y="4243"/>
                </a:lnTo>
                <a:lnTo>
                  <a:pt x="65" y="4219"/>
                </a:lnTo>
                <a:lnTo>
                  <a:pt x="82" y="4198"/>
                </a:lnTo>
                <a:lnTo>
                  <a:pt x="103" y="4177"/>
                </a:lnTo>
                <a:lnTo>
                  <a:pt x="126" y="4159"/>
                </a:lnTo>
                <a:lnTo>
                  <a:pt x="150" y="4144"/>
                </a:lnTo>
                <a:lnTo>
                  <a:pt x="173" y="4130"/>
                </a:lnTo>
                <a:lnTo>
                  <a:pt x="190" y="4116"/>
                </a:lnTo>
                <a:lnTo>
                  <a:pt x="206" y="4095"/>
                </a:lnTo>
                <a:lnTo>
                  <a:pt x="220" y="4070"/>
                </a:lnTo>
                <a:lnTo>
                  <a:pt x="232" y="4044"/>
                </a:lnTo>
                <a:lnTo>
                  <a:pt x="243" y="4018"/>
                </a:lnTo>
                <a:lnTo>
                  <a:pt x="234" y="3992"/>
                </a:lnTo>
                <a:lnTo>
                  <a:pt x="229" y="3967"/>
                </a:lnTo>
                <a:lnTo>
                  <a:pt x="225" y="3946"/>
                </a:lnTo>
                <a:lnTo>
                  <a:pt x="220" y="3838"/>
                </a:lnTo>
                <a:lnTo>
                  <a:pt x="222" y="3733"/>
                </a:lnTo>
                <a:lnTo>
                  <a:pt x="232" y="3632"/>
                </a:lnTo>
                <a:lnTo>
                  <a:pt x="225" y="3634"/>
                </a:lnTo>
                <a:lnTo>
                  <a:pt x="216" y="3634"/>
                </a:lnTo>
                <a:lnTo>
                  <a:pt x="185" y="3630"/>
                </a:lnTo>
                <a:lnTo>
                  <a:pt x="155" y="3621"/>
                </a:lnTo>
                <a:lnTo>
                  <a:pt x="127" y="3607"/>
                </a:lnTo>
                <a:lnTo>
                  <a:pt x="105" y="3590"/>
                </a:lnTo>
                <a:lnTo>
                  <a:pt x="84" y="3569"/>
                </a:lnTo>
                <a:lnTo>
                  <a:pt x="70" y="3551"/>
                </a:lnTo>
                <a:lnTo>
                  <a:pt x="58" y="3534"/>
                </a:lnTo>
                <a:lnTo>
                  <a:pt x="49" y="3518"/>
                </a:lnTo>
                <a:lnTo>
                  <a:pt x="40" y="3499"/>
                </a:lnTo>
                <a:lnTo>
                  <a:pt x="33" y="3476"/>
                </a:lnTo>
                <a:lnTo>
                  <a:pt x="23" y="3450"/>
                </a:lnTo>
                <a:lnTo>
                  <a:pt x="9" y="3408"/>
                </a:lnTo>
                <a:lnTo>
                  <a:pt x="0" y="3370"/>
                </a:lnTo>
                <a:lnTo>
                  <a:pt x="2" y="3331"/>
                </a:lnTo>
                <a:lnTo>
                  <a:pt x="12" y="3296"/>
                </a:lnTo>
                <a:lnTo>
                  <a:pt x="28" y="3263"/>
                </a:lnTo>
                <a:lnTo>
                  <a:pt x="49" y="3232"/>
                </a:lnTo>
                <a:lnTo>
                  <a:pt x="72" y="3206"/>
                </a:lnTo>
                <a:lnTo>
                  <a:pt x="94" y="3181"/>
                </a:lnTo>
                <a:lnTo>
                  <a:pt x="115" y="3162"/>
                </a:lnTo>
                <a:lnTo>
                  <a:pt x="133" y="3146"/>
                </a:lnTo>
                <a:lnTo>
                  <a:pt x="157" y="3130"/>
                </a:lnTo>
                <a:lnTo>
                  <a:pt x="182" y="3122"/>
                </a:lnTo>
                <a:lnTo>
                  <a:pt x="204" y="3118"/>
                </a:lnTo>
                <a:lnTo>
                  <a:pt x="225" y="3120"/>
                </a:lnTo>
                <a:lnTo>
                  <a:pt x="244" y="3123"/>
                </a:lnTo>
                <a:lnTo>
                  <a:pt x="260" y="3129"/>
                </a:lnTo>
                <a:lnTo>
                  <a:pt x="271" y="3139"/>
                </a:lnTo>
                <a:lnTo>
                  <a:pt x="278" y="3153"/>
                </a:lnTo>
                <a:lnTo>
                  <a:pt x="278" y="3169"/>
                </a:lnTo>
                <a:lnTo>
                  <a:pt x="264" y="3240"/>
                </a:lnTo>
                <a:lnTo>
                  <a:pt x="250" y="3300"/>
                </a:lnTo>
                <a:lnTo>
                  <a:pt x="236" y="3351"/>
                </a:lnTo>
                <a:lnTo>
                  <a:pt x="223" y="3391"/>
                </a:lnTo>
                <a:lnTo>
                  <a:pt x="211" y="3424"/>
                </a:lnTo>
                <a:lnTo>
                  <a:pt x="199" y="3447"/>
                </a:lnTo>
                <a:lnTo>
                  <a:pt x="202" y="3447"/>
                </a:lnTo>
                <a:lnTo>
                  <a:pt x="211" y="3443"/>
                </a:lnTo>
                <a:lnTo>
                  <a:pt x="225" y="3433"/>
                </a:lnTo>
                <a:lnTo>
                  <a:pt x="243" y="3420"/>
                </a:lnTo>
                <a:lnTo>
                  <a:pt x="264" y="3405"/>
                </a:lnTo>
                <a:lnTo>
                  <a:pt x="286" y="3385"/>
                </a:lnTo>
                <a:lnTo>
                  <a:pt x="311" y="3366"/>
                </a:lnTo>
                <a:lnTo>
                  <a:pt x="342" y="3303"/>
                </a:lnTo>
                <a:lnTo>
                  <a:pt x="379" y="3244"/>
                </a:lnTo>
                <a:lnTo>
                  <a:pt x="419" y="3188"/>
                </a:lnTo>
                <a:lnTo>
                  <a:pt x="466" y="3139"/>
                </a:lnTo>
                <a:lnTo>
                  <a:pt x="517" y="3094"/>
                </a:lnTo>
                <a:lnTo>
                  <a:pt x="569" y="3054"/>
                </a:lnTo>
                <a:lnTo>
                  <a:pt x="625" y="3017"/>
                </a:lnTo>
                <a:lnTo>
                  <a:pt x="682" y="2987"/>
                </a:lnTo>
                <a:lnTo>
                  <a:pt x="738" y="2959"/>
                </a:lnTo>
                <a:lnTo>
                  <a:pt x="794" y="2937"/>
                </a:lnTo>
                <a:lnTo>
                  <a:pt x="848" y="2917"/>
                </a:lnTo>
                <a:lnTo>
                  <a:pt x="848" y="2868"/>
                </a:lnTo>
                <a:lnTo>
                  <a:pt x="848" y="2818"/>
                </a:lnTo>
                <a:lnTo>
                  <a:pt x="848" y="2769"/>
                </a:lnTo>
                <a:lnTo>
                  <a:pt x="848" y="2722"/>
                </a:lnTo>
                <a:lnTo>
                  <a:pt x="850" y="2678"/>
                </a:lnTo>
                <a:lnTo>
                  <a:pt x="850" y="2640"/>
                </a:lnTo>
                <a:lnTo>
                  <a:pt x="850" y="2608"/>
                </a:lnTo>
                <a:lnTo>
                  <a:pt x="852" y="2582"/>
                </a:lnTo>
                <a:lnTo>
                  <a:pt x="852" y="2566"/>
                </a:lnTo>
                <a:lnTo>
                  <a:pt x="852" y="2561"/>
                </a:lnTo>
                <a:lnTo>
                  <a:pt x="855" y="2540"/>
                </a:lnTo>
                <a:lnTo>
                  <a:pt x="867" y="2522"/>
                </a:lnTo>
                <a:lnTo>
                  <a:pt x="883" y="2510"/>
                </a:lnTo>
                <a:lnTo>
                  <a:pt x="904" y="2503"/>
                </a:lnTo>
                <a:lnTo>
                  <a:pt x="925" y="2505"/>
                </a:lnTo>
                <a:lnTo>
                  <a:pt x="944" y="2514"/>
                </a:lnTo>
                <a:lnTo>
                  <a:pt x="958" y="2529"/>
                </a:lnTo>
                <a:lnTo>
                  <a:pt x="967" y="2549"/>
                </a:lnTo>
                <a:lnTo>
                  <a:pt x="979" y="2577"/>
                </a:lnTo>
                <a:lnTo>
                  <a:pt x="1000" y="2605"/>
                </a:lnTo>
                <a:lnTo>
                  <a:pt x="1032" y="2633"/>
                </a:lnTo>
                <a:lnTo>
                  <a:pt x="1072" y="2659"/>
                </a:lnTo>
                <a:lnTo>
                  <a:pt x="1122" y="2685"/>
                </a:lnTo>
                <a:lnTo>
                  <a:pt x="1182" y="2709"/>
                </a:lnTo>
                <a:lnTo>
                  <a:pt x="1250" y="2732"/>
                </a:lnTo>
                <a:lnTo>
                  <a:pt x="1255" y="2734"/>
                </a:lnTo>
                <a:lnTo>
                  <a:pt x="1258" y="2737"/>
                </a:lnTo>
                <a:lnTo>
                  <a:pt x="1300" y="2702"/>
                </a:lnTo>
                <a:lnTo>
                  <a:pt x="1344" y="2671"/>
                </a:lnTo>
                <a:lnTo>
                  <a:pt x="1391" y="2646"/>
                </a:lnTo>
                <a:lnTo>
                  <a:pt x="1440" y="2629"/>
                </a:lnTo>
                <a:lnTo>
                  <a:pt x="1454" y="2610"/>
                </a:lnTo>
                <a:lnTo>
                  <a:pt x="1475" y="2585"/>
                </a:lnTo>
                <a:lnTo>
                  <a:pt x="1503" y="2556"/>
                </a:lnTo>
                <a:lnTo>
                  <a:pt x="1534" y="2522"/>
                </a:lnTo>
                <a:lnTo>
                  <a:pt x="1571" y="2489"/>
                </a:lnTo>
                <a:lnTo>
                  <a:pt x="1519" y="2481"/>
                </a:lnTo>
                <a:lnTo>
                  <a:pt x="1464" y="2470"/>
                </a:lnTo>
                <a:lnTo>
                  <a:pt x="1407" y="2458"/>
                </a:lnTo>
                <a:lnTo>
                  <a:pt x="1347" y="2442"/>
                </a:lnTo>
                <a:lnTo>
                  <a:pt x="1286" y="2426"/>
                </a:lnTo>
                <a:lnTo>
                  <a:pt x="1227" y="2407"/>
                </a:lnTo>
                <a:lnTo>
                  <a:pt x="1168" y="2388"/>
                </a:lnTo>
                <a:lnTo>
                  <a:pt x="1110" y="2365"/>
                </a:lnTo>
                <a:lnTo>
                  <a:pt x="1056" y="2341"/>
                </a:lnTo>
                <a:lnTo>
                  <a:pt x="1007" y="2313"/>
                </a:lnTo>
                <a:lnTo>
                  <a:pt x="962" y="2283"/>
                </a:lnTo>
                <a:lnTo>
                  <a:pt x="923" y="2252"/>
                </a:lnTo>
                <a:lnTo>
                  <a:pt x="892" y="2217"/>
                </a:lnTo>
                <a:lnTo>
                  <a:pt x="867" y="2178"/>
                </a:lnTo>
                <a:lnTo>
                  <a:pt x="854" y="2138"/>
                </a:lnTo>
                <a:lnTo>
                  <a:pt x="854" y="2136"/>
                </a:lnTo>
                <a:lnTo>
                  <a:pt x="852" y="2135"/>
                </a:lnTo>
                <a:lnTo>
                  <a:pt x="852" y="2131"/>
                </a:lnTo>
                <a:lnTo>
                  <a:pt x="852" y="2124"/>
                </a:lnTo>
                <a:lnTo>
                  <a:pt x="852" y="2114"/>
                </a:lnTo>
                <a:lnTo>
                  <a:pt x="852" y="2100"/>
                </a:lnTo>
                <a:lnTo>
                  <a:pt x="850" y="2082"/>
                </a:lnTo>
                <a:lnTo>
                  <a:pt x="850" y="2058"/>
                </a:lnTo>
                <a:lnTo>
                  <a:pt x="850" y="2026"/>
                </a:lnTo>
                <a:lnTo>
                  <a:pt x="850" y="1990"/>
                </a:lnTo>
                <a:lnTo>
                  <a:pt x="850" y="1942"/>
                </a:lnTo>
                <a:lnTo>
                  <a:pt x="850" y="1888"/>
                </a:lnTo>
                <a:lnTo>
                  <a:pt x="850" y="1824"/>
                </a:lnTo>
                <a:lnTo>
                  <a:pt x="850" y="1749"/>
                </a:lnTo>
                <a:lnTo>
                  <a:pt x="852" y="1661"/>
                </a:lnTo>
                <a:lnTo>
                  <a:pt x="852" y="1563"/>
                </a:lnTo>
                <a:lnTo>
                  <a:pt x="855" y="1542"/>
                </a:lnTo>
                <a:lnTo>
                  <a:pt x="866" y="1525"/>
                </a:lnTo>
                <a:lnTo>
                  <a:pt x="883" y="1511"/>
                </a:lnTo>
                <a:lnTo>
                  <a:pt x="902" y="1506"/>
                </a:lnTo>
                <a:close/>
                <a:moveTo>
                  <a:pt x="969" y="634"/>
                </a:moveTo>
                <a:lnTo>
                  <a:pt x="969" y="697"/>
                </a:lnTo>
                <a:lnTo>
                  <a:pt x="969" y="758"/>
                </a:lnTo>
                <a:lnTo>
                  <a:pt x="967" y="817"/>
                </a:lnTo>
                <a:lnTo>
                  <a:pt x="967" y="875"/>
                </a:lnTo>
                <a:lnTo>
                  <a:pt x="967" y="926"/>
                </a:lnTo>
                <a:lnTo>
                  <a:pt x="967" y="971"/>
                </a:lnTo>
                <a:lnTo>
                  <a:pt x="969" y="1008"/>
                </a:lnTo>
                <a:lnTo>
                  <a:pt x="969" y="1037"/>
                </a:lnTo>
                <a:lnTo>
                  <a:pt x="969" y="1055"/>
                </a:lnTo>
                <a:lnTo>
                  <a:pt x="983" y="1081"/>
                </a:lnTo>
                <a:lnTo>
                  <a:pt x="1007" y="1109"/>
                </a:lnTo>
                <a:lnTo>
                  <a:pt x="1046" y="1139"/>
                </a:lnTo>
                <a:lnTo>
                  <a:pt x="1093" y="1167"/>
                </a:lnTo>
                <a:lnTo>
                  <a:pt x="1150" y="1195"/>
                </a:lnTo>
                <a:lnTo>
                  <a:pt x="1220" y="1223"/>
                </a:lnTo>
                <a:lnTo>
                  <a:pt x="1299" y="1249"/>
                </a:lnTo>
                <a:lnTo>
                  <a:pt x="1389" y="1273"/>
                </a:lnTo>
                <a:lnTo>
                  <a:pt x="1489" y="1296"/>
                </a:lnTo>
                <a:lnTo>
                  <a:pt x="1599" y="1315"/>
                </a:lnTo>
                <a:lnTo>
                  <a:pt x="1718" y="1333"/>
                </a:lnTo>
                <a:lnTo>
                  <a:pt x="1847" y="1348"/>
                </a:lnTo>
                <a:lnTo>
                  <a:pt x="1985" y="1359"/>
                </a:lnTo>
                <a:lnTo>
                  <a:pt x="2131" y="1366"/>
                </a:lnTo>
                <a:lnTo>
                  <a:pt x="2287" y="1368"/>
                </a:lnTo>
                <a:lnTo>
                  <a:pt x="2431" y="1366"/>
                </a:lnTo>
                <a:lnTo>
                  <a:pt x="2569" y="1359"/>
                </a:lnTo>
                <a:lnTo>
                  <a:pt x="2700" y="1350"/>
                </a:lnTo>
                <a:lnTo>
                  <a:pt x="2826" y="1336"/>
                </a:lnTo>
                <a:lnTo>
                  <a:pt x="2943" y="1320"/>
                </a:lnTo>
                <a:lnTo>
                  <a:pt x="3053" y="1301"/>
                </a:lnTo>
                <a:lnTo>
                  <a:pt x="3156" y="1279"/>
                </a:lnTo>
                <a:lnTo>
                  <a:pt x="3248" y="1256"/>
                </a:lnTo>
                <a:lnTo>
                  <a:pt x="3332" y="1230"/>
                </a:lnTo>
                <a:lnTo>
                  <a:pt x="3405" y="1203"/>
                </a:lnTo>
                <a:lnTo>
                  <a:pt x="3468" y="1174"/>
                </a:lnTo>
                <a:lnTo>
                  <a:pt x="3521" y="1144"/>
                </a:lnTo>
                <a:lnTo>
                  <a:pt x="3561" y="1114"/>
                </a:lnTo>
                <a:lnTo>
                  <a:pt x="3590" y="1085"/>
                </a:lnTo>
                <a:lnTo>
                  <a:pt x="3606" y="1055"/>
                </a:lnTo>
                <a:lnTo>
                  <a:pt x="3608" y="1046"/>
                </a:lnTo>
                <a:lnTo>
                  <a:pt x="3610" y="1037"/>
                </a:lnTo>
                <a:lnTo>
                  <a:pt x="3610" y="636"/>
                </a:lnTo>
                <a:lnTo>
                  <a:pt x="3555" y="671"/>
                </a:lnTo>
                <a:lnTo>
                  <a:pt x="3491" y="702"/>
                </a:lnTo>
                <a:lnTo>
                  <a:pt x="3419" y="733"/>
                </a:lnTo>
                <a:lnTo>
                  <a:pt x="3341" y="761"/>
                </a:lnTo>
                <a:lnTo>
                  <a:pt x="3255" y="786"/>
                </a:lnTo>
                <a:lnTo>
                  <a:pt x="3163" y="809"/>
                </a:lnTo>
                <a:lnTo>
                  <a:pt x="3065" y="828"/>
                </a:lnTo>
                <a:lnTo>
                  <a:pt x="2962" y="845"/>
                </a:lnTo>
                <a:lnTo>
                  <a:pt x="2857" y="861"/>
                </a:lnTo>
                <a:lnTo>
                  <a:pt x="2747" y="871"/>
                </a:lnTo>
                <a:lnTo>
                  <a:pt x="2636" y="882"/>
                </a:lnTo>
                <a:lnTo>
                  <a:pt x="2520" y="889"/>
                </a:lnTo>
                <a:lnTo>
                  <a:pt x="2405" y="892"/>
                </a:lnTo>
                <a:lnTo>
                  <a:pt x="2290" y="894"/>
                </a:lnTo>
                <a:lnTo>
                  <a:pt x="2173" y="892"/>
                </a:lnTo>
                <a:lnTo>
                  <a:pt x="2058" y="889"/>
                </a:lnTo>
                <a:lnTo>
                  <a:pt x="1943" y="882"/>
                </a:lnTo>
                <a:lnTo>
                  <a:pt x="1831" y="871"/>
                </a:lnTo>
                <a:lnTo>
                  <a:pt x="1721" y="859"/>
                </a:lnTo>
                <a:lnTo>
                  <a:pt x="1615" y="845"/>
                </a:lnTo>
                <a:lnTo>
                  <a:pt x="1513" y="828"/>
                </a:lnTo>
                <a:lnTo>
                  <a:pt x="1416" y="809"/>
                </a:lnTo>
                <a:lnTo>
                  <a:pt x="1323" y="786"/>
                </a:lnTo>
                <a:lnTo>
                  <a:pt x="1238" y="760"/>
                </a:lnTo>
                <a:lnTo>
                  <a:pt x="1157" y="732"/>
                </a:lnTo>
                <a:lnTo>
                  <a:pt x="1086" y="702"/>
                </a:lnTo>
                <a:lnTo>
                  <a:pt x="1023" y="669"/>
                </a:lnTo>
                <a:lnTo>
                  <a:pt x="969" y="634"/>
                </a:lnTo>
                <a:close/>
                <a:moveTo>
                  <a:pt x="2290" y="117"/>
                </a:moveTo>
                <a:lnTo>
                  <a:pt x="2140" y="119"/>
                </a:lnTo>
                <a:lnTo>
                  <a:pt x="1999" y="126"/>
                </a:lnTo>
                <a:lnTo>
                  <a:pt x="1864" y="136"/>
                </a:lnTo>
                <a:lnTo>
                  <a:pt x="1738" y="148"/>
                </a:lnTo>
                <a:lnTo>
                  <a:pt x="1622" y="166"/>
                </a:lnTo>
                <a:lnTo>
                  <a:pt x="1512" y="185"/>
                </a:lnTo>
                <a:lnTo>
                  <a:pt x="1412" y="206"/>
                </a:lnTo>
                <a:lnTo>
                  <a:pt x="1323" y="230"/>
                </a:lnTo>
                <a:lnTo>
                  <a:pt x="1243" y="255"/>
                </a:lnTo>
                <a:lnTo>
                  <a:pt x="1171" y="281"/>
                </a:lnTo>
                <a:lnTo>
                  <a:pt x="1110" y="309"/>
                </a:lnTo>
                <a:lnTo>
                  <a:pt x="1061" y="337"/>
                </a:lnTo>
                <a:lnTo>
                  <a:pt x="1021" y="365"/>
                </a:lnTo>
                <a:lnTo>
                  <a:pt x="993" y="393"/>
                </a:lnTo>
                <a:lnTo>
                  <a:pt x="976" y="421"/>
                </a:lnTo>
                <a:lnTo>
                  <a:pt x="969" y="447"/>
                </a:lnTo>
                <a:lnTo>
                  <a:pt x="976" y="473"/>
                </a:lnTo>
                <a:lnTo>
                  <a:pt x="993" y="501"/>
                </a:lnTo>
                <a:lnTo>
                  <a:pt x="1021" y="529"/>
                </a:lnTo>
                <a:lnTo>
                  <a:pt x="1061" y="557"/>
                </a:lnTo>
                <a:lnTo>
                  <a:pt x="1110" y="585"/>
                </a:lnTo>
                <a:lnTo>
                  <a:pt x="1171" y="611"/>
                </a:lnTo>
                <a:lnTo>
                  <a:pt x="1243" y="637"/>
                </a:lnTo>
                <a:lnTo>
                  <a:pt x="1323" y="664"/>
                </a:lnTo>
                <a:lnTo>
                  <a:pt x="1412" y="686"/>
                </a:lnTo>
                <a:lnTo>
                  <a:pt x="1512" y="709"/>
                </a:lnTo>
                <a:lnTo>
                  <a:pt x="1622" y="728"/>
                </a:lnTo>
                <a:lnTo>
                  <a:pt x="1738" y="744"/>
                </a:lnTo>
                <a:lnTo>
                  <a:pt x="1864" y="758"/>
                </a:lnTo>
                <a:lnTo>
                  <a:pt x="1999" y="768"/>
                </a:lnTo>
                <a:lnTo>
                  <a:pt x="2140" y="774"/>
                </a:lnTo>
                <a:lnTo>
                  <a:pt x="2290" y="777"/>
                </a:lnTo>
                <a:lnTo>
                  <a:pt x="2438" y="774"/>
                </a:lnTo>
                <a:lnTo>
                  <a:pt x="2582" y="768"/>
                </a:lnTo>
                <a:lnTo>
                  <a:pt x="2714" y="758"/>
                </a:lnTo>
                <a:lnTo>
                  <a:pt x="2840" y="744"/>
                </a:lnTo>
                <a:lnTo>
                  <a:pt x="2959" y="728"/>
                </a:lnTo>
                <a:lnTo>
                  <a:pt x="3067" y="709"/>
                </a:lnTo>
                <a:lnTo>
                  <a:pt x="3166" y="686"/>
                </a:lnTo>
                <a:lnTo>
                  <a:pt x="3255" y="664"/>
                </a:lnTo>
                <a:lnTo>
                  <a:pt x="3337" y="637"/>
                </a:lnTo>
                <a:lnTo>
                  <a:pt x="3407" y="611"/>
                </a:lnTo>
                <a:lnTo>
                  <a:pt x="3468" y="585"/>
                </a:lnTo>
                <a:lnTo>
                  <a:pt x="3519" y="557"/>
                </a:lnTo>
                <a:lnTo>
                  <a:pt x="3557" y="529"/>
                </a:lnTo>
                <a:lnTo>
                  <a:pt x="3587" y="501"/>
                </a:lnTo>
                <a:lnTo>
                  <a:pt x="3603" y="473"/>
                </a:lnTo>
                <a:lnTo>
                  <a:pt x="3610" y="447"/>
                </a:lnTo>
                <a:lnTo>
                  <a:pt x="3603" y="421"/>
                </a:lnTo>
                <a:lnTo>
                  <a:pt x="3587" y="393"/>
                </a:lnTo>
                <a:lnTo>
                  <a:pt x="3557" y="365"/>
                </a:lnTo>
                <a:lnTo>
                  <a:pt x="3519" y="337"/>
                </a:lnTo>
                <a:lnTo>
                  <a:pt x="3468" y="309"/>
                </a:lnTo>
                <a:lnTo>
                  <a:pt x="3407" y="281"/>
                </a:lnTo>
                <a:lnTo>
                  <a:pt x="3337" y="255"/>
                </a:lnTo>
                <a:lnTo>
                  <a:pt x="3255" y="230"/>
                </a:lnTo>
                <a:lnTo>
                  <a:pt x="3166" y="206"/>
                </a:lnTo>
                <a:lnTo>
                  <a:pt x="3067" y="185"/>
                </a:lnTo>
                <a:lnTo>
                  <a:pt x="2959" y="166"/>
                </a:lnTo>
                <a:lnTo>
                  <a:pt x="2840" y="148"/>
                </a:lnTo>
                <a:lnTo>
                  <a:pt x="2714" y="136"/>
                </a:lnTo>
                <a:lnTo>
                  <a:pt x="2582" y="126"/>
                </a:lnTo>
                <a:lnTo>
                  <a:pt x="2438" y="119"/>
                </a:lnTo>
                <a:lnTo>
                  <a:pt x="2290" y="117"/>
                </a:lnTo>
                <a:close/>
                <a:moveTo>
                  <a:pt x="2290" y="0"/>
                </a:moveTo>
                <a:lnTo>
                  <a:pt x="2397" y="1"/>
                </a:lnTo>
                <a:lnTo>
                  <a:pt x="2503" y="5"/>
                </a:lnTo>
                <a:lnTo>
                  <a:pt x="2609" y="10"/>
                </a:lnTo>
                <a:lnTo>
                  <a:pt x="2712" y="17"/>
                </a:lnTo>
                <a:lnTo>
                  <a:pt x="2815" y="28"/>
                </a:lnTo>
                <a:lnTo>
                  <a:pt x="2915" y="40"/>
                </a:lnTo>
                <a:lnTo>
                  <a:pt x="3011" y="56"/>
                </a:lnTo>
                <a:lnTo>
                  <a:pt x="3103" y="73"/>
                </a:lnTo>
                <a:lnTo>
                  <a:pt x="3192" y="92"/>
                </a:lnTo>
                <a:lnTo>
                  <a:pt x="3276" y="113"/>
                </a:lnTo>
                <a:lnTo>
                  <a:pt x="3353" y="136"/>
                </a:lnTo>
                <a:lnTo>
                  <a:pt x="3426" y="162"/>
                </a:lnTo>
                <a:lnTo>
                  <a:pt x="3493" y="190"/>
                </a:lnTo>
                <a:lnTo>
                  <a:pt x="3550" y="220"/>
                </a:lnTo>
                <a:lnTo>
                  <a:pt x="3603" y="253"/>
                </a:lnTo>
                <a:lnTo>
                  <a:pt x="3645" y="288"/>
                </a:lnTo>
                <a:lnTo>
                  <a:pt x="3679" y="325"/>
                </a:lnTo>
                <a:lnTo>
                  <a:pt x="3706" y="363"/>
                </a:lnTo>
                <a:lnTo>
                  <a:pt x="3721" y="403"/>
                </a:lnTo>
                <a:lnTo>
                  <a:pt x="3727" y="447"/>
                </a:lnTo>
                <a:lnTo>
                  <a:pt x="3727" y="454"/>
                </a:lnTo>
                <a:lnTo>
                  <a:pt x="3727" y="456"/>
                </a:lnTo>
                <a:lnTo>
                  <a:pt x="3727" y="459"/>
                </a:lnTo>
                <a:lnTo>
                  <a:pt x="3727" y="1037"/>
                </a:lnTo>
                <a:lnTo>
                  <a:pt x="3725" y="1064"/>
                </a:lnTo>
                <a:lnTo>
                  <a:pt x="3718" y="1090"/>
                </a:lnTo>
                <a:lnTo>
                  <a:pt x="3699" y="1132"/>
                </a:lnTo>
                <a:lnTo>
                  <a:pt x="3669" y="1172"/>
                </a:lnTo>
                <a:lnTo>
                  <a:pt x="3629" y="1209"/>
                </a:lnTo>
                <a:lnTo>
                  <a:pt x="3580" y="1244"/>
                </a:lnTo>
                <a:lnTo>
                  <a:pt x="3521" y="1277"/>
                </a:lnTo>
                <a:lnTo>
                  <a:pt x="3454" y="1307"/>
                </a:lnTo>
                <a:lnTo>
                  <a:pt x="3381" y="1336"/>
                </a:lnTo>
                <a:lnTo>
                  <a:pt x="3301" y="1361"/>
                </a:lnTo>
                <a:lnTo>
                  <a:pt x="3215" y="1385"/>
                </a:lnTo>
                <a:lnTo>
                  <a:pt x="3124" y="1406"/>
                </a:lnTo>
                <a:lnTo>
                  <a:pt x="3028" y="1424"/>
                </a:lnTo>
                <a:lnTo>
                  <a:pt x="2929" y="1439"/>
                </a:lnTo>
                <a:lnTo>
                  <a:pt x="2826" y="1453"/>
                </a:lnTo>
                <a:lnTo>
                  <a:pt x="2719" y="1465"/>
                </a:lnTo>
                <a:lnTo>
                  <a:pt x="2613" y="1474"/>
                </a:lnTo>
                <a:lnTo>
                  <a:pt x="2505" y="1479"/>
                </a:lnTo>
                <a:lnTo>
                  <a:pt x="2397" y="1483"/>
                </a:lnTo>
                <a:lnTo>
                  <a:pt x="2287" y="1485"/>
                </a:lnTo>
                <a:lnTo>
                  <a:pt x="2182" y="1483"/>
                </a:lnTo>
                <a:lnTo>
                  <a:pt x="2077" y="1479"/>
                </a:lnTo>
                <a:lnTo>
                  <a:pt x="1972" y="1474"/>
                </a:lnTo>
                <a:lnTo>
                  <a:pt x="1869" y="1465"/>
                </a:lnTo>
                <a:lnTo>
                  <a:pt x="1768" y="1457"/>
                </a:lnTo>
                <a:lnTo>
                  <a:pt x="1667" y="1443"/>
                </a:lnTo>
                <a:lnTo>
                  <a:pt x="1571" y="1429"/>
                </a:lnTo>
                <a:lnTo>
                  <a:pt x="1478" y="1411"/>
                </a:lnTo>
                <a:lnTo>
                  <a:pt x="1389" y="1392"/>
                </a:lnTo>
                <a:lnTo>
                  <a:pt x="1304" y="1371"/>
                </a:lnTo>
                <a:lnTo>
                  <a:pt x="1225" y="1347"/>
                </a:lnTo>
                <a:lnTo>
                  <a:pt x="1152" y="1320"/>
                </a:lnTo>
                <a:lnTo>
                  <a:pt x="1086" y="1293"/>
                </a:lnTo>
                <a:lnTo>
                  <a:pt x="1025" y="1263"/>
                </a:lnTo>
                <a:lnTo>
                  <a:pt x="974" y="1230"/>
                </a:lnTo>
                <a:lnTo>
                  <a:pt x="929" y="1195"/>
                </a:lnTo>
                <a:lnTo>
                  <a:pt x="894" y="1158"/>
                </a:lnTo>
                <a:lnTo>
                  <a:pt x="869" y="1120"/>
                </a:lnTo>
                <a:lnTo>
                  <a:pt x="854" y="1078"/>
                </a:lnTo>
                <a:lnTo>
                  <a:pt x="854" y="1076"/>
                </a:lnTo>
                <a:lnTo>
                  <a:pt x="852" y="1074"/>
                </a:lnTo>
                <a:lnTo>
                  <a:pt x="852" y="1069"/>
                </a:lnTo>
                <a:lnTo>
                  <a:pt x="852" y="1062"/>
                </a:lnTo>
                <a:lnTo>
                  <a:pt x="852" y="1051"/>
                </a:lnTo>
                <a:lnTo>
                  <a:pt x="852" y="1037"/>
                </a:lnTo>
                <a:lnTo>
                  <a:pt x="850" y="1018"/>
                </a:lnTo>
                <a:lnTo>
                  <a:pt x="850" y="992"/>
                </a:lnTo>
                <a:lnTo>
                  <a:pt x="850" y="961"/>
                </a:lnTo>
                <a:lnTo>
                  <a:pt x="850" y="920"/>
                </a:lnTo>
                <a:lnTo>
                  <a:pt x="850" y="871"/>
                </a:lnTo>
                <a:lnTo>
                  <a:pt x="850" y="814"/>
                </a:lnTo>
                <a:lnTo>
                  <a:pt x="850" y="746"/>
                </a:lnTo>
                <a:lnTo>
                  <a:pt x="850" y="665"/>
                </a:lnTo>
                <a:lnTo>
                  <a:pt x="852" y="575"/>
                </a:lnTo>
                <a:lnTo>
                  <a:pt x="852" y="471"/>
                </a:lnTo>
                <a:lnTo>
                  <a:pt x="852" y="466"/>
                </a:lnTo>
                <a:lnTo>
                  <a:pt x="854" y="461"/>
                </a:lnTo>
                <a:lnTo>
                  <a:pt x="854" y="454"/>
                </a:lnTo>
                <a:lnTo>
                  <a:pt x="852" y="447"/>
                </a:lnTo>
                <a:lnTo>
                  <a:pt x="857" y="403"/>
                </a:lnTo>
                <a:lnTo>
                  <a:pt x="873" y="363"/>
                </a:lnTo>
                <a:lnTo>
                  <a:pt x="899" y="325"/>
                </a:lnTo>
                <a:lnTo>
                  <a:pt x="934" y="288"/>
                </a:lnTo>
                <a:lnTo>
                  <a:pt x="976" y="253"/>
                </a:lnTo>
                <a:lnTo>
                  <a:pt x="1028" y="220"/>
                </a:lnTo>
                <a:lnTo>
                  <a:pt x="1087" y="190"/>
                </a:lnTo>
                <a:lnTo>
                  <a:pt x="1152" y="162"/>
                </a:lnTo>
                <a:lnTo>
                  <a:pt x="1225" y="136"/>
                </a:lnTo>
                <a:lnTo>
                  <a:pt x="1304" y="113"/>
                </a:lnTo>
                <a:lnTo>
                  <a:pt x="1386" y="92"/>
                </a:lnTo>
                <a:lnTo>
                  <a:pt x="1475" y="73"/>
                </a:lnTo>
                <a:lnTo>
                  <a:pt x="1567" y="56"/>
                </a:lnTo>
                <a:lnTo>
                  <a:pt x="1663" y="40"/>
                </a:lnTo>
                <a:lnTo>
                  <a:pt x="1763" y="28"/>
                </a:lnTo>
                <a:lnTo>
                  <a:pt x="1866" y="17"/>
                </a:lnTo>
                <a:lnTo>
                  <a:pt x="1971" y="10"/>
                </a:lnTo>
                <a:lnTo>
                  <a:pt x="2075" y="5"/>
                </a:lnTo>
                <a:lnTo>
                  <a:pt x="2182" y="1"/>
                </a:lnTo>
                <a:lnTo>
                  <a:pt x="229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sp>
        <p:nvSpPr>
          <p:cNvPr id="131" name="Freeform 13">
            <a:extLst>
              <a:ext uri="{FF2B5EF4-FFF2-40B4-BE49-F238E27FC236}">
                <a16:creationId xmlns:a16="http://schemas.microsoft.com/office/drawing/2014/main" xmlns="" id="{D8D3E66F-D578-49F2-9C91-8173FFD349B6}"/>
              </a:ext>
            </a:extLst>
          </p:cNvPr>
          <p:cNvSpPr>
            <a:spLocks noChangeAspect="1" noEditPoints="1"/>
          </p:cNvSpPr>
          <p:nvPr/>
        </p:nvSpPr>
        <p:spPr bwMode="auto">
          <a:xfrm>
            <a:off x="2451436" y="2647439"/>
            <a:ext cx="644725" cy="671073"/>
          </a:xfrm>
          <a:custGeom>
            <a:avLst/>
            <a:gdLst>
              <a:gd name="T0" fmla="*/ 1531 w 4608"/>
              <a:gd name="T1" fmla="*/ 3267 h 4799"/>
              <a:gd name="T2" fmla="*/ 3112 w 4608"/>
              <a:gd name="T3" fmla="*/ 3034 h 4799"/>
              <a:gd name="T4" fmla="*/ 3158 w 4608"/>
              <a:gd name="T5" fmla="*/ 3558 h 4799"/>
              <a:gd name="T6" fmla="*/ 1531 w 4608"/>
              <a:gd name="T7" fmla="*/ 3746 h 4799"/>
              <a:gd name="T8" fmla="*/ 1550 w 4608"/>
              <a:gd name="T9" fmla="*/ 3513 h 4799"/>
              <a:gd name="T10" fmla="*/ 3158 w 4608"/>
              <a:gd name="T11" fmla="*/ 3558 h 4799"/>
              <a:gd name="T12" fmla="*/ 3158 w 4608"/>
              <a:gd name="T13" fmla="*/ 4179 h 4799"/>
              <a:gd name="T14" fmla="*/ 1485 w 4608"/>
              <a:gd name="T15" fmla="*/ 4037 h 4799"/>
              <a:gd name="T16" fmla="*/ 3158 w 4608"/>
              <a:gd name="T17" fmla="*/ 4037 h 4799"/>
              <a:gd name="T18" fmla="*/ 3112 w 4608"/>
              <a:gd name="T19" fmla="*/ 4704 h 4799"/>
              <a:gd name="T20" fmla="*/ 1531 w 4608"/>
              <a:gd name="T21" fmla="*/ 4470 h 4799"/>
              <a:gd name="T22" fmla="*/ 1598 w 4608"/>
              <a:gd name="T23" fmla="*/ 4320 h 4799"/>
              <a:gd name="T24" fmla="*/ 1598 w 4608"/>
              <a:gd name="T25" fmla="*/ 4376 h 4799"/>
              <a:gd name="T26" fmla="*/ 3042 w 4608"/>
              <a:gd name="T27" fmla="*/ 3841 h 4799"/>
              <a:gd name="T28" fmla="*/ 1598 w 4608"/>
              <a:gd name="T29" fmla="*/ 3362 h 4799"/>
              <a:gd name="T30" fmla="*/ 1598 w 4608"/>
              <a:gd name="T31" fmla="*/ 3418 h 4799"/>
              <a:gd name="T32" fmla="*/ 1531 w 4608"/>
              <a:gd name="T33" fmla="*/ 2939 h 4799"/>
              <a:gd name="T34" fmla="*/ 1504 w 4608"/>
              <a:gd name="T35" fmla="*/ 3421 h 4799"/>
              <a:gd name="T36" fmla="*/ 1504 w 4608"/>
              <a:gd name="T37" fmla="*/ 3900 h 4799"/>
              <a:gd name="T38" fmla="*/ 1504 w 4608"/>
              <a:gd name="T39" fmla="*/ 4378 h 4799"/>
              <a:gd name="T40" fmla="*/ 3112 w 4608"/>
              <a:gd name="T41" fmla="*/ 4799 h 4799"/>
              <a:gd name="T42" fmla="*/ 3137 w 4608"/>
              <a:gd name="T43" fmla="*/ 4317 h 4799"/>
              <a:gd name="T44" fmla="*/ 3137 w 4608"/>
              <a:gd name="T45" fmla="*/ 3838 h 4799"/>
              <a:gd name="T46" fmla="*/ 3137 w 4608"/>
              <a:gd name="T47" fmla="*/ 3360 h 4799"/>
              <a:gd name="T48" fmla="*/ 3112 w 4608"/>
              <a:gd name="T49" fmla="*/ 2939 h 4799"/>
              <a:gd name="T50" fmla="*/ 4305 w 4608"/>
              <a:gd name="T51" fmla="*/ 2041 h 4799"/>
              <a:gd name="T52" fmla="*/ 302 w 4608"/>
              <a:gd name="T53" fmla="*/ 1345 h 4799"/>
              <a:gd name="T54" fmla="*/ 4305 w 4608"/>
              <a:gd name="T55" fmla="*/ 1345 h 4799"/>
              <a:gd name="T56" fmla="*/ 421 w 4608"/>
              <a:gd name="T57" fmla="*/ 2175 h 4799"/>
              <a:gd name="T58" fmla="*/ 421 w 4608"/>
              <a:gd name="T59" fmla="*/ 2175 h 4799"/>
              <a:gd name="T60" fmla="*/ 302 w 4608"/>
              <a:gd name="T61" fmla="*/ 133 h 4799"/>
              <a:gd name="T62" fmla="*/ 4305 w 4608"/>
              <a:gd name="T63" fmla="*/ 829 h 4799"/>
              <a:gd name="T64" fmla="*/ 421 w 4608"/>
              <a:gd name="T65" fmla="*/ 963 h 4799"/>
              <a:gd name="T66" fmla="*/ 421 w 4608"/>
              <a:gd name="T67" fmla="*/ 1210 h 4799"/>
              <a:gd name="T68" fmla="*/ 4608 w 4608"/>
              <a:gd name="T69" fmla="*/ 301 h 4799"/>
              <a:gd name="T70" fmla="*/ 0 w 4608"/>
              <a:gd name="T71" fmla="*/ 661 h 4799"/>
              <a:gd name="T72" fmla="*/ 0 w 4608"/>
              <a:gd name="T73" fmla="*/ 1873 h 4799"/>
              <a:gd name="T74" fmla="*/ 0 w 4608"/>
              <a:gd name="T75" fmla="*/ 3055 h 4799"/>
              <a:gd name="T76" fmla="*/ 0 w 4608"/>
              <a:gd name="T77" fmla="*/ 4267 h 4799"/>
              <a:gd name="T78" fmla="*/ 1170 w 4608"/>
              <a:gd name="T79" fmla="*/ 4465 h 4799"/>
              <a:gd name="T80" fmla="*/ 331 w 4608"/>
              <a:gd name="T81" fmla="*/ 3768 h 4799"/>
              <a:gd name="T82" fmla="*/ 421 w 4608"/>
              <a:gd name="T83" fmla="*/ 3634 h 4799"/>
              <a:gd name="T84" fmla="*/ 1188 w 4608"/>
              <a:gd name="T85" fmla="*/ 3253 h 4799"/>
              <a:gd name="T86" fmla="*/ 331 w 4608"/>
              <a:gd name="T87" fmla="*/ 2556 h 4799"/>
              <a:gd name="T88" fmla="*/ 4276 w 4608"/>
              <a:gd name="T89" fmla="*/ 3253 h 4799"/>
              <a:gd name="T90" fmla="*/ 4181 w 4608"/>
              <a:gd name="T91" fmla="*/ 3387 h 4799"/>
              <a:gd name="T92" fmla="*/ 3468 w 4608"/>
              <a:gd name="T93" fmla="*/ 3768 h 4799"/>
              <a:gd name="T94" fmla="*/ 4276 w 4608"/>
              <a:gd name="T95" fmla="*/ 4465 h 4799"/>
              <a:gd name="T96" fmla="*/ 4276 w 4608"/>
              <a:gd name="T97" fmla="*/ 4599 h 4799"/>
              <a:gd name="T98" fmla="*/ 4315 w 4608"/>
              <a:gd name="T99" fmla="*/ 3383 h 4799"/>
              <a:gd name="T100" fmla="*/ 4315 w 4608"/>
              <a:gd name="T101" fmla="*/ 2174 h 4799"/>
              <a:gd name="T102" fmla="*/ 4315 w 4608"/>
              <a:gd name="T103" fmla="*/ 962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08" h="4799">
                <a:moveTo>
                  <a:pt x="3158" y="3222"/>
                </a:moveTo>
                <a:lnTo>
                  <a:pt x="3158" y="3222"/>
                </a:lnTo>
                <a:cubicBezTo>
                  <a:pt x="3158" y="3247"/>
                  <a:pt x="3137" y="3267"/>
                  <a:pt x="3112" y="3267"/>
                </a:cubicBezTo>
                <a:lnTo>
                  <a:pt x="1531" y="3267"/>
                </a:lnTo>
                <a:cubicBezTo>
                  <a:pt x="1505" y="3267"/>
                  <a:pt x="1485" y="3247"/>
                  <a:pt x="1485" y="3222"/>
                </a:cubicBezTo>
                <a:lnTo>
                  <a:pt x="1485" y="3080"/>
                </a:lnTo>
                <a:cubicBezTo>
                  <a:pt x="1485" y="3054"/>
                  <a:pt x="1505" y="3034"/>
                  <a:pt x="1531" y="3034"/>
                </a:cubicBezTo>
                <a:lnTo>
                  <a:pt x="3112" y="3034"/>
                </a:lnTo>
                <a:cubicBezTo>
                  <a:pt x="3137" y="3034"/>
                  <a:pt x="3158" y="3054"/>
                  <a:pt x="3158" y="3080"/>
                </a:cubicBezTo>
                <a:lnTo>
                  <a:pt x="3158" y="3222"/>
                </a:lnTo>
                <a:lnTo>
                  <a:pt x="3158" y="3222"/>
                </a:lnTo>
                <a:close/>
                <a:moveTo>
                  <a:pt x="3158" y="3558"/>
                </a:moveTo>
                <a:lnTo>
                  <a:pt x="3158" y="3558"/>
                </a:lnTo>
                <a:lnTo>
                  <a:pt x="3158" y="3701"/>
                </a:lnTo>
                <a:cubicBezTo>
                  <a:pt x="3158" y="3726"/>
                  <a:pt x="3137" y="3746"/>
                  <a:pt x="3112" y="3746"/>
                </a:cubicBezTo>
                <a:lnTo>
                  <a:pt x="1531" y="3746"/>
                </a:lnTo>
                <a:cubicBezTo>
                  <a:pt x="1505" y="3746"/>
                  <a:pt x="1485" y="3726"/>
                  <a:pt x="1485" y="3701"/>
                </a:cubicBezTo>
                <a:lnTo>
                  <a:pt x="1485" y="3558"/>
                </a:lnTo>
                <a:cubicBezTo>
                  <a:pt x="1485" y="3533"/>
                  <a:pt x="1505" y="3513"/>
                  <a:pt x="1531" y="3513"/>
                </a:cubicBezTo>
                <a:lnTo>
                  <a:pt x="1550" y="3513"/>
                </a:lnTo>
                <a:cubicBezTo>
                  <a:pt x="1551" y="3513"/>
                  <a:pt x="1551" y="3513"/>
                  <a:pt x="1551" y="3513"/>
                </a:cubicBezTo>
                <a:lnTo>
                  <a:pt x="1552" y="3513"/>
                </a:lnTo>
                <a:lnTo>
                  <a:pt x="3112" y="3513"/>
                </a:lnTo>
                <a:cubicBezTo>
                  <a:pt x="3137" y="3513"/>
                  <a:pt x="3158" y="3533"/>
                  <a:pt x="3158" y="3558"/>
                </a:cubicBezTo>
                <a:lnTo>
                  <a:pt x="3158" y="3558"/>
                </a:lnTo>
                <a:close/>
                <a:moveTo>
                  <a:pt x="3158" y="4037"/>
                </a:moveTo>
                <a:lnTo>
                  <a:pt x="3158" y="4037"/>
                </a:lnTo>
                <a:lnTo>
                  <a:pt x="3158" y="4179"/>
                </a:lnTo>
                <a:cubicBezTo>
                  <a:pt x="3158" y="4205"/>
                  <a:pt x="3137" y="4225"/>
                  <a:pt x="3112" y="4225"/>
                </a:cubicBezTo>
                <a:lnTo>
                  <a:pt x="1531" y="4225"/>
                </a:lnTo>
                <a:cubicBezTo>
                  <a:pt x="1505" y="4225"/>
                  <a:pt x="1485" y="4205"/>
                  <a:pt x="1485" y="4179"/>
                </a:cubicBezTo>
                <a:lnTo>
                  <a:pt x="1485" y="4037"/>
                </a:lnTo>
                <a:cubicBezTo>
                  <a:pt x="1485" y="4012"/>
                  <a:pt x="1505" y="3992"/>
                  <a:pt x="1531" y="3992"/>
                </a:cubicBezTo>
                <a:lnTo>
                  <a:pt x="3112" y="3992"/>
                </a:lnTo>
                <a:cubicBezTo>
                  <a:pt x="3137" y="3992"/>
                  <a:pt x="3158" y="4012"/>
                  <a:pt x="3158" y="4037"/>
                </a:cubicBezTo>
                <a:lnTo>
                  <a:pt x="3158" y="4037"/>
                </a:lnTo>
                <a:close/>
                <a:moveTo>
                  <a:pt x="3158" y="4516"/>
                </a:moveTo>
                <a:lnTo>
                  <a:pt x="3158" y="4516"/>
                </a:lnTo>
                <a:lnTo>
                  <a:pt x="3158" y="4658"/>
                </a:lnTo>
                <a:cubicBezTo>
                  <a:pt x="3158" y="4683"/>
                  <a:pt x="3137" y="4704"/>
                  <a:pt x="3112" y="4704"/>
                </a:cubicBezTo>
                <a:lnTo>
                  <a:pt x="1531" y="4704"/>
                </a:lnTo>
                <a:cubicBezTo>
                  <a:pt x="1505" y="4704"/>
                  <a:pt x="1485" y="4683"/>
                  <a:pt x="1485" y="4658"/>
                </a:cubicBezTo>
                <a:lnTo>
                  <a:pt x="1485" y="4516"/>
                </a:lnTo>
                <a:cubicBezTo>
                  <a:pt x="1485" y="4491"/>
                  <a:pt x="1505" y="4470"/>
                  <a:pt x="1531" y="4470"/>
                </a:cubicBezTo>
                <a:lnTo>
                  <a:pt x="3112" y="4470"/>
                </a:lnTo>
                <a:cubicBezTo>
                  <a:pt x="3137" y="4470"/>
                  <a:pt x="3158" y="4491"/>
                  <a:pt x="3158" y="4516"/>
                </a:cubicBezTo>
                <a:lnTo>
                  <a:pt x="3158" y="4516"/>
                </a:lnTo>
                <a:close/>
                <a:moveTo>
                  <a:pt x="1598" y="4320"/>
                </a:moveTo>
                <a:lnTo>
                  <a:pt x="1598" y="4320"/>
                </a:lnTo>
                <a:lnTo>
                  <a:pt x="3042" y="4320"/>
                </a:lnTo>
                <a:lnTo>
                  <a:pt x="3042" y="4376"/>
                </a:lnTo>
                <a:lnTo>
                  <a:pt x="1598" y="4376"/>
                </a:lnTo>
                <a:lnTo>
                  <a:pt x="1598" y="4320"/>
                </a:lnTo>
                <a:close/>
                <a:moveTo>
                  <a:pt x="1598" y="3841"/>
                </a:moveTo>
                <a:lnTo>
                  <a:pt x="1598" y="3841"/>
                </a:lnTo>
                <a:lnTo>
                  <a:pt x="3042" y="3841"/>
                </a:lnTo>
                <a:lnTo>
                  <a:pt x="3042" y="3897"/>
                </a:lnTo>
                <a:lnTo>
                  <a:pt x="1598" y="3897"/>
                </a:lnTo>
                <a:lnTo>
                  <a:pt x="1598" y="3841"/>
                </a:lnTo>
                <a:close/>
                <a:moveTo>
                  <a:pt x="1598" y="3362"/>
                </a:moveTo>
                <a:lnTo>
                  <a:pt x="1598" y="3362"/>
                </a:lnTo>
                <a:lnTo>
                  <a:pt x="3042" y="3362"/>
                </a:lnTo>
                <a:lnTo>
                  <a:pt x="3042" y="3418"/>
                </a:lnTo>
                <a:lnTo>
                  <a:pt x="1598" y="3418"/>
                </a:lnTo>
                <a:lnTo>
                  <a:pt x="1598" y="3362"/>
                </a:lnTo>
                <a:close/>
                <a:moveTo>
                  <a:pt x="3112" y="2939"/>
                </a:moveTo>
                <a:lnTo>
                  <a:pt x="3112" y="2939"/>
                </a:lnTo>
                <a:lnTo>
                  <a:pt x="1531" y="2939"/>
                </a:lnTo>
                <a:cubicBezTo>
                  <a:pt x="1453" y="2939"/>
                  <a:pt x="1390" y="3002"/>
                  <a:pt x="1390" y="3080"/>
                </a:cubicBezTo>
                <a:lnTo>
                  <a:pt x="1390" y="3222"/>
                </a:lnTo>
                <a:cubicBezTo>
                  <a:pt x="1390" y="3290"/>
                  <a:pt x="1439" y="3347"/>
                  <a:pt x="1504" y="3359"/>
                </a:cubicBezTo>
                <a:lnTo>
                  <a:pt x="1504" y="3421"/>
                </a:lnTo>
                <a:cubicBezTo>
                  <a:pt x="1439" y="3433"/>
                  <a:pt x="1390" y="3490"/>
                  <a:pt x="1390" y="3558"/>
                </a:cubicBezTo>
                <a:lnTo>
                  <a:pt x="1390" y="3701"/>
                </a:lnTo>
                <a:cubicBezTo>
                  <a:pt x="1390" y="3769"/>
                  <a:pt x="1439" y="3826"/>
                  <a:pt x="1504" y="3838"/>
                </a:cubicBezTo>
                <a:lnTo>
                  <a:pt x="1504" y="3900"/>
                </a:lnTo>
                <a:cubicBezTo>
                  <a:pt x="1439" y="3912"/>
                  <a:pt x="1390" y="3969"/>
                  <a:pt x="1390" y="4037"/>
                </a:cubicBezTo>
                <a:lnTo>
                  <a:pt x="1390" y="4179"/>
                </a:lnTo>
                <a:cubicBezTo>
                  <a:pt x="1390" y="4248"/>
                  <a:pt x="1439" y="4304"/>
                  <a:pt x="1504" y="4317"/>
                </a:cubicBezTo>
                <a:lnTo>
                  <a:pt x="1504" y="4378"/>
                </a:lnTo>
                <a:cubicBezTo>
                  <a:pt x="1439" y="4391"/>
                  <a:pt x="1390" y="4448"/>
                  <a:pt x="1390" y="4516"/>
                </a:cubicBezTo>
                <a:lnTo>
                  <a:pt x="1390" y="4658"/>
                </a:lnTo>
                <a:cubicBezTo>
                  <a:pt x="1390" y="4736"/>
                  <a:pt x="1453" y="4799"/>
                  <a:pt x="1531" y="4799"/>
                </a:cubicBezTo>
                <a:lnTo>
                  <a:pt x="3112" y="4799"/>
                </a:lnTo>
                <a:cubicBezTo>
                  <a:pt x="3190" y="4799"/>
                  <a:pt x="3253" y="4736"/>
                  <a:pt x="3253" y="4658"/>
                </a:cubicBezTo>
                <a:lnTo>
                  <a:pt x="3253" y="4516"/>
                </a:lnTo>
                <a:cubicBezTo>
                  <a:pt x="3253" y="4447"/>
                  <a:pt x="3203" y="4390"/>
                  <a:pt x="3137" y="4378"/>
                </a:cubicBezTo>
                <a:lnTo>
                  <a:pt x="3137" y="4317"/>
                </a:lnTo>
                <a:cubicBezTo>
                  <a:pt x="3203" y="4305"/>
                  <a:pt x="3253" y="4248"/>
                  <a:pt x="3253" y="4179"/>
                </a:cubicBezTo>
                <a:lnTo>
                  <a:pt x="3253" y="4037"/>
                </a:lnTo>
                <a:cubicBezTo>
                  <a:pt x="3253" y="3968"/>
                  <a:pt x="3203" y="3911"/>
                  <a:pt x="3137" y="3899"/>
                </a:cubicBezTo>
                <a:lnTo>
                  <a:pt x="3137" y="3838"/>
                </a:lnTo>
                <a:cubicBezTo>
                  <a:pt x="3203" y="3827"/>
                  <a:pt x="3253" y="3769"/>
                  <a:pt x="3253" y="3701"/>
                </a:cubicBezTo>
                <a:lnTo>
                  <a:pt x="3253" y="3558"/>
                </a:lnTo>
                <a:cubicBezTo>
                  <a:pt x="3253" y="3490"/>
                  <a:pt x="3203" y="3432"/>
                  <a:pt x="3137" y="3421"/>
                </a:cubicBezTo>
                <a:lnTo>
                  <a:pt x="3137" y="3360"/>
                </a:lnTo>
                <a:cubicBezTo>
                  <a:pt x="3203" y="3348"/>
                  <a:pt x="3253" y="3291"/>
                  <a:pt x="3253" y="3222"/>
                </a:cubicBezTo>
                <a:lnTo>
                  <a:pt x="3253" y="3080"/>
                </a:lnTo>
                <a:cubicBezTo>
                  <a:pt x="3253" y="3002"/>
                  <a:pt x="3190" y="2939"/>
                  <a:pt x="3112" y="2939"/>
                </a:cubicBezTo>
                <a:lnTo>
                  <a:pt x="3112" y="2939"/>
                </a:lnTo>
                <a:close/>
                <a:moveTo>
                  <a:pt x="4474" y="1513"/>
                </a:moveTo>
                <a:lnTo>
                  <a:pt x="4474" y="1513"/>
                </a:lnTo>
                <a:lnTo>
                  <a:pt x="4474" y="1873"/>
                </a:lnTo>
                <a:cubicBezTo>
                  <a:pt x="4474" y="1965"/>
                  <a:pt x="4398" y="2041"/>
                  <a:pt x="4305" y="2041"/>
                </a:cubicBezTo>
                <a:lnTo>
                  <a:pt x="302" y="2041"/>
                </a:lnTo>
                <a:cubicBezTo>
                  <a:pt x="209" y="2041"/>
                  <a:pt x="134" y="1965"/>
                  <a:pt x="134" y="1873"/>
                </a:cubicBezTo>
                <a:lnTo>
                  <a:pt x="134" y="1513"/>
                </a:lnTo>
                <a:cubicBezTo>
                  <a:pt x="134" y="1420"/>
                  <a:pt x="209" y="1345"/>
                  <a:pt x="302" y="1345"/>
                </a:cubicBezTo>
                <a:lnTo>
                  <a:pt x="351" y="1345"/>
                </a:lnTo>
                <a:cubicBezTo>
                  <a:pt x="352" y="1345"/>
                  <a:pt x="353" y="1345"/>
                  <a:pt x="354" y="1345"/>
                </a:cubicBezTo>
                <a:cubicBezTo>
                  <a:pt x="355" y="1345"/>
                  <a:pt x="356" y="1345"/>
                  <a:pt x="357" y="1345"/>
                </a:cubicBezTo>
                <a:lnTo>
                  <a:pt x="4305" y="1345"/>
                </a:lnTo>
                <a:cubicBezTo>
                  <a:pt x="4398" y="1345"/>
                  <a:pt x="4474" y="1420"/>
                  <a:pt x="4474" y="1513"/>
                </a:cubicBezTo>
                <a:lnTo>
                  <a:pt x="4474" y="1513"/>
                </a:lnTo>
                <a:close/>
                <a:moveTo>
                  <a:pt x="421" y="2175"/>
                </a:moveTo>
                <a:lnTo>
                  <a:pt x="421" y="2175"/>
                </a:lnTo>
                <a:lnTo>
                  <a:pt x="4181" y="2175"/>
                </a:lnTo>
                <a:lnTo>
                  <a:pt x="4181" y="2422"/>
                </a:lnTo>
                <a:lnTo>
                  <a:pt x="421" y="2422"/>
                </a:lnTo>
                <a:lnTo>
                  <a:pt x="421" y="2175"/>
                </a:lnTo>
                <a:close/>
                <a:moveTo>
                  <a:pt x="134" y="661"/>
                </a:moveTo>
                <a:lnTo>
                  <a:pt x="134" y="661"/>
                </a:lnTo>
                <a:lnTo>
                  <a:pt x="134" y="301"/>
                </a:lnTo>
                <a:cubicBezTo>
                  <a:pt x="134" y="208"/>
                  <a:pt x="209" y="133"/>
                  <a:pt x="302" y="133"/>
                </a:cubicBezTo>
                <a:lnTo>
                  <a:pt x="4305" y="133"/>
                </a:lnTo>
                <a:cubicBezTo>
                  <a:pt x="4398" y="133"/>
                  <a:pt x="4474" y="208"/>
                  <a:pt x="4474" y="301"/>
                </a:cubicBezTo>
                <a:lnTo>
                  <a:pt x="4474" y="661"/>
                </a:lnTo>
                <a:cubicBezTo>
                  <a:pt x="4474" y="754"/>
                  <a:pt x="4398" y="829"/>
                  <a:pt x="4305" y="829"/>
                </a:cubicBezTo>
                <a:lnTo>
                  <a:pt x="302" y="829"/>
                </a:lnTo>
                <a:cubicBezTo>
                  <a:pt x="209" y="829"/>
                  <a:pt x="134" y="754"/>
                  <a:pt x="134" y="661"/>
                </a:cubicBezTo>
                <a:lnTo>
                  <a:pt x="134" y="661"/>
                </a:lnTo>
                <a:close/>
                <a:moveTo>
                  <a:pt x="421" y="963"/>
                </a:moveTo>
                <a:lnTo>
                  <a:pt x="421" y="963"/>
                </a:lnTo>
                <a:lnTo>
                  <a:pt x="4181" y="963"/>
                </a:lnTo>
                <a:lnTo>
                  <a:pt x="4181" y="1210"/>
                </a:lnTo>
                <a:lnTo>
                  <a:pt x="421" y="1210"/>
                </a:lnTo>
                <a:lnTo>
                  <a:pt x="421" y="963"/>
                </a:lnTo>
                <a:close/>
                <a:moveTo>
                  <a:pt x="4608" y="661"/>
                </a:moveTo>
                <a:lnTo>
                  <a:pt x="4608" y="661"/>
                </a:lnTo>
                <a:lnTo>
                  <a:pt x="4608" y="301"/>
                </a:lnTo>
                <a:cubicBezTo>
                  <a:pt x="4608" y="134"/>
                  <a:pt x="4472" y="0"/>
                  <a:pt x="4305" y="0"/>
                </a:cubicBezTo>
                <a:lnTo>
                  <a:pt x="302" y="0"/>
                </a:lnTo>
                <a:cubicBezTo>
                  <a:pt x="135" y="0"/>
                  <a:pt x="0" y="134"/>
                  <a:pt x="0" y="301"/>
                </a:cubicBezTo>
                <a:lnTo>
                  <a:pt x="0" y="661"/>
                </a:lnTo>
                <a:cubicBezTo>
                  <a:pt x="0" y="822"/>
                  <a:pt x="127" y="954"/>
                  <a:pt x="287" y="962"/>
                </a:cubicBezTo>
                <a:lnTo>
                  <a:pt x="287" y="1212"/>
                </a:lnTo>
                <a:cubicBezTo>
                  <a:pt x="127" y="1220"/>
                  <a:pt x="0" y="1351"/>
                  <a:pt x="0" y="1513"/>
                </a:cubicBezTo>
                <a:lnTo>
                  <a:pt x="0" y="1873"/>
                </a:lnTo>
                <a:cubicBezTo>
                  <a:pt x="0" y="2034"/>
                  <a:pt x="127" y="2166"/>
                  <a:pt x="287" y="2174"/>
                </a:cubicBezTo>
                <a:lnTo>
                  <a:pt x="287" y="2427"/>
                </a:lnTo>
                <a:cubicBezTo>
                  <a:pt x="125" y="2449"/>
                  <a:pt x="0" y="2586"/>
                  <a:pt x="0" y="2754"/>
                </a:cubicBezTo>
                <a:lnTo>
                  <a:pt x="0" y="3055"/>
                </a:lnTo>
                <a:cubicBezTo>
                  <a:pt x="0" y="3223"/>
                  <a:pt x="125" y="3361"/>
                  <a:pt x="287" y="3382"/>
                </a:cubicBezTo>
                <a:lnTo>
                  <a:pt x="287" y="3639"/>
                </a:lnTo>
                <a:cubicBezTo>
                  <a:pt x="125" y="3660"/>
                  <a:pt x="0" y="3798"/>
                  <a:pt x="0" y="3966"/>
                </a:cubicBezTo>
                <a:lnTo>
                  <a:pt x="0" y="4267"/>
                </a:lnTo>
                <a:cubicBezTo>
                  <a:pt x="0" y="4450"/>
                  <a:pt x="148" y="4599"/>
                  <a:pt x="331" y="4599"/>
                </a:cubicBezTo>
                <a:lnTo>
                  <a:pt x="1170" y="4599"/>
                </a:lnTo>
                <a:cubicBezTo>
                  <a:pt x="1207" y="4599"/>
                  <a:pt x="1237" y="4569"/>
                  <a:pt x="1237" y="4532"/>
                </a:cubicBezTo>
                <a:cubicBezTo>
                  <a:pt x="1237" y="4495"/>
                  <a:pt x="1207" y="4465"/>
                  <a:pt x="1170" y="4465"/>
                </a:cubicBezTo>
                <a:lnTo>
                  <a:pt x="331" y="4465"/>
                </a:lnTo>
                <a:cubicBezTo>
                  <a:pt x="222" y="4465"/>
                  <a:pt x="134" y="4376"/>
                  <a:pt x="134" y="4267"/>
                </a:cubicBezTo>
                <a:lnTo>
                  <a:pt x="134" y="3966"/>
                </a:lnTo>
                <a:cubicBezTo>
                  <a:pt x="134" y="3857"/>
                  <a:pt x="222" y="3768"/>
                  <a:pt x="331" y="3768"/>
                </a:cubicBezTo>
                <a:lnTo>
                  <a:pt x="1188" y="3768"/>
                </a:lnTo>
                <a:cubicBezTo>
                  <a:pt x="1225" y="3768"/>
                  <a:pt x="1255" y="3738"/>
                  <a:pt x="1255" y="3701"/>
                </a:cubicBezTo>
                <a:cubicBezTo>
                  <a:pt x="1255" y="3664"/>
                  <a:pt x="1225" y="3634"/>
                  <a:pt x="1188" y="3634"/>
                </a:cubicBezTo>
                <a:lnTo>
                  <a:pt x="421" y="3634"/>
                </a:lnTo>
                <a:lnTo>
                  <a:pt x="421" y="3387"/>
                </a:lnTo>
                <a:lnTo>
                  <a:pt x="1188" y="3387"/>
                </a:lnTo>
                <a:cubicBezTo>
                  <a:pt x="1225" y="3387"/>
                  <a:pt x="1255" y="3357"/>
                  <a:pt x="1255" y="3320"/>
                </a:cubicBezTo>
                <a:cubicBezTo>
                  <a:pt x="1255" y="3283"/>
                  <a:pt x="1225" y="3253"/>
                  <a:pt x="1188" y="3253"/>
                </a:cubicBezTo>
                <a:lnTo>
                  <a:pt x="331" y="3253"/>
                </a:lnTo>
                <a:cubicBezTo>
                  <a:pt x="222" y="3253"/>
                  <a:pt x="134" y="3164"/>
                  <a:pt x="134" y="3055"/>
                </a:cubicBezTo>
                <a:lnTo>
                  <a:pt x="134" y="2754"/>
                </a:lnTo>
                <a:cubicBezTo>
                  <a:pt x="134" y="2645"/>
                  <a:pt x="222" y="2556"/>
                  <a:pt x="331" y="2556"/>
                </a:cubicBezTo>
                <a:lnTo>
                  <a:pt x="4276" y="2556"/>
                </a:lnTo>
                <a:cubicBezTo>
                  <a:pt x="4385" y="2556"/>
                  <a:pt x="4474" y="2645"/>
                  <a:pt x="4474" y="2754"/>
                </a:cubicBezTo>
                <a:lnTo>
                  <a:pt x="4474" y="3055"/>
                </a:lnTo>
                <a:cubicBezTo>
                  <a:pt x="4474" y="3164"/>
                  <a:pt x="4385" y="3253"/>
                  <a:pt x="4276" y="3253"/>
                </a:cubicBezTo>
                <a:lnTo>
                  <a:pt x="3459" y="3253"/>
                </a:lnTo>
                <a:cubicBezTo>
                  <a:pt x="3422" y="3253"/>
                  <a:pt x="3392" y="3283"/>
                  <a:pt x="3392" y="3320"/>
                </a:cubicBezTo>
                <a:cubicBezTo>
                  <a:pt x="3392" y="3357"/>
                  <a:pt x="3422" y="3387"/>
                  <a:pt x="3459" y="3387"/>
                </a:cubicBezTo>
                <a:lnTo>
                  <a:pt x="4181" y="3387"/>
                </a:lnTo>
                <a:lnTo>
                  <a:pt x="4181" y="3634"/>
                </a:lnTo>
                <a:lnTo>
                  <a:pt x="3468" y="3634"/>
                </a:lnTo>
                <a:cubicBezTo>
                  <a:pt x="3431" y="3634"/>
                  <a:pt x="3401" y="3664"/>
                  <a:pt x="3401" y="3701"/>
                </a:cubicBezTo>
                <a:cubicBezTo>
                  <a:pt x="3401" y="3738"/>
                  <a:pt x="3431" y="3768"/>
                  <a:pt x="3468" y="3768"/>
                </a:cubicBezTo>
                <a:lnTo>
                  <a:pt x="4276" y="3768"/>
                </a:lnTo>
                <a:cubicBezTo>
                  <a:pt x="4385" y="3768"/>
                  <a:pt x="4474" y="3857"/>
                  <a:pt x="4474" y="3966"/>
                </a:cubicBezTo>
                <a:lnTo>
                  <a:pt x="4474" y="4267"/>
                </a:lnTo>
                <a:cubicBezTo>
                  <a:pt x="4474" y="4376"/>
                  <a:pt x="4385" y="4465"/>
                  <a:pt x="4276" y="4465"/>
                </a:cubicBezTo>
                <a:lnTo>
                  <a:pt x="3468" y="4465"/>
                </a:lnTo>
                <a:cubicBezTo>
                  <a:pt x="3431" y="4465"/>
                  <a:pt x="3401" y="4495"/>
                  <a:pt x="3401" y="4532"/>
                </a:cubicBezTo>
                <a:cubicBezTo>
                  <a:pt x="3401" y="4569"/>
                  <a:pt x="3431" y="4599"/>
                  <a:pt x="3468" y="4599"/>
                </a:cubicBezTo>
                <a:lnTo>
                  <a:pt x="4276" y="4599"/>
                </a:lnTo>
                <a:cubicBezTo>
                  <a:pt x="4459" y="4599"/>
                  <a:pt x="4608" y="4450"/>
                  <a:pt x="4608" y="4267"/>
                </a:cubicBezTo>
                <a:lnTo>
                  <a:pt x="4608" y="3966"/>
                </a:lnTo>
                <a:cubicBezTo>
                  <a:pt x="4608" y="3796"/>
                  <a:pt x="4480" y="3658"/>
                  <a:pt x="4315" y="3638"/>
                </a:cubicBezTo>
                <a:lnTo>
                  <a:pt x="4315" y="3383"/>
                </a:lnTo>
                <a:cubicBezTo>
                  <a:pt x="4480" y="3363"/>
                  <a:pt x="4608" y="3225"/>
                  <a:pt x="4608" y="3055"/>
                </a:cubicBezTo>
                <a:lnTo>
                  <a:pt x="4608" y="2754"/>
                </a:lnTo>
                <a:cubicBezTo>
                  <a:pt x="4608" y="2585"/>
                  <a:pt x="4480" y="2446"/>
                  <a:pt x="4315" y="2426"/>
                </a:cubicBezTo>
                <a:lnTo>
                  <a:pt x="4315" y="2174"/>
                </a:lnTo>
                <a:cubicBezTo>
                  <a:pt x="4477" y="2169"/>
                  <a:pt x="4608" y="2036"/>
                  <a:pt x="4608" y="1873"/>
                </a:cubicBezTo>
                <a:lnTo>
                  <a:pt x="4608" y="1513"/>
                </a:lnTo>
                <a:cubicBezTo>
                  <a:pt x="4608" y="1349"/>
                  <a:pt x="4477" y="1217"/>
                  <a:pt x="4315" y="1211"/>
                </a:cubicBezTo>
                <a:lnTo>
                  <a:pt x="4315" y="962"/>
                </a:lnTo>
                <a:cubicBezTo>
                  <a:pt x="4477" y="957"/>
                  <a:pt x="4608" y="824"/>
                  <a:pt x="4608" y="66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cxnSp>
        <p:nvCxnSpPr>
          <p:cNvPr id="133" name="Connector: Elbow 132">
            <a:extLst>
              <a:ext uri="{FF2B5EF4-FFF2-40B4-BE49-F238E27FC236}">
                <a16:creationId xmlns:a16="http://schemas.microsoft.com/office/drawing/2014/main" xmlns="" id="{39864B3D-E6B6-4EA2-9D0D-546E59B9AAC5}"/>
              </a:ext>
            </a:extLst>
          </p:cNvPr>
          <p:cNvCxnSpPr>
            <a:cxnSpLocks/>
          </p:cNvCxnSpPr>
          <p:nvPr/>
        </p:nvCxnSpPr>
        <p:spPr>
          <a:xfrm rot="10800000" flipV="1">
            <a:off x="3294886" y="2675119"/>
            <a:ext cx="3784085" cy="413468"/>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xmlns="" id="{F91FB592-C3B5-4524-8360-D99F579BD56C}"/>
              </a:ext>
            </a:extLst>
          </p:cNvPr>
          <p:cNvCxnSpPr>
            <a:cxnSpLocks/>
          </p:cNvCxnSpPr>
          <p:nvPr/>
        </p:nvCxnSpPr>
        <p:spPr>
          <a:xfrm rot="10800000" flipV="1">
            <a:off x="1542011" y="2937809"/>
            <a:ext cx="831285" cy="510429"/>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40" name="Textfeld 107">
            <a:extLst>
              <a:ext uri="{FF2B5EF4-FFF2-40B4-BE49-F238E27FC236}">
                <a16:creationId xmlns:a16="http://schemas.microsoft.com/office/drawing/2014/main" xmlns="" id="{3DC11BCA-3C81-4D35-94AA-8DAFA8105C49}"/>
              </a:ext>
            </a:extLst>
          </p:cNvPr>
          <p:cNvSpPr txBox="1"/>
          <p:nvPr/>
        </p:nvSpPr>
        <p:spPr>
          <a:xfrm>
            <a:off x="202197" y="741923"/>
            <a:ext cx="1461836" cy="364175"/>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Off Line Analytic Development</a:t>
            </a:r>
          </a:p>
        </p:txBody>
      </p:sp>
      <p:sp>
        <p:nvSpPr>
          <p:cNvPr id="143" name="Textfeld 17">
            <a:extLst>
              <a:ext uri="{FF2B5EF4-FFF2-40B4-BE49-F238E27FC236}">
                <a16:creationId xmlns:a16="http://schemas.microsoft.com/office/drawing/2014/main" xmlns="" id="{926C85DF-D91B-4F1F-8D88-AE8749B665B5}"/>
              </a:ext>
            </a:extLst>
          </p:cNvPr>
          <p:cNvSpPr txBox="1"/>
          <p:nvPr/>
        </p:nvSpPr>
        <p:spPr>
          <a:xfrm>
            <a:off x="962949" y="1714019"/>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Text Analytics</a:t>
            </a:r>
          </a:p>
        </p:txBody>
      </p:sp>
      <p:sp>
        <p:nvSpPr>
          <p:cNvPr id="146" name="Textfeld 107">
            <a:extLst>
              <a:ext uri="{FF2B5EF4-FFF2-40B4-BE49-F238E27FC236}">
                <a16:creationId xmlns:a16="http://schemas.microsoft.com/office/drawing/2014/main" xmlns="" id="{7AC0269F-9A7F-437F-8E75-CC89AF81F2BB}"/>
              </a:ext>
            </a:extLst>
          </p:cNvPr>
          <p:cNvSpPr txBox="1"/>
          <p:nvPr/>
        </p:nvSpPr>
        <p:spPr>
          <a:xfrm>
            <a:off x="1687527" y="3773910"/>
            <a:ext cx="1461836" cy="47570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stStyle>
          <a:p>
            <a:pPr>
              <a:defRPr/>
            </a:pPr>
            <a:r>
              <a:rPr lang="en-US" dirty="0">
                <a:solidFill>
                  <a:srgbClr val="04304B"/>
                </a:solidFill>
              </a:rPr>
              <a:t>Model Management and Monitoring</a:t>
            </a:r>
          </a:p>
        </p:txBody>
      </p:sp>
      <p:sp>
        <p:nvSpPr>
          <p:cNvPr id="154" name="Textfeld 107">
            <a:extLst>
              <a:ext uri="{FF2B5EF4-FFF2-40B4-BE49-F238E27FC236}">
                <a16:creationId xmlns:a16="http://schemas.microsoft.com/office/drawing/2014/main" xmlns="" id="{4DA7C14A-80EC-4BC2-9E54-E47C5165AD33}"/>
              </a:ext>
            </a:extLst>
          </p:cNvPr>
          <p:cNvSpPr txBox="1"/>
          <p:nvPr/>
        </p:nvSpPr>
        <p:spPr>
          <a:xfrm>
            <a:off x="2018775" y="2411631"/>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Performance Data</a:t>
            </a:r>
          </a:p>
        </p:txBody>
      </p:sp>
      <p:sp>
        <p:nvSpPr>
          <p:cNvPr id="163" name="Textfeld 107">
            <a:extLst>
              <a:ext uri="{FF2B5EF4-FFF2-40B4-BE49-F238E27FC236}">
                <a16:creationId xmlns:a16="http://schemas.microsoft.com/office/drawing/2014/main" xmlns="" id="{E4DC98EC-F205-49C1-B878-40DAC778087A}"/>
              </a:ext>
            </a:extLst>
          </p:cNvPr>
          <p:cNvSpPr txBox="1"/>
          <p:nvPr/>
        </p:nvSpPr>
        <p:spPr>
          <a:xfrm>
            <a:off x="2279864" y="2003038"/>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Results</a:t>
            </a:r>
          </a:p>
        </p:txBody>
      </p:sp>
      <p:cxnSp>
        <p:nvCxnSpPr>
          <p:cNvPr id="164" name="Connector: Elbow 163">
            <a:extLst>
              <a:ext uri="{FF2B5EF4-FFF2-40B4-BE49-F238E27FC236}">
                <a16:creationId xmlns:a16="http://schemas.microsoft.com/office/drawing/2014/main" xmlns="" id="{C0BB8E1B-04D1-4BC1-97DB-CF6C5DA9B601}"/>
              </a:ext>
            </a:extLst>
          </p:cNvPr>
          <p:cNvCxnSpPr>
            <a:cxnSpLocks/>
            <a:stCxn id="16" idx="3"/>
            <a:endCxn id="77" idx="1"/>
          </p:cNvCxnSpPr>
          <p:nvPr/>
        </p:nvCxnSpPr>
        <p:spPr>
          <a:xfrm>
            <a:off x="1542006" y="3682989"/>
            <a:ext cx="3444733" cy="493793"/>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sp>
        <p:nvSpPr>
          <p:cNvPr id="175" name="Textfeld 107">
            <a:extLst>
              <a:ext uri="{FF2B5EF4-FFF2-40B4-BE49-F238E27FC236}">
                <a16:creationId xmlns:a16="http://schemas.microsoft.com/office/drawing/2014/main" xmlns="" id="{78354541-B6EC-4186-83A9-91DDD6BDE9CA}"/>
              </a:ext>
            </a:extLst>
          </p:cNvPr>
          <p:cNvSpPr txBox="1"/>
          <p:nvPr/>
        </p:nvSpPr>
        <p:spPr>
          <a:xfrm>
            <a:off x="7181103" y="1094969"/>
            <a:ext cx="1607534" cy="36287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Analytic Execution</a:t>
            </a:r>
          </a:p>
        </p:txBody>
      </p:sp>
      <p:sp>
        <p:nvSpPr>
          <p:cNvPr id="37" name="Textfeld 36"/>
          <p:cNvSpPr txBox="1"/>
          <p:nvPr/>
        </p:nvSpPr>
        <p:spPr>
          <a:xfrm>
            <a:off x="3860775" y="3932816"/>
            <a:ext cx="668865" cy="504000"/>
          </a:xfrm>
          <a:prstGeom prst="roundRect">
            <a:avLst/>
          </a:prstGeom>
        </p:spPr>
        <p:style>
          <a:lnRef idx="2">
            <a:schemeClr val="dk1"/>
          </a:lnRef>
          <a:fillRef idx="1">
            <a:schemeClr val="lt1"/>
          </a:fillRef>
          <a:effectRef idx="0">
            <a:schemeClr val="dk1"/>
          </a:effectRef>
          <a:fontRef idx="minor">
            <a:schemeClr val="dk1"/>
          </a:fontRef>
        </p:style>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000000"/>
                </a:solidFill>
                <a:latin typeface="Calibri"/>
              </a:rPr>
              <a:t>Analytical</a:t>
            </a:r>
            <a:br>
              <a:rPr lang="en-US" sz="1050">
                <a:solidFill>
                  <a:srgbClr val="000000"/>
                </a:solidFill>
                <a:latin typeface="Calibri"/>
              </a:rPr>
            </a:br>
            <a:r>
              <a:rPr lang="en-US" sz="1050">
                <a:solidFill>
                  <a:srgbClr val="000000"/>
                </a:solidFill>
                <a:latin typeface="Calibri"/>
              </a:rPr>
              <a:t>Models</a:t>
            </a:r>
          </a:p>
        </p:txBody>
      </p:sp>
      <p:sp>
        <p:nvSpPr>
          <p:cNvPr id="187" name="Textfeld 36">
            <a:extLst>
              <a:ext uri="{FF2B5EF4-FFF2-40B4-BE49-F238E27FC236}">
                <a16:creationId xmlns:a16="http://schemas.microsoft.com/office/drawing/2014/main" xmlns="" id="{D3C60DFD-7433-4867-B36B-CD21A6A35571}"/>
              </a:ext>
            </a:extLst>
          </p:cNvPr>
          <p:cNvSpPr txBox="1"/>
          <p:nvPr/>
        </p:nvSpPr>
        <p:spPr>
          <a:xfrm>
            <a:off x="3956670" y="2846302"/>
            <a:ext cx="815071"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Performance results</a:t>
            </a:r>
            <a:endParaRPr lang="en-US" sz="1050">
              <a:solidFill>
                <a:srgbClr val="FFFFFF"/>
              </a:solidFill>
              <a:latin typeface="Calibri"/>
            </a:endParaRPr>
          </a:p>
        </p:txBody>
      </p:sp>
      <p:sp>
        <p:nvSpPr>
          <p:cNvPr id="188" name="Textfeld 36">
            <a:extLst>
              <a:ext uri="{FF2B5EF4-FFF2-40B4-BE49-F238E27FC236}">
                <a16:creationId xmlns:a16="http://schemas.microsoft.com/office/drawing/2014/main" xmlns="" id="{7543BBBF-60AF-4A73-B8F1-67357AFFD45F}"/>
              </a:ext>
            </a:extLst>
          </p:cNvPr>
          <p:cNvSpPr txBox="1"/>
          <p:nvPr/>
        </p:nvSpPr>
        <p:spPr>
          <a:xfrm>
            <a:off x="3974464" y="1342207"/>
            <a:ext cx="823292"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Analytical output</a:t>
            </a:r>
            <a:endParaRPr lang="en-US" sz="1050">
              <a:solidFill>
                <a:srgbClr val="FFFFFF"/>
              </a:solidFill>
              <a:latin typeface="Calibri"/>
            </a:endParaRPr>
          </a:p>
        </p:txBody>
      </p:sp>
      <p:sp>
        <p:nvSpPr>
          <p:cNvPr id="55" name="Rechteck 69">
            <a:extLst>
              <a:ext uri="{FF2B5EF4-FFF2-40B4-BE49-F238E27FC236}">
                <a16:creationId xmlns:a16="http://schemas.microsoft.com/office/drawing/2014/main" xmlns="" id="{C9F4CD3B-4369-4650-877C-9B6B2B3566A1}"/>
              </a:ext>
            </a:extLst>
          </p:cNvPr>
          <p:cNvSpPr/>
          <p:nvPr/>
        </p:nvSpPr>
        <p:spPr>
          <a:xfrm>
            <a:off x="7324988" y="2410991"/>
            <a:ext cx="1461836" cy="679711"/>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Batch</a:t>
            </a:r>
          </a:p>
          <a:p>
            <a:pPr algn="ctr">
              <a:lnSpc>
                <a:spcPct val="85000"/>
              </a:lnSpc>
            </a:pPr>
            <a:r>
              <a:rPr lang="en-US" sz="1400" dirty="0">
                <a:solidFill>
                  <a:srgbClr val="FFFFFF"/>
                </a:solidFill>
              </a:rPr>
              <a:t>In Database</a:t>
            </a:r>
          </a:p>
          <a:p>
            <a:pPr algn="ctr">
              <a:lnSpc>
                <a:spcPct val="85000"/>
              </a:lnSpc>
            </a:pPr>
            <a:r>
              <a:rPr lang="en-US" sz="1400" dirty="0">
                <a:solidFill>
                  <a:srgbClr val="FFFFFF"/>
                </a:solidFill>
              </a:rPr>
              <a:t>In Hadoop</a:t>
            </a:r>
          </a:p>
        </p:txBody>
      </p:sp>
      <p:sp>
        <p:nvSpPr>
          <p:cNvPr id="57" name="Rechteck 69">
            <a:extLst>
              <a:ext uri="{FF2B5EF4-FFF2-40B4-BE49-F238E27FC236}">
                <a16:creationId xmlns:a16="http://schemas.microsoft.com/office/drawing/2014/main" xmlns="" id="{8A89846E-BE3E-476B-8621-5781F79573F0}"/>
              </a:ext>
            </a:extLst>
          </p:cNvPr>
          <p:cNvSpPr/>
          <p:nvPr/>
        </p:nvSpPr>
        <p:spPr>
          <a:xfrm>
            <a:off x="7333867" y="3266849"/>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de-DE" sz="1400">
                <a:solidFill>
                  <a:srgbClr val="FFFFFF"/>
                </a:solidFill>
              </a:rPr>
              <a:t>SAS Cloud Analytic Server(CAS)</a:t>
            </a:r>
            <a:endParaRPr lang="de-DE" sz="1400" dirty="0">
              <a:solidFill>
                <a:srgbClr val="FFFFFF"/>
              </a:solidFill>
            </a:endParaRPr>
          </a:p>
        </p:txBody>
      </p:sp>
      <p:pic>
        <p:nvPicPr>
          <p:cNvPr id="72" name="Picture 2">
            <a:extLst>
              <a:ext uri="{FF2B5EF4-FFF2-40B4-BE49-F238E27FC236}">
                <a16:creationId xmlns:a16="http://schemas.microsoft.com/office/drawing/2014/main" xmlns="" id="{E87DB051-20CA-43B0-B271-A36C7AA9BAE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56093" y="4322643"/>
            <a:ext cx="665618" cy="28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34">
            <a:extLst>
              <a:ext uri="{FF2B5EF4-FFF2-40B4-BE49-F238E27FC236}">
                <a16:creationId xmlns:a16="http://schemas.microsoft.com/office/drawing/2014/main" xmlns="" id="{BEF8A9C9-55A7-40AD-9FDE-AA3C81C94C8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590443" y="4304916"/>
            <a:ext cx="1148302" cy="333273"/>
          </a:xfrm>
          <a:prstGeom prst="rect">
            <a:avLst/>
          </a:prstGeom>
          <a:noFill/>
          <a:ln>
            <a:noFill/>
          </a:ln>
        </p:spPr>
      </p:pic>
      <p:pic>
        <p:nvPicPr>
          <p:cNvPr id="74" name="Picture 73">
            <a:extLst>
              <a:ext uri="{FF2B5EF4-FFF2-40B4-BE49-F238E27FC236}">
                <a16:creationId xmlns:a16="http://schemas.microsoft.com/office/drawing/2014/main" xmlns="" id="{8028AF86-779B-4C17-9973-0A8031B1C091}"/>
              </a:ext>
            </a:extLst>
          </p:cNvPr>
          <p:cNvPicPr>
            <a:picLocks noChangeAspect="1"/>
          </p:cNvPicPr>
          <p:nvPr/>
        </p:nvPicPr>
        <p:blipFill>
          <a:blip r:embed="rId6"/>
          <a:stretch>
            <a:fillRect/>
          </a:stretch>
        </p:blipFill>
        <p:spPr>
          <a:xfrm>
            <a:off x="2799297" y="4302139"/>
            <a:ext cx="287067" cy="278866"/>
          </a:xfrm>
          <a:prstGeom prst="rect">
            <a:avLst/>
          </a:prstGeom>
        </p:spPr>
      </p:pic>
    </p:spTree>
    <p:extLst>
      <p:ext uri="{BB962C8B-B14F-4D97-AF65-F5344CB8AC3E}">
        <p14:creationId xmlns:p14="http://schemas.microsoft.com/office/powerpoint/2010/main" val="15913528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A4636-9A30-4BF6-B6E4-393D1D5734DA}"/>
              </a:ext>
            </a:extLst>
          </p:cNvPr>
          <p:cNvSpPr>
            <a:spLocks noGrp="1"/>
          </p:cNvSpPr>
          <p:nvPr>
            <p:ph type="title"/>
          </p:nvPr>
        </p:nvSpPr>
        <p:spPr/>
        <p:txBody>
          <a:bodyPr/>
          <a:lstStyle/>
          <a:p>
            <a:r>
              <a:rPr lang="en-US" dirty="0"/>
              <a:t>Build a job to examine run time performance</a:t>
            </a:r>
          </a:p>
        </p:txBody>
      </p:sp>
      <p:sp>
        <p:nvSpPr>
          <p:cNvPr id="3" name="Text Placeholder 2">
            <a:extLst>
              <a:ext uri="{FF2B5EF4-FFF2-40B4-BE49-F238E27FC236}">
                <a16:creationId xmlns:a16="http://schemas.microsoft.com/office/drawing/2014/main" xmlns="" id="{762C0C98-C6DF-429A-96AD-8C7C3A4FBE4A}"/>
              </a:ext>
            </a:extLst>
          </p:cNvPr>
          <p:cNvSpPr>
            <a:spLocks noGrp="1"/>
          </p:cNvSpPr>
          <p:nvPr>
            <p:ph type="body" sz="quarter" idx="12"/>
          </p:nvPr>
        </p:nvSpPr>
        <p:spPr>
          <a:xfrm flipH="1">
            <a:off x="5943600" y="1004206"/>
            <a:ext cx="2574036" cy="3226707"/>
          </a:xfrm>
        </p:spPr>
        <p:txBody>
          <a:bodyPr/>
          <a:lstStyle/>
          <a:p>
            <a:pPr algn="l"/>
            <a:r>
              <a:rPr lang="en-US" sz="1600" dirty="0"/>
              <a:t>Use the data produced by the business.  This will be the same data used to build new models.</a:t>
            </a:r>
          </a:p>
          <a:p>
            <a:pPr algn="l"/>
            <a:endParaRPr lang="en-US" sz="1600" dirty="0"/>
          </a:p>
          <a:p>
            <a:pPr algn="l"/>
            <a:r>
              <a:rPr lang="en-US" sz="1600" dirty="0"/>
              <a:t>Create this job to generate performance metrics that  can be used in reports and dashboards.</a:t>
            </a:r>
          </a:p>
        </p:txBody>
      </p:sp>
      <p:pic>
        <p:nvPicPr>
          <p:cNvPr id="5" name="Content Placeholder 4">
            <a:extLst>
              <a:ext uri="{FF2B5EF4-FFF2-40B4-BE49-F238E27FC236}">
                <a16:creationId xmlns:a16="http://schemas.microsoft.com/office/drawing/2014/main" xmlns="" id="{0F545FA7-CB64-416A-B594-E71F76C48572}"/>
              </a:ext>
            </a:extLst>
          </p:cNvPr>
          <p:cNvPicPr>
            <a:picLocks noGrp="1" noChangeAspect="1"/>
          </p:cNvPicPr>
          <p:nvPr>
            <p:ph sz="quarter" idx="11"/>
          </p:nvPr>
        </p:nvPicPr>
        <p:blipFill>
          <a:blip r:embed="rId2"/>
          <a:stretch>
            <a:fillRect/>
          </a:stretch>
        </p:blipFill>
        <p:spPr>
          <a:xfrm>
            <a:off x="387420" y="1004207"/>
            <a:ext cx="5176017" cy="3643313"/>
          </a:xfrm>
          <a:prstGeom prst="rect">
            <a:avLst/>
          </a:prstGeom>
        </p:spPr>
      </p:pic>
    </p:spTree>
    <p:extLst>
      <p:ext uri="{BB962C8B-B14F-4D97-AF65-F5344CB8AC3E}">
        <p14:creationId xmlns:p14="http://schemas.microsoft.com/office/powerpoint/2010/main" val="1474218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09A1F-6DB9-43E0-B3E3-D1682560683D}"/>
              </a:ext>
            </a:extLst>
          </p:cNvPr>
          <p:cNvSpPr>
            <a:spLocks noGrp="1"/>
          </p:cNvSpPr>
          <p:nvPr>
            <p:ph type="title"/>
          </p:nvPr>
        </p:nvSpPr>
        <p:spPr/>
        <p:txBody>
          <a:bodyPr/>
          <a:lstStyle/>
          <a:p>
            <a:r>
              <a:rPr lang="en-US" dirty="0"/>
              <a:t>Performance job results.  Data  Monitoring</a:t>
            </a:r>
          </a:p>
        </p:txBody>
      </p:sp>
      <p:sp>
        <p:nvSpPr>
          <p:cNvPr id="3" name="Text Placeholder 2">
            <a:extLst>
              <a:ext uri="{FF2B5EF4-FFF2-40B4-BE49-F238E27FC236}">
                <a16:creationId xmlns:a16="http://schemas.microsoft.com/office/drawing/2014/main" xmlns="" id="{CAA46C65-0DB8-4268-8439-094A3F4553CF}"/>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xmlns="" id="{44299427-5147-4E0B-8AE4-9FD7B7998C76}"/>
              </a:ext>
            </a:extLst>
          </p:cNvPr>
          <p:cNvSpPr>
            <a:spLocks noGrp="1"/>
          </p:cNvSpPr>
          <p:nvPr>
            <p:ph sz="quarter" idx="11"/>
          </p:nvPr>
        </p:nvSpPr>
        <p:spPr/>
        <p:txBody>
          <a:bodyPr/>
          <a:lstStyle/>
          <a:p>
            <a:endParaRPr lang="en-US"/>
          </a:p>
        </p:txBody>
      </p:sp>
      <p:pic>
        <p:nvPicPr>
          <p:cNvPr id="5" name="Picture 4">
            <a:extLst>
              <a:ext uri="{FF2B5EF4-FFF2-40B4-BE49-F238E27FC236}">
                <a16:creationId xmlns:a16="http://schemas.microsoft.com/office/drawing/2014/main" xmlns="" id="{9E266D06-FDDA-435D-A5AF-E97BB7002EF2}"/>
              </a:ext>
            </a:extLst>
          </p:cNvPr>
          <p:cNvPicPr>
            <a:picLocks noChangeAspect="1"/>
          </p:cNvPicPr>
          <p:nvPr/>
        </p:nvPicPr>
        <p:blipFill>
          <a:blip r:embed="rId2"/>
          <a:stretch>
            <a:fillRect/>
          </a:stretch>
        </p:blipFill>
        <p:spPr>
          <a:xfrm>
            <a:off x="626364" y="649224"/>
            <a:ext cx="7891272" cy="4505910"/>
          </a:xfrm>
          <a:prstGeom prst="rect">
            <a:avLst/>
          </a:prstGeom>
        </p:spPr>
      </p:pic>
    </p:spTree>
    <p:extLst>
      <p:ext uri="{BB962C8B-B14F-4D97-AF65-F5344CB8AC3E}">
        <p14:creationId xmlns:p14="http://schemas.microsoft.com/office/powerpoint/2010/main" val="17445884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Abstract – keyword analysis</a:t>
            </a:r>
            <a:r>
              <a:rPr lang="en-US" sz="2400" dirty="0"/>
              <a:t/>
            </a:r>
            <a:br>
              <a:rPr lang="en-US" sz="2400" dirty="0"/>
            </a:br>
            <a:endParaRPr lang="en-US" sz="3200" b="1" dirty="0"/>
          </a:p>
        </p:txBody>
      </p:sp>
      <p:sp>
        <p:nvSpPr>
          <p:cNvPr id="3" name="Content Placeholder 2"/>
          <p:cNvSpPr>
            <a:spLocks noGrp="1"/>
          </p:cNvSpPr>
          <p:nvPr>
            <p:ph sz="quarter" idx="4294967295"/>
          </p:nvPr>
        </p:nvSpPr>
        <p:spPr>
          <a:xfrm>
            <a:off x="677333" y="812800"/>
            <a:ext cx="7889875" cy="3643313"/>
          </a:xfrm>
        </p:spPr>
        <p:txBody>
          <a:bodyPr>
            <a:normAutofit/>
          </a:bodyPr>
          <a:lstStyle/>
          <a:p>
            <a:pPr marL="0" indent="0">
              <a:buNone/>
            </a:pPr>
            <a:r>
              <a:rPr lang="en-US" dirty="0"/>
              <a:t>The </a:t>
            </a:r>
            <a:r>
              <a:rPr lang="en-US" b="1" dirty="0">
                <a:solidFill>
                  <a:srgbClr val="FF0000"/>
                </a:solidFill>
              </a:rPr>
              <a:t>analytic lifecycle </a:t>
            </a:r>
            <a:r>
              <a:rPr lang="en-US" b="1" dirty="0"/>
              <a:t>does not end </a:t>
            </a:r>
            <a:r>
              <a:rPr lang="en-US" dirty="0"/>
              <a:t>once the </a:t>
            </a:r>
            <a:r>
              <a:rPr lang="en-US" b="1" dirty="0">
                <a:solidFill>
                  <a:srgbClr val="FF0000"/>
                </a:solidFill>
              </a:rPr>
              <a:t>model</a:t>
            </a:r>
            <a:r>
              <a:rPr lang="en-US" dirty="0"/>
              <a:t> is created, rather it's just the beginning of the important phases related to analytical </a:t>
            </a:r>
            <a:r>
              <a:rPr lang="en-US" b="1" dirty="0">
                <a:solidFill>
                  <a:srgbClr val="FF0000"/>
                </a:solidFill>
              </a:rPr>
              <a:t>deployment, monitoring and model updates</a:t>
            </a:r>
            <a:r>
              <a:rPr lang="en-US" b="1" dirty="0"/>
              <a:t>.</a:t>
            </a:r>
            <a:r>
              <a:rPr lang="en-US" dirty="0"/>
              <a:t> Businesses are looking for more flexible ways to deploy their models for real time, streaming, and batch processes, as well as ways to monitor their model performance. And this need extends to SAS models as well as </a:t>
            </a:r>
            <a:r>
              <a:rPr lang="en-US" dirty="0">
                <a:solidFill>
                  <a:srgbClr val="FF0000"/>
                </a:solidFill>
              </a:rPr>
              <a:t>open source </a:t>
            </a:r>
            <a:r>
              <a:rPr lang="en-US" dirty="0"/>
              <a:t>and PMML models. In this demonstration, you'll see how </a:t>
            </a:r>
            <a:r>
              <a:rPr lang="en-US" b="1" dirty="0">
                <a:solidFill>
                  <a:srgbClr val="FF0000"/>
                </a:solidFill>
              </a:rPr>
              <a:t>SAS Model Manager </a:t>
            </a:r>
            <a:r>
              <a:rPr lang="en-US" dirty="0"/>
              <a:t>integrates with critical SAS model scoring technologies for </a:t>
            </a:r>
            <a:r>
              <a:rPr lang="en-US" b="1" dirty="0">
                <a:solidFill>
                  <a:srgbClr val="FF0000"/>
                </a:solidFill>
              </a:rPr>
              <a:t>real time</a:t>
            </a:r>
            <a:r>
              <a:rPr lang="en-US" dirty="0"/>
              <a:t>, batch and streaming environments.</a:t>
            </a:r>
            <a:endParaRPr lang="en-US" b="1" dirty="0"/>
          </a:p>
        </p:txBody>
      </p:sp>
    </p:spTree>
    <p:extLst>
      <p:ext uri="{BB962C8B-B14F-4D97-AF65-F5344CB8AC3E}">
        <p14:creationId xmlns:p14="http://schemas.microsoft.com/office/powerpoint/2010/main" val="40018673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37115-E7AB-4F06-8E73-DBF62AF4A13F}"/>
              </a:ext>
            </a:extLst>
          </p:cNvPr>
          <p:cNvSpPr>
            <a:spLocks noGrp="1"/>
          </p:cNvSpPr>
          <p:nvPr>
            <p:ph type="title"/>
          </p:nvPr>
        </p:nvSpPr>
        <p:spPr/>
        <p:txBody>
          <a:bodyPr/>
          <a:lstStyle/>
          <a:p>
            <a:r>
              <a:rPr lang="en-US" dirty="0"/>
              <a:t>Performance job results:  Prediction Monitoring</a:t>
            </a:r>
          </a:p>
        </p:txBody>
      </p:sp>
      <p:sp>
        <p:nvSpPr>
          <p:cNvPr id="3" name="Text Placeholder 2">
            <a:extLst>
              <a:ext uri="{FF2B5EF4-FFF2-40B4-BE49-F238E27FC236}">
                <a16:creationId xmlns:a16="http://schemas.microsoft.com/office/drawing/2014/main" xmlns="" id="{ACC3F643-1DCC-4A8C-840A-F4FF317A8EE3}"/>
              </a:ext>
            </a:extLst>
          </p:cNvPr>
          <p:cNvSpPr>
            <a:spLocks noGrp="1"/>
          </p:cNvSpPr>
          <p:nvPr>
            <p:ph type="body" sz="quarter" idx="12"/>
          </p:nvPr>
        </p:nvSpPr>
        <p:spPr/>
        <p:txBody>
          <a:bodyPr/>
          <a:lstStyle/>
          <a:p>
            <a:endParaRPr lang="en-US"/>
          </a:p>
        </p:txBody>
      </p:sp>
      <p:sp>
        <p:nvSpPr>
          <p:cNvPr id="4" name="Content Placeholder 3">
            <a:extLst>
              <a:ext uri="{FF2B5EF4-FFF2-40B4-BE49-F238E27FC236}">
                <a16:creationId xmlns:a16="http://schemas.microsoft.com/office/drawing/2014/main" xmlns="" id="{5B070389-BAD2-4A2C-B2DF-2F7205D8F30A}"/>
              </a:ext>
            </a:extLst>
          </p:cNvPr>
          <p:cNvSpPr>
            <a:spLocks noGrp="1"/>
          </p:cNvSpPr>
          <p:nvPr>
            <p:ph sz="quarter" idx="11"/>
          </p:nvPr>
        </p:nvSpPr>
        <p:spPr/>
        <p:txBody>
          <a:bodyPr/>
          <a:lstStyle/>
          <a:p>
            <a:endParaRPr lang="en-US"/>
          </a:p>
        </p:txBody>
      </p:sp>
      <p:pic>
        <p:nvPicPr>
          <p:cNvPr id="5" name="Picture 4">
            <a:extLst>
              <a:ext uri="{FF2B5EF4-FFF2-40B4-BE49-F238E27FC236}">
                <a16:creationId xmlns:a16="http://schemas.microsoft.com/office/drawing/2014/main" xmlns="" id="{32443BD6-EE9C-4837-9720-E04B23FBDE9E}"/>
              </a:ext>
            </a:extLst>
          </p:cNvPr>
          <p:cNvPicPr>
            <a:picLocks noChangeAspect="1"/>
          </p:cNvPicPr>
          <p:nvPr/>
        </p:nvPicPr>
        <p:blipFill>
          <a:blip r:embed="rId2"/>
          <a:stretch>
            <a:fillRect/>
          </a:stretch>
        </p:blipFill>
        <p:spPr>
          <a:xfrm>
            <a:off x="692480" y="684947"/>
            <a:ext cx="7759039" cy="4458552"/>
          </a:xfrm>
          <a:prstGeom prst="rect">
            <a:avLst/>
          </a:prstGeom>
        </p:spPr>
      </p:pic>
    </p:spTree>
    <p:extLst>
      <p:ext uri="{BB962C8B-B14F-4D97-AF65-F5344CB8AC3E}">
        <p14:creationId xmlns:p14="http://schemas.microsoft.com/office/powerpoint/2010/main" val="16404481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7D9D7-BC0A-48D5-8251-3AAA5B39975A}"/>
              </a:ext>
            </a:extLst>
          </p:cNvPr>
          <p:cNvSpPr>
            <a:spLocks noGrp="1"/>
          </p:cNvSpPr>
          <p:nvPr>
            <p:ph type="title"/>
          </p:nvPr>
        </p:nvSpPr>
        <p:spPr/>
        <p:txBody>
          <a:bodyPr/>
          <a:lstStyle/>
          <a:p>
            <a:r>
              <a:rPr lang="en-US" dirty="0"/>
              <a:t>Load performance output for extra reporting</a:t>
            </a:r>
          </a:p>
        </p:txBody>
      </p:sp>
      <p:sp>
        <p:nvSpPr>
          <p:cNvPr id="3" name="Text Placeholder 2">
            <a:extLst>
              <a:ext uri="{FF2B5EF4-FFF2-40B4-BE49-F238E27FC236}">
                <a16:creationId xmlns:a16="http://schemas.microsoft.com/office/drawing/2014/main" xmlns="" id="{85D115D9-62C1-4FFE-B752-6F9234EC775C}"/>
              </a:ext>
            </a:extLst>
          </p:cNvPr>
          <p:cNvSpPr>
            <a:spLocks noGrp="1"/>
          </p:cNvSpPr>
          <p:nvPr>
            <p:ph type="body" sz="quarter" idx="12"/>
          </p:nvPr>
        </p:nvSpPr>
        <p:spPr/>
        <p:txBody>
          <a:bodyPr/>
          <a:lstStyle/>
          <a:p>
            <a:r>
              <a:rPr lang="en-US" dirty="0"/>
              <a:t>Actual data with predicted and actual maintenance  events</a:t>
            </a:r>
          </a:p>
        </p:txBody>
      </p:sp>
      <p:pic>
        <p:nvPicPr>
          <p:cNvPr id="6" name="Picture 5">
            <a:extLst>
              <a:ext uri="{FF2B5EF4-FFF2-40B4-BE49-F238E27FC236}">
                <a16:creationId xmlns:a16="http://schemas.microsoft.com/office/drawing/2014/main" xmlns="" id="{80F9382C-D7FD-4906-BAD5-3080D72825FB}"/>
              </a:ext>
            </a:extLst>
          </p:cNvPr>
          <p:cNvPicPr>
            <a:picLocks noChangeAspect="1"/>
          </p:cNvPicPr>
          <p:nvPr/>
        </p:nvPicPr>
        <p:blipFill>
          <a:blip r:embed="rId2"/>
          <a:stretch>
            <a:fillRect/>
          </a:stretch>
        </p:blipFill>
        <p:spPr>
          <a:xfrm>
            <a:off x="138751" y="1001486"/>
            <a:ext cx="8866498" cy="4142014"/>
          </a:xfrm>
          <a:prstGeom prst="rect">
            <a:avLst/>
          </a:prstGeom>
        </p:spPr>
      </p:pic>
    </p:spTree>
    <p:extLst>
      <p:ext uri="{BB962C8B-B14F-4D97-AF65-F5344CB8AC3E}">
        <p14:creationId xmlns:p14="http://schemas.microsoft.com/office/powerpoint/2010/main" val="244362779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3F9EE-069D-4031-9485-E7102B88576D}"/>
              </a:ext>
            </a:extLst>
          </p:cNvPr>
          <p:cNvSpPr>
            <a:spLocks noGrp="1"/>
          </p:cNvSpPr>
          <p:nvPr>
            <p:ph type="title"/>
          </p:nvPr>
        </p:nvSpPr>
        <p:spPr/>
        <p:txBody>
          <a:bodyPr/>
          <a:lstStyle/>
          <a:p>
            <a:r>
              <a:rPr lang="en-US" dirty="0"/>
              <a:t>Load business data for extra reporting</a:t>
            </a:r>
          </a:p>
        </p:txBody>
      </p:sp>
      <p:sp>
        <p:nvSpPr>
          <p:cNvPr id="3" name="Text Placeholder 2">
            <a:extLst>
              <a:ext uri="{FF2B5EF4-FFF2-40B4-BE49-F238E27FC236}">
                <a16:creationId xmlns:a16="http://schemas.microsoft.com/office/drawing/2014/main" xmlns="" id="{2A06BE0D-6D1E-4628-B329-66075CA7E979}"/>
              </a:ext>
            </a:extLst>
          </p:cNvPr>
          <p:cNvSpPr>
            <a:spLocks noGrp="1"/>
          </p:cNvSpPr>
          <p:nvPr>
            <p:ph type="body" sz="quarter" idx="12"/>
          </p:nvPr>
        </p:nvSpPr>
        <p:spPr/>
        <p:txBody>
          <a:bodyPr/>
          <a:lstStyle/>
          <a:p>
            <a:r>
              <a:rPr lang="en-US" dirty="0"/>
              <a:t>Actual results from maintenance  events in  the  repair shops.</a:t>
            </a:r>
          </a:p>
        </p:txBody>
      </p:sp>
      <p:sp>
        <p:nvSpPr>
          <p:cNvPr id="6" name="Content Placeholder 5">
            <a:extLst>
              <a:ext uri="{FF2B5EF4-FFF2-40B4-BE49-F238E27FC236}">
                <a16:creationId xmlns:a16="http://schemas.microsoft.com/office/drawing/2014/main" xmlns="" id="{D0DCA1EA-CC8D-4876-8975-B7085D3F8121}"/>
              </a:ext>
            </a:extLst>
          </p:cNvPr>
          <p:cNvSpPr>
            <a:spLocks noGrp="1"/>
          </p:cNvSpPr>
          <p:nvPr>
            <p:ph sz="quarter" idx="11"/>
          </p:nvPr>
        </p:nvSpPr>
        <p:spPr/>
        <p:txBody>
          <a:bodyPr/>
          <a:lstStyle/>
          <a:p>
            <a:endParaRPr lang="en-US"/>
          </a:p>
        </p:txBody>
      </p:sp>
      <p:pic>
        <p:nvPicPr>
          <p:cNvPr id="7" name="Picture 6">
            <a:extLst>
              <a:ext uri="{FF2B5EF4-FFF2-40B4-BE49-F238E27FC236}">
                <a16:creationId xmlns:a16="http://schemas.microsoft.com/office/drawing/2014/main" xmlns="" id="{2FDF4D2D-8A4F-4A28-BBBC-05F1729FA6EA}"/>
              </a:ext>
            </a:extLst>
          </p:cNvPr>
          <p:cNvPicPr>
            <a:picLocks noChangeAspect="1"/>
          </p:cNvPicPr>
          <p:nvPr/>
        </p:nvPicPr>
        <p:blipFill>
          <a:blip r:embed="rId2"/>
          <a:stretch>
            <a:fillRect/>
          </a:stretch>
        </p:blipFill>
        <p:spPr>
          <a:xfrm>
            <a:off x="65315" y="996668"/>
            <a:ext cx="8969829" cy="4236793"/>
          </a:xfrm>
          <a:prstGeom prst="rect">
            <a:avLst/>
          </a:prstGeom>
        </p:spPr>
      </p:pic>
    </p:spTree>
    <p:extLst>
      <p:ext uri="{BB962C8B-B14F-4D97-AF65-F5344CB8AC3E}">
        <p14:creationId xmlns:p14="http://schemas.microsoft.com/office/powerpoint/2010/main" val="429319671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235C6D-4504-496F-8796-54EBBE80B30D}"/>
              </a:ext>
            </a:extLst>
          </p:cNvPr>
          <p:cNvSpPr>
            <a:spLocks noGrp="1"/>
          </p:cNvSpPr>
          <p:nvPr>
            <p:ph type="title"/>
          </p:nvPr>
        </p:nvSpPr>
        <p:spPr/>
        <p:txBody>
          <a:bodyPr/>
          <a:lstStyle/>
          <a:p>
            <a:r>
              <a:rPr lang="en-US" dirty="0"/>
              <a:t>Compare model results with business results</a:t>
            </a:r>
          </a:p>
        </p:txBody>
      </p:sp>
      <p:sp>
        <p:nvSpPr>
          <p:cNvPr id="3" name="Text Placeholder 2">
            <a:extLst>
              <a:ext uri="{FF2B5EF4-FFF2-40B4-BE49-F238E27FC236}">
                <a16:creationId xmlns:a16="http://schemas.microsoft.com/office/drawing/2014/main" xmlns="" id="{0490877F-26A9-43D1-9327-08DF1BC23693}"/>
              </a:ext>
            </a:extLst>
          </p:cNvPr>
          <p:cNvSpPr>
            <a:spLocks noGrp="1"/>
          </p:cNvSpPr>
          <p:nvPr>
            <p:ph type="body" sz="quarter" idx="12"/>
          </p:nvPr>
        </p:nvSpPr>
        <p:spPr/>
        <p:txBody>
          <a:bodyPr/>
          <a:lstStyle/>
          <a:p>
            <a:r>
              <a:rPr lang="en-US" dirty="0"/>
              <a:t>Notice that costs go up when  model performance goes down</a:t>
            </a:r>
          </a:p>
        </p:txBody>
      </p:sp>
      <p:pic>
        <p:nvPicPr>
          <p:cNvPr id="4" name="Picture 3">
            <a:extLst>
              <a:ext uri="{FF2B5EF4-FFF2-40B4-BE49-F238E27FC236}">
                <a16:creationId xmlns:a16="http://schemas.microsoft.com/office/drawing/2014/main" xmlns="" id="{403F8C31-0DFE-4377-A37E-E337F1FB4AF7}"/>
              </a:ext>
            </a:extLst>
          </p:cNvPr>
          <p:cNvPicPr>
            <a:picLocks noChangeAspect="1"/>
          </p:cNvPicPr>
          <p:nvPr/>
        </p:nvPicPr>
        <p:blipFill>
          <a:blip r:embed="rId2"/>
          <a:stretch>
            <a:fillRect/>
          </a:stretch>
        </p:blipFill>
        <p:spPr>
          <a:xfrm>
            <a:off x="112115" y="1008743"/>
            <a:ext cx="8821428" cy="4134757"/>
          </a:xfrm>
          <a:prstGeom prst="rect">
            <a:avLst/>
          </a:prstGeom>
        </p:spPr>
      </p:pic>
    </p:spTree>
    <p:extLst>
      <p:ext uri="{BB962C8B-B14F-4D97-AF65-F5344CB8AC3E}">
        <p14:creationId xmlns:p14="http://schemas.microsoft.com/office/powerpoint/2010/main" val="1389094288"/>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6A221-8D33-4A8E-8FF0-88FF9353B59B}"/>
              </a:ext>
            </a:extLst>
          </p:cNvPr>
          <p:cNvSpPr>
            <a:spLocks noGrp="1"/>
          </p:cNvSpPr>
          <p:nvPr>
            <p:ph type="title"/>
          </p:nvPr>
        </p:nvSpPr>
        <p:spPr/>
        <p:txBody>
          <a:bodyPr/>
          <a:lstStyle/>
          <a:p>
            <a:r>
              <a:rPr lang="en-US" dirty="0"/>
              <a:t>Root cause analysis by modeling the model residuals</a:t>
            </a:r>
          </a:p>
        </p:txBody>
      </p:sp>
      <p:sp>
        <p:nvSpPr>
          <p:cNvPr id="3" name="Text Placeholder 2">
            <a:extLst>
              <a:ext uri="{FF2B5EF4-FFF2-40B4-BE49-F238E27FC236}">
                <a16:creationId xmlns:a16="http://schemas.microsoft.com/office/drawing/2014/main" xmlns="" id="{95B8D813-2111-408D-AD9F-C62FD9B39824}"/>
              </a:ext>
            </a:extLst>
          </p:cNvPr>
          <p:cNvSpPr>
            <a:spLocks noGrp="1"/>
          </p:cNvSpPr>
          <p:nvPr>
            <p:ph type="body" sz="quarter" idx="12"/>
          </p:nvPr>
        </p:nvSpPr>
        <p:spPr/>
        <p:txBody>
          <a:bodyPr/>
          <a:lstStyle/>
          <a:p>
            <a:r>
              <a:rPr lang="en-US" dirty="0"/>
              <a:t>Find effects that influenced model error in the last time period</a:t>
            </a:r>
          </a:p>
        </p:txBody>
      </p:sp>
      <p:sp>
        <p:nvSpPr>
          <p:cNvPr id="4" name="Content Placeholder 3">
            <a:extLst>
              <a:ext uri="{FF2B5EF4-FFF2-40B4-BE49-F238E27FC236}">
                <a16:creationId xmlns:a16="http://schemas.microsoft.com/office/drawing/2014/main" xmlns="" id="{DEC6C0A2-234A-407B-BC24-E5ECEFA599CA}"/>
              </a:ext>
            </a:extLst>
          </p:cNvPr>
          <p:cNvSpPr>
            <a:spLocks noGrp="1"/>
          </p:cNvSpPr>
          <p:nvPr>
            <p:ph sz="quarter" idx="11"/>
          </p:nvPr>
        </p:nvSpPr>
        <p:spPr/>
        <p:txBody>
          <a:bodyPr/>
          <a:lstStyle/>
          <a:p>
            <a:endParaRPr lang="en-US"/>
          </a:p>
        </p:txBody>
      </p:sp>
      <p:pic>
        <p:nvPicPr>
          <p:cNvPr id="6" name="Picture 5">
            <a:extLst>
              <a:ext uri="{FF2B5EF4-FFF2-40B4-BE49-F238E27FC236}">
                <a16:creationId xmlns:a16="http://schemas.microsoft.com/office/drawing/2014/main" xmlns="" id="{4141651C-805D-4AE6-965E-4DF15D0C2FB5}"/>
              </a:ext>
            </a:extLst>
          </p:cNvPr>
          <p:cNvPicPr>
            <a:picLocks noChangeAspect="1"/>
          </p:cNvPicPr>
          <p:nvPr/>
        </p:nvPicPr>
        <p:blipFill>
          <a:blip r:embed="rId2"/>
          <a:stretch>
            <a:fillRect/>
          </a:stretch>
        </p:blipFill>
        <p:spPr>
          <a:xfrm>
            <a:off x="130628" y="992253"/>
            <a:ext cx="8882743" cy="4138183"/>
          </a:xfrm>
          <a:prstGeom prst="rect">
            <a:avLst/>
          </a:prstGeom>
        </p:spPr>
      </p:pic>
    </p:spTree>
    <p:extLst>
      <p:ext uri="{BB962C8B-B14F-4D97-AF65-F5344CB8AC3E}">
        <p14:creationId xmlns:p14="http://schemas.microsoft.com/office/powerpoint/2010/main" val="22776301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5CD4A-9066-4BFD-A29A-B15A0B01DDAE}"/>
              </a:ext>
            </a:extLst>
          </p:cNvPr>
          <p:cNvSpPr>
            <a:spLocks noGrp="1"/>
          </p:cNvSpPr>
          <p:nvPr>
            <p:ph type="title"/>
          </p:nvPr>
        </p:nvSpPr>
        <p:spPr/>
        <p:txBody>
          <a:bodyPr/>
          <a:lstStyle/>
          <a:p>
            <a:r>
              <a:rPr lang="en-US" dirty="0"/>
              <a:t>Retrain models on new data</a:t>
            </a:r>
          </a:p>
        </p:txBody>
      </p:sp>
      <p:sp>
        <p:nvSpPr>
          <p:cNvPr id="3" name="Text Placeholder 2">
            <a:extLst>
              <a:ext uri="{FF2B5EF4-FFF2-40B4-BE49-F238E27FC236}">
                <a16:creationId xmlns:a16="http://schemas.microsoft.com/office/drawing/2014/main" xmlns="" id="{454D131E-B7CC-407C-9878-B9F1FF57157F}"/>
              </a:ext>
            </a:extLst>
          </p:cNvPr>
          <p:cNvSpPr>
            <a:spLocks noGrp="1"/>
          </p:cNvSpPr>
          <p:nvPr>
            <p:ph type="body" sz="quarter" idx="12"/>
          </p:nvPr>
        </p:nvSpPr>
        <p:spPr/>
        <p:txBody>
          <a:bodyPr/>
          <a:lstStyle/>
          <a:p>
            <a:r>
              <a:rPr lang="en-US" dirty="0"/>
              <a:t>Send request to the VDMML service to create new models</a:t>
            </a:r>
          </a:p>
        </p:txBody>
      </p:sp>
      <p:pic>
        <p:nvPicPr>
          <p:cNvPr id="5" name="Picture 4">
            <a:extLst>
              <a:ext uri="{FF2B5EF4-FFF2-40B4-BE49-F238E27FC236}">
                <a16:creationId xmlns:a16="http://schemas.microsoft.com/office/drawing/2014/main" xmlns="" id="{173BDAE8-1FBF-4656-B9D5-107E1D6B16FF}"/>
              </a:ext>
            </a:extLst>
          </p:cNvPr>
          <p:cNvPicPr>
            <a:picLocks noChangeAspect="1"/>
          </p:cNvPicPr>
          <p:nvPr/>
        </p:nvPicPr>
        <p:blipFill>
          <a:blip r:embed="rId2"/>
          <a:stretch>
            <a:fillRect/>
          </a:stretch>
        </p:blipFill>
        <p:spPr>
          <a:xfrm>
            <a:off x="977465" y="1097280"/>
            <a:ext cx="7540171" cy="4096471"/>
          </a:xfrm>
          <a:prstGeom prst="rect">
            <a:avLst/>
          </a:prstGeom>
        </p:spPr>
      </p:pic>
    </p:spTree>
    <p:extLst>
      <p:ext uri="{BB962C8B-B14F-4D97-AF65-F5344CB8AC3E}">
        <p14:creationId xmlns:p14="http://schemas.microsoft.com/office/powerpoint/2010/main" val="202642066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B1BBC5-46B6-4353-9360-C2EEF20D6419}"/>
              </a:ext>
            </a:extLst>
          </p:cNvPr>
          <p:cNvSpPr>
            <a:spLocks noGrp="1"/>
          </p:cNvSpPr>
          <p:nvPr>
            <p:ph type="title"/>
          </p:nvPr>
        </p:nvSpPr>
        <p:spPr/>
        <p:txBody>
          <a:bodyPr/>
          <a:lstStyle/>
          <a:p>
            <a:r>
              <a:rPr lang="en-US" dirty="0"/>
              <a:t>Retrain models show up as new versions </a:t>
            </a:r>
          </a:p>
        </p:txBody>
      </p:sp>
      <p:sp>
        <p:nvSpPr>
          <p:cNvPr id="3" name="Text Placeholder 2">
            <a:extLst>
              <a:ext uri="{FF2B5EF4-FFF2-40B4-BE49-F238E27FC236}">
                <a16:creationId xmlns:a16="http://schemas.microsoft.com/office/drawing/2014/main" xmlns="" id="{FAAFA37D-A596-4BB4-88D8-32A82DC585EC}"/>
              </a:ext>
            </a:extLst>
          </p:cNvPr>
          <p:cNvSpPr>
            <a:spLocks noGrp="1"/>
          </p:cNvSpPr>
          <p:nvPr>
            <p:ph type="body" sz="quarter" idx="12"/>
          </p:nvPr>
        </p:nvSpPr>
        <p:spPr/>
        <p:txBody>
          <a:bodyPr/>
          <a:lstStyle/>
          <a:p>
            <a:r>
              <a:rPr lang="en-US" dirty="0"/>
              <a:t>Only  the  champion model is  returned</a:t>
            </a:r>
            <a:r>
              <a:rPr lang="en-US" dirty="0" smtClean="0"/>
              <a:t>.</a:t>
            </a:r>
            <a:endParaRPr lang="en-US" dirty="0"/>
          </a:p>
        </p:txBody>
      </p:sp>
      <p:sp>
        <p:nvSpPr>
          <p:cNvPr id="4" name="Content Placeholder 3">
            <a:extLst>
              <a:ext uri="{FF2B5EF4-FFF2-40B4-BE49-F238E27FC236}">
                <a16:creationId xmlns:a16="http://schemas.microsoft.com/office/drawing/2014/main" xmlns="" id="{6E8472D0-A52C-46C4-BA6A-85CB5A5ED4DE}"/>
              </a:ext>
            </a:extLst>
          </p:cNvPr>
          <p:cNvSpPr>
            <a:spLocks noGrp="1"/>
          </p:cNvSpPr>
          <p:nvPr>
            <p:ph sz="quarter" idx="11"/>
          </p:nvPr>
        </p:nvSpPr>
        <p:spPr/>
        <p:txBody>
          <a:bodyPr/>
          <a:lstStyle/>
          <a:p>
            <a:endParaRPr lang="en-US"/>
          </a:p>
        </p:txBody>
      </p:sp>
      <p:pic>
        <p:nvPicPr>
          <p:cNvPr id="5" name="Picture 4">
            <a:extLst>
              <a:ext uri="{FF2B5EF4-FFF2-40B4-BE49-F238E27FC236}">
                <a16:creationId xmlns:a16="http://schemas.microsoft.com/office/drawing/2014/main" xmlns="" id="{3B540013-7075-4EA5-AAF9-2F065E6F8468}"/>
              </a:ext>
            </a:extLst>
          </p:cNvPr>
          <p:cNvPicPr>
            <a:picLocks noChangeAspect="1"/>
          </p:cNvPicPr>
          <p:nvPr/>
        </p:nvPicPr>
        <p:blipFill>
          <a:blip r:embed="rId2"/>
          <a:stretch>
            <a:fillRect/>
          </a:stretch>
        </p:blipFill>
        <p:spPr>
          <a:xfrm>
            <a:off x="0" y="931699"/>
            <a:ext cx="9144000" cy="3280101"/>
          </a:xfrm>
          <a:prstGeom prst="rect">
            <a:avLst/>
          </a:prstGeom>
        </p:spPr>
      </p:pic>
    </p:spTree>
    <p:extLst>
      <p:ext uri="{BB962C8B-B14F-4D97-AF65-F5344CB8AC3E}">
        <p14:creationId xmlns:p14="http://schemas.microsoft.com/office/powerpoint/2010/main" val="355263064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006A3C5-AA98-48DB-9AE4-F61302E2A175}"/>
              </a:ext>
            </a:extLst>
          </p:cNvPr>
          <p:cNvPicPr>
            <a:picLocks noChangeAspect="1"/>
          </p:cNvPicPr>
          <p:nvPr/>
        </p:nvPicPr>
        <p:blipFill>
          <a:blip r:embed="rId2"/>
          <a:stretch>
            <a:fillRect/>
          </a:stretch>
        </p:blipFill>
        <p:spPr>
          <a:xfrm>
            <a:off x="665276" y="981166"/>
            <a:ext cx="7813448" cy="4020267"/>
          </a:xfrm>
          <a:prstGeom prst="rect">
            <a:avLst/>
          </a:prstGeom>
        </p:spPr>
      </p:pic>
      <p:sp>
        <p:nvSpPr>
          <p:cNvPr id="2" name="Title 1">
            <a:extLst>
              <a:ext uri="{FF2B5EF4-FFF2-40B4-BE49-F238E27FC236}">
                <a16:creationId xmlns:a16="http://schemas.microsoft.com/office/drawing/2014/main" xmlns="" id="{ED5EDEDD-B7C2-428E-AB98-59BCC4012B39}"/>
              </a:ext>
            </a:extLst>
          </p:cNvPr>
          <p:cNvSpPr>
            <a:spLocks noGrp="1"/>
          </p:cNvSpPr>
          <p:nvPr>
            <p:ph type="title"/>
          </p:nvPr>
        </p:nvSpPr>
        <p:spPr/>
        <p:txBody>
          <a:bodyPr/>
          <a:lstStyle/>
          <a:p>
            <a:r>
              <a:rPr lang="en-US" dirty="0"/>
              <a:t>What do we want to happen (theoretical)</a:t>
            </a:r>
          </a:p>
        </p:txBody>
      </p:sp>
      <p:sp>
        <p:nvSpPr>
          <p:cNvPr id="3" name="Text Placeholder 2">
            <a:extLst>
              <a:ext uri="{FF2B5EF4-FFF2-40B4-BE49-F238E27FC236}">
                <a16:creationId xmlns:a16="http://schemas.microsoft.com/office/drawing/2014/main" xmlns="" id="{3074FE00-A3AB-4EFE-8BB9-B4C2273304EF}"/>
              </a:ext>
            </a:extLst>
          </p:cNvPr>
          <p:cNvSpPr>
            <a:spLocks noGrp="1"/>
          </p:cNvSpPr>
          <p:nvPr>
            <p:ph type="body" sz="quarter" idx="12"/>
          </p:nvPr>
        </p:nvSpPr>
        <p:spPr/>
        <p:txBody>
          <a:bodyPr/>
          <a:lstStyle/>
          <a:p>
            <a:r>
              <a:rPr lang="en-US" dirty="0"/>
              <a:t>Model performance maintained ; business performance improves</a:t>
            </a:r>
          </a:p>
        </p:txBody>
      </p:sp>
      <p:cxnSp>
        <p:nvCxnSpPr>
          <p:cNvPr id="7" name="Straight Connector 6">
            <a:extLst>
              <a:ext uri="{FF2B5EF4-FFF2-40B4-BE49-F238E27FC236}">
                <a16:creationId xmlns:a16="http://schemas.microsoft.com/office/drawing/2014/main" xmlns="" id="{620068CF-48D1-4A40-8EF3-CAA989EE4E33}"/>
              </a:ext>
            </a:extLst>
          </p:cNvPr>
          <p:cNvCxnSpPr>
            <a:cxnSpLocks/>
          </p:cNvCxnSpPr>
          <p:nvPr/>
        </p:nvCxnSpPr>
        <p:spPr>
          <a:xfrm>
            <a:off x="2090057" y="1487714"/>
            <a:ext cx="5326743" cy="10840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F19C9A5-07D1-4422-919F-641C1CD6B807}"/>
              </a:ext>
            </a:extLst>
          </p:cNvPr>
          <p:cNvCxnSpPr>
            <a:cxnSpLocks/>
          </p:cNvCxnSpPr>
          <p:nvPr/>
        </p:nvCxnSpPr>
        <p:spPr>
          <a:xfrm>
            <a:off x="2010229" y="3294743"/>
            <a:ext cx="5406571" cy="653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32534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006A3C5-AA98-48DB-9AE4-F61302E2A175}"/>
              </a:ext>
            </a:extLst>
          </p:cNvPr>
          <p:cNvPicPr>
            <a:picLocks noChangeAspect="1"/>
          </p:cNvPicPr>
          <p:nvPr/>
        </p:nvPicPr>
        <p:blipFill>
          <a:blip r:embed="rId2"/>
          <a:stretch>
            <a:fillRect/>
          </a:stretch>
        </p:blipFill>
        <p:spPr>
          <a:xfrm>
            <a:off x="665276" y="981166"/>
            <a:ext cx="7813448" cy="4020267"/>
          </a:xfrm>
          <a:prstGeom prst="rect">
            <a:avLst/>
          </a:prstGeom>
        </p:spPr>
      </p:pic>
      <p:sp>
        <p:nvSpPr>
          <p:cNvPr id="2" name="Title 1">
            <a:extLst>
              <a:ext uri="{FF2B5EF4-FFF2-40B4-BE49-F238E27FC236}">
                <a16:creationId xmlns:a16="http://schemas.microsoft.com/office/drawing/2014/main" xmlns="" id="{ED5EDEDD-B7C2-428E-AB98-59BCC4012B39}"/>
              </a:ext>
            </a:extLst>
          </p:cNvPr>
          <p:cNvSpPr>
            <a:spLocks noGrp="1"/>
          </p:cNvSpPr>
          <p:nvPr>
            <p:ph type="title"/>
          </p:nvPr>
        </p:nvSpPr>
        <p:spPr/>
        <p:txBody>
          <a:bodyPr/>
          <a:lstStyle/>
          <a:p>
            <a:r>
              <a:rPr lang="en-US" dirty="0"/>
              <a:t>Increase the frequency of retraining models</a:t>
            </a:r>
          </a:p>
        </p:txBody>
      </p:sp>
      <p:sp>
        <p:nvSpPr>
          <p:cNvPr id="3" name="Text Placeholder 2">
            <a:extLst>
              <a:ext uri="{FF2B5EF4-FFF2-40B4-BE49-F238E27FC236}">
                <a16:creationId xmlns:a16="http://schemas.microsoft.com/office/drawing/2014/main" xmlns="" id="{3074FE00-A3AB-4EFE-8BB9-B4C2273304EF}"/>
              </a:ext>
            </a:extLst>
          </p:cNvPr>
          <p:cNvSpPr>
            <a:spLocks noGrp="1"/>
          </p:cNvSpPr>
          <p:nvPr>
            <p:ph type="body" sz="quarter" idx="12"/>
          </p:nvPr>
        </p:nvSpPr>
        <p:spPr/>
        <p:txBody>
          <a:bodyPr/>
          <a:lstStyle/>
          <a:p>
            <a:r>
              <a:rPr lang="en-US" dirty="0"/>
              <a:t>Model performance maintained ; business performance improves</a:t>
            </a:r>
          </a:p>
        </p:txBody>
      </p:sp>
      <p:cxnSp>
        <p:nvCxnSpPr>
          <p:cNvPr id="9" name="Straight Connector 8">
            <a:extLst>
              <a:ext uri="{FF2B5EF4-FFF2-40B4-BE49-F238E27FC236}">
                <a16:creationId xmlns:a16="http://schemas.microsoft.com/office/drawing/2014/main" xmlns="" id="{1F19C9A5-07D1-4422-919F-641C1CD6B807}"/>
              </a:ext>
            </a:extLst>
          </p:cNvPr>
          <p:cNvCxnSpPr>
            <a:cxnSpLocks/>
          </p:cNvCxnSpPr>
          <p:nvPr/>
        </p:nvCxnSpPr>
        <p:spPr>
          <a:xfrm>
            <a:off x="2010229" y="3294743"/>
            <a:ext cx="1799771" cy="4136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398306B-BE4E-4FF1-8C8F-D10AD8AC409F}"/>
              </a:ext>
            </a:extLst>
          </p:cNvPr>
          <p:cNvCxnSpPr>
            <a:cxnSpLocks/>
          </p:cNvCxnSpPr>
          <p:nvPr/>
        </p:nvCxnSpPr>
        <p:spPr>
          <a:xfrm>
            <a:off x="3839024" y="3294741"/>
            <a:ext cx="1799771" cy="4136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CC829CD-DA67-46D1-A81D-701153F0F291}"/>
              </a:ext>
            </a:extLst>
          </p:cNvPr>
          <p:cNvCxnSpPr>
            <a:cxnSpLocks/>
          </p:cNvCxnSpPr>
          <p:nvPr/>
        </p:nvCxnSpPr>
        <p:spPr>
          <a:xfrm>
            <a:off x="5667819" y="3294742"/>
            <a:ext cx="1799771" cy="4136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F380297-188F-42A2-AE6A-87AA28DE3D62}"/>
              </a:ext>
            </a:extLst>
          </p:cNvPr>
          <p:cNvCxnSpPr>
            <a:cxnSpLocks/>
          </p:cNvCxnSpPr>
          <p:nvPr/>
        </p:nvCxnSpPr>
        <p:spPr>
          <a:xfrm>
            <a:off x="2090057" y="1487714"/>
            <a:ext cx="5326743" cy="10840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8840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C5D5E-3FD4-4436-A4FA-E920EC839E37}"/>
              </a:ext>
            </a:extLst>
          </p:cNvPr>
          <p:cNvSpPr>
            <a:spLocks noGrp="1"/>
          </p:cNvSpPr>
          <p:nvPr>
            <p:ph type="title"/>
          </p:nvPr>
        </p:nvSpPr>
        <p:spPr/>
        <p:txBody>
          <a:bodyPr/>
          <a:lstStyle/>
          <a:p>
            <a:pPr algn="l"/>
            <a:r>
              <a:rPr lang="en-US" dirty="0"/>
              <a:t>Thank You</a:t>
            </a:r>
          </a:p>
        </p:txBody>
      </p:sp>
      <p:sp>
        <p:nvSpPr>
          <p:cNvPr id="4" name="Content Placeholder 3">
            <a:extLst>
              <a:ext uri="{FF2B5EF4-FFF2-40B4-BE49-F238E27FC236}">
                <a16:creationId xmlns:a16="http://schemas.microsoft.com/office/drawing/2014/main" xmlns="" id="{05DF2C66-1547-4410-AFE9-16B902403FDE}"/>
              </a:ext>
            </a:extLst>
          </p:cNvPr>
          <p:cNvSpPr>
            <a:spLocks noGrp="1"/>
          </p:cNvSpPr>
          <p:nvPr>
            <p:ph sz="quarter" idx="12"/>
          </p:nvPr>
        </p:nvSpPr>
        <p:spPr/>
        <p:txBody>
          <a:bodyPr/>
          <a:lstStyle/>
          <a:p>
            <a:r>
              <a:rPr lang="en-US" dirty="0"/>
              <a:t>Discussion</a:t>
            </a:r>
          </a:p>
          <a:p>
            <a:pPr marL="0" indent="0">
              <a:buNone/>
            </a:pPr>
            <a:endParaRPr lang="en-US" dirty="0"/>
          </a:p>
          <a:p>
            <a:r>
              <a:rPr lang="en-US" dirty="0"/>
              <a:t>Contact</a:t>
            </a:r>
          </a:p>
          <a:p>
            <a:pPr marL="182880" lvl="1" indent="0">
              <a:buNone/>
            </a:pPr>
            <a:r>
              <a:rPr lang="en-US" dirty="0" smtClean="0"/>
              <a:t>Stephen Sparano</a:t>
            </a:r>
            <a:endParaRPr lang="en-US" dirty="0"/>
          </a:p>
          <a:p>
            <a:pPr marL="182880" lvl="1" indent="0">
              <a:buNone/>
            </a:pPr>
            <a:r>
              <a:rPr lang="en-US" dirty="0"/>
              <a:t>SAS Institute, </a:t>
            </a:r>
          </a:p>
          <a:p>
            <a:pPr marL="182880" lvl="1" indent="0">
              <a:buNone/>
            </a:pPr>
            <a:r>
              <a:rPr lang="en-US" dirty="0" smtClean="0">
                <a:hlinkClick r:id="rId2"/>
              </a:rPr>
              <a:t>s</a:t>
            </a:r>
            <a:r>
              <a:rPr lang="en-US" dirty="0" smtClean="0">
                <a:hlinkClick r:id="rId2"/>
              </a:rPr>
              <a:t>teve.sparano@sas.com</a:t>
            </a:r>
            <a:endParaRPr lang="en-US" dirty="0" smtClean="0"/>
          </a:p>
          <a:p>
            <a:pPr marL="182880" lvl="1" indent="0">
              <a:buNone/>
            </a:pPr>
            <a:r>
              <a:rPr lang="en-US" dirty="0" smtClean="0"/>
              <a:t>Dan Soceanu</a:t>
            </a:r>
            <a:endParaRPr lang="en-US" dirty="0"/>
          </a:p>
          <a:p>
            <a:pPr marL="182880" lvl="1" indent="0">
              <a:buNone/>
            </a:pPr>
            <a:r>
              <a:rPr lang="en-US" dirty="0"/>
              <a:t>SAS Institute, </a:t>
            </a:r>
          </a:p>
          <a:p>
            <a:pPr marL="182880" lvl="1" indent="0">
              <a:buNone/>
            </a:pPr>
            <a:r>
              <a:rPr lang="en-US" dirty="0" smtClean="0">
                <a:hlinkClick r:id="rId3"/>
              </a:rPr>
              <a:t>dan.soceanu@sas.com</a:t>
            </a:r>
            <a:r>
              <a:rPr lang="en-US" dirty="0" smtClean="0"/>
              <a:t> </a:t>
            </a:r>
            <a:endParaRPr lang="en-US" dirty="0"/>
          </a:p>
        </p:txBody>
      </p:sp>
      <p:pic>
        <p:nvPicPr>
          <p:cNvPr id="5" name="Picture 4">
            <a:extLst>
              <a:ext uri="{FF2B5EF4-FFF2-40B4-BE49-F238E27FC236}">
                <a16:creationId xmlns:a16="http://schemas.microsoft.com/office/drawing/2014/main" xmlns="" id="{6B5CEAC1-29A2-4516-A49B-3961DB9969A7}"/>
              </a:ext>
            </a:extLst>
          </p:cNvPr>
          <p:cNvPicPr>
            <a:picLocks noChangeAspect="1"/>
          </p:cNvPicPr>
          <p:nvPr/>
        </p:nvPicPr>
        <p:blipFill>
          <a:blip r:embed="rId4"/>
          <a:stretch>
            <a:fillRect/>
          </a:stretch>
        </p:blipFill>
        <p:spPr>
          <a:xfrm>
            <a:off x="7210425" y="2188318"/>
            <a:ext cx="1933575" cy="2362200"/>
          </a:xfrm>
          <a:prstGeom prst="rect">
            <a:avLst/>
          </a:prstGeom>
        </p:spPr>
      </p:pic>
      <p:pic>
        <p:nvPicPr>
          <p:cNvPr id="6" name="Picture 5">
            <a:extLst>
              <a:ext uri="{FF2B5EF4-FFF2-40B4-BE49-F238E27FC236}">
                <a16:creationId xmlns:a16="http://schemas.microsoft.com/office/drawing/2014/main" xmlns="" id="{6DF7BECB-C160-4232-A5B6-0FD190CF77CF}"/>
              </a:ext>
            </a:extLst>
          </p:cNvPr>
          <p:cNvPicPr>
            <a:picLocks noChangeAspect="1"/>
          </p:cNvPicPr>
          <p:nvPr/>
        </p:nvPicPr>
        <p:blipFill>
          <a:blip r:embed="rId5"/>
          <a:stretch>
            <a:fillRect/>
          </a:stretch>
        </p:blipFill>
        <p:spPr>
          <a:xfrm>
            <a:off x="4632741" y="64851"/>
            <a:ext cx="3635770" cy="2017188"/>
          </a:xfrm>
          <a:prstGeom prst="rect">
            <a:avLst/>
          </a:prstGeom>
        </p:spPr>
      </p:pic>
      <p:pic>
        <p:nvPicPr>
          <p:cNvPr id="7" name="Picture 2" descr="Image result for bull">
            <a:extLst>
              <a:ext uri="{FF2B5EF4-FFF2-40B4-BE49-F238E27FC236}">
                <a16:creationId xmlns:a16="http://schemas.microsoft.com/office/drawing/2014/main" xmlns="" id="{D05040E6-C0BC-4773-A961-4F7AFC727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1048" y="2139477"/>
            <a:ext cx="3184111" cy="245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375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74B5E-1310-4F23-9205-23ADF5EEE4F6}"/>
              </a:ext>
            </a:extLst>
          </p:cNvPr>
          <p:cNvSpPr>
            <a:spLocks noGrp="1"/>
          </p:cNvSpPr>
          <p:nvPr>
            <p:ph type="title"/>
          </p:nvPr>
        </p:nvSpPr>
        <p:spPr/>
        <p:txBody>
          <a:bodyPr/>
          <a:lstStyle/>
          <a:p>
            <a:r>
              <a:rPr lang="en-US" dirty="0"/>
              <a:t>The </a:t>
            </a:r>
            <a:r>
              <a:rPr lang="en-US" strike="dblStrike" dirty="0"/>
              <a:t>Analytics </a:t>
            </a:r>
            <a:r>
              <a:rPr lang="en-US" dirty="0"/>
              <a:t>Model  Lifecycle</a:t>
            </a:r>
          </a:p>
        </p:txBody>
      </p:sp>
      <p:pic>
        <p:nvPicPr>
          <p:cNvPr id="5" name="Picture 5">
            <a:extLst>
              <a:ext uri="{FF2B5EF4-FFF2-40B4-BE49-F238E27FC236}">
                <a16:creationId xmlns:a16="http://schemas.microsoft.com/office/drawing/2014/main" xmlns="" id="{B8FF7C06-0C1A-424D-B667-7D01E8F231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grpSp>
        <p:nvGrpSpPr>
          <p:cNvPr id="6" name="Group 5">
            <a:extLst>
              <a:ext uri="{FF2B5EF4-FFF2-40B4-BE49-F238E27FC236}">
                <a16:creationId xmlns:a16="http://schemas.microsoft.com/office/drawing/2014/main" xmlns="" id="{1EDDF687-7B15-40A1-B851-4D33A6D665C2}"/>
              </a:ext>
            </a:extLst>
          </p:cNvPr>
          <p:cNvGrpSpPr/>
          <p:nvPr/>
        </p:nvGrpSpPr>
        <p:grpSpPr>
          <a:xfrm>
            <a:off x="136316" y="1064186"/>
            <a:ext cx="8631120" cy="3627020"/>
            <a:chOff x="260218" y="1066357"/>
            <a:chExt cx="8631120" cy="3627020"/>
          </a:xfrm>
        </p:grpSpPr>
        <p:pic>
          <p:nvPicPr>
            <p:cNvPr id="7" name="Grafik 250">
              <a:extLst>
                <a:ext uri="{FF2B5EF4-FFF2-40B4-BE49-F238E27FC236}">
                  <a16:creationId xmlns:a16="http://schemas.microsoft.com/office/drawing/2014/main" xmlns="" id="{F26308DA-B2D9-46B6-B1BC-B8672C85A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239403" y="1066357"/>
              <a:ext cx="4683512" cy="2641460"/>
            </a:xfrm>
            <a:prstGeom prst="rect">
              <a:avLst/>
            </a:prstGeom>
          </p:spPr>
        </p:pic>
        <p:sp>
          <p:nvSpPr>
            <p:cNvPr id="8" name="TextBox 28">
              <a:extLst>
                <a:ext uri="{FF2B5EF4-FFF2-40B4-BE49-F238E27FC236}">
                  <a16:creationId xmlns:a16="http://schemas.microsoft.com/office/drawing/2014/main" xmlns="" id="{0CAE9771-1BF7-4444-8145-F2F52153D9B9}"/>
                </a:ext>
              </a:extLst>
            </p:cNvPr>
            <p:cNvSpPr txBox="1"/>
            <p:nvPr/>
          </p:nvSpPr>
          <p:spPr>
            <a:xfrm>
              <a:off x="2909375" y="1281134"/>
              <a:ext cx="1280252"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Process Data</a:t>
              </a:r>
            </a:p>
          </p:txBody>
        </p:sp>
        <p:sp>
          <p:nvSpPr>
            <p:cNvPr id="9" name="TextBox 35">
              <a:extLst>
                <a:ext uri="{FF2B5EF4-FFF2-40B4-BE49-F238E27FC236}">
                  <a16:creationId xmlns:a16="http://schemas.microsoft.com/office/drawing/2014/main" xmlns="" id="{AF674B0B-9E1A-4C9D-B6FC-A866EA32A4F4}"/>
                </a:ext>
              </a:extLst>
            </p:cNvPr>
            <p:cNvSpPr txBox="1"/>
            <p:nvPr/>
          </p:nvSpPr>
          <p:spPr>
            <a:xfrm>
              <a:off x="2118670" y="2232434"/>
              <a:ext cx="971261"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Investigate</a:t>
              </a:r>
            </a:p>
          </p:txBody>
        </p:sp>
        <p:sp>
          <p:nvSpPr>
            <p:cNvPr id="10" name="TextBox 41">
              <a:extLst>
                <a:ext uri="{FF2B5EF4-FFF2-40B4-BE49-F238E27FC236}">
                  <a16:creationId xmlns:a16="http://schemas.microsoft.com/office/drawing/2014/main" xmlns="" id="{313479C3-9902-4EFE-BDF7-7917E1B53E82}"/>
                </a:ext>
              </a:extLst>
            </p:cNvPr>
            <p:cNvSpPr txBox="1"/>
            <p:nvPr/>
          </p:nvSpPr>
          <p:spPr>
            <a:xfrm>
              <a:off x="2956706" y="3230496"/>
              <a:ext cx="1185590"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de-DE" sz="1232" dirty="0">
                  <a:solidFill>
                    <a:srgbClr val="596267">
                      <a:lumMod val="75000"/>
                    </a:srgbClr>
                  </a:solidFill>
                  <a:effectLst/>
                  <a:latin typeface="Calibri Light"/>
                </a:rPr>
                <a:t>Model</a:t>
              </a:r>
            </a:p>
          </p:txBody>
        </p:sp>
        <p:sp>
          <p:nvSpPr>
            <p:cNvPr id="11" name="TextBox 38">
              <a:extLst>
                <a:ext uri="{FF2B5EF4-FFF2-40B4-BE49-F238E27FC236}">
                  <a16:creationId xmlns:a16="http://schemas.microsoft.com/office/drawing/2014/main" xmlns="" id="{9C8773C0-4AEB-48C9-AA6B-7E3B9BF1F319}"/>
                </a:ext>
              </a:extLst>
            </p:cNvPr>
            <p:cNvSpPr txBox="1"/>
            <p:nvPr/>
          </p:nvSpPr>
          <p:spPr>
            <a:xfrm>
              <a:off x="4960562" y="1290745"/>
              <a:ext cx="1398448" cy="399824"/>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Integrate (business process)</a:t>
              </a:r>
            </a:p>
          </p:txBody>
        </p:sp>
        <p:sp>
          <p:nvSpPr>
            <p:cNvPr id="12" name="TextBox 44">
              <a:extLst>
                <a:ext uri="{FF2B5EF4-FFF2-40B4-BE49-F238E27FC236}">
                  <a16:creationId xmlns:a16="http://schemas.microsoft.com/office/drawing/2014/main" xmlns="" id="{69C904C4-D244-419C-B530-B47668C27798}"/>
                </a:ext>
              </a:extLst>
            </p:cNvPr>
            <p:cNvSpPr txBox="1"/>
            <p:nvPr/>
          </p:nvSpPr>
          <p:spPr>
            <a:xfrm>
              <a:off x="6156604" y="2198952"/>
              <a:ext cx="878378"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Execute</a:t>
              </a:r>
            </a:p>
          </p:txBody>
        </p:sp>
        <p:sp>
          <p:nvSpPr>
            <p:cNvPr id="13" name="TextBox 47">
              <a:extLst>
                <a:ext uri="{FF2B5EF4-FFF2-40B4-BE49-F238E27FC236}">
                  <a16:creationId xmlns:a16="http://schemas.microsoft.com/office/drawing/2014/main" xmlns="" id="{B1E212E0-0965-4211-B3A1-14ADEE931C74}"/>
                </a:ext>
              </a:extLst>
            </p:cNvPr>
            <p:cNvSpPr txBox="1"/>
            <p:nvPr/>
          </p:nvSpPr>
          <p:spPr>
            <a:xfrm>
              <a:off x="5095258" y="3230496"/>
              <a:ext cx="1067838"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 Validate</a:t>
              </a:r>
            </a:p>
          </p:txBody>
        </p:sp>
        <p:sp>
          <p:nvSpPr>
            <p:cNvPr id="14" name="TextBox 32">
              <a:extLst>
                <a:ext uri="{FF2B5EF4-FFF2-40B4-BE49-F238E27FC236}">
                  <a16:creationId xmlns:a16="http://schemas.microsoft.com/office/drawing/2014/main" xmlns="" id="{3D2A1AE8-87C5-426D-9B27-DBCC1ECB0F32}"/>
                </a:ext>
              </a:extLst>
            </p:cNvPr>
            <p:cNvSpPr txBox="1"/>
            <p:nvPr/>
          </p:nvSpPr>
          <p:spPr>
            <a:xfrm>
              <a:off x="4151429" y="2255981"/>
              <a:ext cx="878378" cy="238690"/>
            </a:xfrm>
            <a:prstGeom prst="rect">
              <a:avLst/>
            </a:prstGeom>
            <a:noFill/>
          </p:spPr>
          <p:txBody>
            <a:bodyPr spcFirstLastPara="1" wrap="square" lIns="76805" tIns="38403" rIns="76805" bIns="38403" numCol="1" rtlCol="0">
              <a:spAutoFit/>
            </a:bodyPr>
            <a:lstStyle>
              <a:defPPr>
                <a:defRPr lang="en-US"/>
              </a:defPPr>
              <a:lvl1pPr algn="ctr">
                <a:defRPr sz="200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pPr defTabSz="914341">
                <a:lnSpc>
                  <a:spcPct val="85000"/>
                </a:lnSpc>
              </a:pPr>
              <a:r>
                <a:rPr lang="en-GB" sz="1232" dirty="0">
                  <a:solidFill>
                    <a:srgbClr val="596267">
                      <a:lumMod val="75000"/>
                    </a:srgbClr>
                  </a:solidFill>
                  <a:effectLst/>
                  <a:latin typeface="Calibri Light"/>
                </a:rPr>
                <a:t>Ask</a:t>
              </a:r>
            </a:p>
          </p:txBody>
        </p:sp>
        <p:grpSp>
          <p:nvGrpSpPr>
            <p:cNvPr id="15" name="Gruppieren 27">
              <a:extLst>
                <a:ext uri="{FF2B5EF4-FFF2-40B4-BE49-F238E27FC236}">
                  <a16:creationId xmlns:a16="http://schemas.microsoft.com/office/drawing/2014/main" xmlns="" id="{368F1A09-444D-4F94-81BE-44D4EF88FB16}"/>
                </a:ext>
              </a:extLst>
            </p:cNvPr>
            <p:cNvGrpSpPr/>
            <p:nvPr/>
          </p:nvGrpSpPr>
          <p:grpSpPr>
            <a:xfrm>
              <a:off x="6570782" y="1434068"/>
              <a:ext cx="2320556" cy="1935921"/>
              <a:chOff x="6570782" y="1434068"/>
              <a:chExt cx="2320556" cy="1935921"/>
            </a:xfrm>
          </p:grpSpPr>
          <p:sp>
            <p:nvSpPr>
              <p:cNvPr id="138" name="Rechteck 3">
                <a:extLst>
                  <a:ext uri="{FF2B5EF4-FFF2-40B4-BE49-F238E27FC236}">
                    <a16:creationId xmlns:a16="http://schemas.microsoft.com/office/drawing/2014/main" xmlns="" id="{D68C1430-27A3-4386-8B26-C67477DEEE1C}"/>
                  </a:ext>
                </a:extLst>
              </p:cNvPr>
              <p:cNvSpPr/>
              <p:nvPr/>
            </p:nvSpPr>
            <p:spPr>
              <a:xfrm flipH="1">
                <a:off x="6598520" y="1434068"/>
                <a:ext cx="2292818" cy="1212845"/>
              </a:xfrm>
              <a:custGeom>
                <a:avLst/>
                <a:gdLst/>
                <a:ahLst/>
                <a:cxnLst/>
                <a:rect l="l" t="t" r="r" b="b"/>
                <a:pathLst>
                  <a:path w="2292818" h="1212845">
                    <a:moveTo>
                      <a:pt x="140596" y="0"/>
                    </a:moveTo>
                    <a:lnTo>
                      <a:pt x="2292818" y="0"/>
                    </a:lnTo>
                    <a:cubicBezTo>
                      <a:pt x="2055569" y="247636"/>
                      <a:pt x="1910584" y="583438"/>
                      <a:pt x="1910584" y="953019"/>
                    </a:cubicBezTo>
                    <a:cubicBezTo>
                      <a:pt x="1910584" y="1041882"/>
                      <a:pt x="1918966" y="1128792"/>
                      <a:pt x="1935826" y="1212845"/>
                    </a:cubicBezTo>
                    <a:lnTo>
                      <a:pt x="11158" y="1212845"/>
                    </a:lnTo>
                    <a:cubicBezTo>
                      <a:pt x="3410" y="1127171"/>
                      <a:pt x="0" y="1040493"/>
                      <a:pt x="0" y="953019"/>
                    </a:cubicBezTo>
                    <a:cubicBezTo>
                      <a:pt x="0" y="621593"/>
                      <a:pt x="48955" y="301590"/>
                      <a:pt x="140596" y="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rgbClr val="0074BE"/>
                  </a:solidFill>
                </a:endParaRPr>
              </a:p>
            </p:txBody>
          </p:sp>
          <p:sp>
            <p:nvSpPr>
              <p:cNvPr id="139" name="Rad 274">
                <a:extLst>
                  <a:ext uri="{FF2B5EF4-FFF2-40B4-BE49-F238E27FC236}">
                    <a16:creationId xmlns:a16="http://schemas.microsoft.com/office/drawing/2014/main" xmlns="" id="{1C9DAC3A-02D8-47C1-BF38-76FDC754E6E5}"/>
                  </a:ext>
                </a:extLst>
              </p:cNvPr>
              <p:cNvSpPr>
                <a:spLocks noChangeAspect="1"/>
              </p:cNvSpPr>
              <p:nvPr/>
            </p:nvSpPr>
            <p:spPr>
              <a:xfrm flipH="1">
                <a:off x="6570782" y="2646755"/>
                <a:ext cx="2309409" cy="723233"/>
              </a:xfrm>
              <a:custGeom>
                <a:avLst/>
                <a:gdLst/>
                <a:ahLst/>
                <a:cxnLst/>
                <a:rect l="l" t="t" r="r" b="b"/>
                <a:pathLst>
                  <a:path w="2309409" h="723233">
                    <a:moveTo>
                      <a:pt x="0" y="0"/>
                    </a:moveTo>
                    <a:lnTo>
                      <a:pt x="1924656" y="0"/>
                    </a:lnTo>
                    <a:cubicBezTo>
                      <a:pt x="1977029" y="280138"/>
                      <a:pt x="2114651" y="530315"/>
                      <a:pt x="2309409" y="723233"/>
                    </a:cubicBezTo>
                    <a:lnTo>
                      <a:pt x="138151" y="723233"/>
                    </a:lnTo>
                    <a:cubicBezTo>
                      <a:pt x="65841" y="492101"/>
                      <a:pt x="18445" y="250003"/>
                      <a:pt x="0"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de-DE">
                  <a:solidFill>
                    <a:srgbClr val="007DC3"/>
                  </a:solidFill>
                </a:endParaRPr>
              </a:p>
            </p:txBody>
          </p:sp>
          <p:sp>
            <p:nvSpPr>
              <p:cNvPr id="140" name="Rad 275">
                <a:extLst>
                  <a:ext uri="{FF2B5EF4-FFF2-40B4-BE49-F238E27FC236}">
                    <a16:creationId xmlns:a16="http://schemas.microsoft.com/office/drawing/2014/main" xmlns="" id="{E26DD89A-0A9F-41E1-86C5-4C0488704ACE}"/>
                  </a:ext>
                </a:extLst>
              </p:cNvPr>
              <p:cNvSpPr>
                <a:spLocks noChangeAspect="1"/>
              </p:cNvSpPr>
              <p:nvPr/>
            </p:nvSpPr>
            <p:spPr>
              <a:xfrm flipH="1">
                <a:off x="6570782" y="3124580"/>
                <a:ext cx="2236626" cy="245409"/>
              </a:xfrm>
              <a:custGeom>
                <a:avLst/>
                <a:gdLst/>
                <a:ahLst/>
                <a:cxnLst/>
                <a:rect l="l" t="t" r="r" b="b"/>
                <a:pathLst>
                  <a:path w="2236626" h="245409">
                    <a:moveTo>
                      <a:pt x="0" y="0"/>
                    </a:moveTo>
                    <a:lnTo>
                      <a:pt x="2041104" y="0"/>
                    </a:lnTo>
                    <a:cubicBezTo>
                      <a:pt x="2096090" y="89679"/>
                      <a:pt x="2162132" y="171779"/>
                      <a:pt x="2236626" y="245409"/>
                    </a:cubicBezTo>
                    <a:lnTo>
                      <a:pt x="65367" y="245409"/>
                    </a:lnTo>
                    <a:cubicBezTo>
                      <a:pt x="40117" y="164988"/>
                      <a:pt x="17996" y="83204"/>
                      <a:pt x="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de-DE">
                  <a:solidFill>
                    <a:srgbClr val="007DC3"/>
                  </a:solidFill>
                </a:endParaRPr>
              </a:p>
            </p:txBody>
          </p:sp>
          <p:grpSp>
            <p:nvGrpSpPr>
              <p:cNvPr id="141" name="Group 16">
                <a:extLst>
                  <a:ext uri="{FF2B5EF4-FFF2-40B4-BE49-F238E27FC236}">
                    <a16:creationId xmlns:a16="http://schemas.microsoft.com/office/drawing/2014/main" xmlns="" id="{93CA09F6-227B-4D4A-9E7E-38892BDB0ED9}"/>
                  </a:ext>
                </a:extLst>
              </p:cNvPr>
              <p:cNvGrpSpPr>
                <a:grpSpLocks noChangeAspect="1"/>
              </p:cNvGrpSpPr>
              <p:nvPr/>
            </p:nvGrpSpPr>
            <p:grpSpPr bwMode="auto">
              <a:xfrm>
                <a:off x="7070517" y="2706471"/>
                <a:ext cx="504309" cy="418109"/>
                <a:chOff x="1109" y="2100"/>
                <a:chExt cx="626" cy="519"/>
              </a:xfrm>
              <a:solidFill>
                <a:schemeClr val="accent3"/>
              </a:solidFill>
            </p:grpSpPr>
            <p:sp>
              <p:nvSpPr>
                <p:cNvPr id="162" name="Freeform 17">
                  <a:extLst>
                    <a:ext uri="{FF2B5EF4-FFF2-40B4-BE49-F238E27FC236}">
                      <a16:creationId xmlns:a16="http://schemas.microsoft.com/office/drawing/2014/main" xmlns="" id="{45B9431B-07BA-49E7-B0A3-068E44634111}"/>
                    </a:ext>
                  </a:extLst>
                </p:cNvPr>
                <p:cNvSpPr>
                  <a:spLocks noEditPoints="1"/>
                </p:cNvSpPr>
                <p:nvPr/>
              </p:nvSpPr>
              <p:spPr bwMode="auto">
                <a:xfrm>
                  <a:off x="1268" y="2297"/>
                  <a:ext cx="67" cy="264"/>
                </a:xfrm>
                <a:custGeom>
                  <a:avLst/>
                  <a:gdLst>
                    <a:gd name="T0" fmla="*/ 198 w 396"/>
                    <a:gd name="T1" fmla="*/ 0 h 1547"/>
                    <a:gd name="T2" fmla="*/ 298 w 396"/>
                    <a:gd name="T3" fmla="*/ 101 h 1547"/>
                    <a:gd name="T4" fmla="*/ 198 w 396"/>
                    <a:gd name="T5" fmla="*/ 201 h 1547"/>
                    <a:gd name="T6" fmla="*/ 97 w 396"/>
                    <a:gd name="T7" fmla="*/ 101 h 1547"/>
                    <a:gd name="T8" fmla="*/ 198 w 396"/>
                    <a:gd name="T9" fmla="*/ 0 h 1547"/>
                    <a:gd name="T10" fmla="*/ 198 w 396"/>
                    <a:gd name="T11" fmla="*/ 1547 h 1547"/>
                    <a:gd name="T12" fmla="*/ 0 w 396"/>
                    <a:gd name="T13" fmla="*/ 1306 h 1547"/>
                    <a:gd name="T14" fmla="*/ 134 w 396"/>
                    <a:gd name="T15" fmla="*/ 213 h 1547"/>
                    <a:gd name="T16" fmla="*/ 198 w 396"/>
                    <a:gd name="T17" fmla="*/ 229 h 1547"/>
                    <a:gd name="T18" fmla="*/ 261 w 396"/>
                    <a:gd name="T19" fmla="*/ 213 h 1547"/>
                    <a:gd name="T20" fmla="*/ 396 w 396"/>
                    <a:gd name="T21" fmla="*/ 1306 h 1547"/>
                    <a:gd name="T22" fmla="*/ 198 w 396"/>
                    <a:gd name="T23" fmla="*/ 1547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1547">
                      <a:moveTo>
                        <a:pt x="198" y="0"/>
                      </a:moveTo>
                      <a:cubicBezTo>
                        <a:pt x="253" y="0"/>
                        <a:pt x="298" y="45"/>
                        <a:pt x="298" y="101"/>
                      </a:cubicBezTo>
                      <a:cubicBezTo>
                        <a:pt x="298" y="156"/>
                        <a:pt x="253" y="201"/>
                        <a:pt x="198" y="201"/>
                      </a:cubicBezTo>
                      <a:cubicBezTo>
                        <a:pt x="142" y="201"/>
                        <a:pt x="97" y="156"/>
                        <a:pt x="97" y="101"/>
                      </a:cubicBezTo>
                      <a:cubicBezTo>
                        <a:pt x="97" y="45"/>
                        <a:pt x="142" y="0"/>
                        <a:pt x="198" y="0"/>
                      </a:cubicBezTo>
                      <a:close/>
                      <a:moveTo>
                        <a:pt x="198" y="1547"/>
                      </a:moveTo>
                      <a:lnTo>
                        <a:pt x="0" y="1306"/>
                      </a:lnTo>
                      <a:lnTo>
                        <a:pt x="134" y="213"/>
                      </a:lnTo>
                      <a:cubicBezTo>
                        <a:pt x="153" y="223"/>
                        <a:pt x="175" y="229"/>
                        <a:pt x="198" y="229"/>
                      </a:cubicBezTo>
                      <a:cubicBezTo>
                        <a:pt x="221" y="229"/>
                        <a:pt x="243" y="223"/>
                        <a:pt x="261" y="213"/>
                      </a:cubicBezTo>
                      <a:lnTo>
                        <a:pt x="396" y="1306"/>
                      </a:lnTo>
                      <a:lnTo>
                        <a:pt x="198" y="15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63" name="Freeform 18">
                  <a:extLst>
                    <a:ext uri="{FF2B5EF4-FFF2-40B4-BE49-F238E27FC236}">
                      <a16:creationId xmlns:a16="http://schemas.microsoft.com/office/drawing/2014/main" xmlns="" id="{FDE3C8C8-647A-4DF3-97AD-1F1E6C02164E}"/>
                    </a:ext>
                  </a:extLst>
                </p:cNvPr>
                <p:cNvSpPr>
                  <a:spLocks noEditPoints="1"/>
                </p:cNvSpPr>
                <p:nvPr/>
              </p:nvSpPr>
              <p:spPr bwMode="auto">
                <a:xfrm>
                  <a:off x="1109" y="2100"/>
                  <a:ext cx="523" cy="519"/>
                </a:xfrm>
                <a:custGeom>
                  <a:avLst/>
                  <a:gdLst>
                    <a:gd name="T0" fmla="*/ 1125 w 3072"/>
                    <a:gd name="T1" fmla="*/ 1010 h 3044"/>
                    <a:gd name="T2" fmla="*/ 620 w 3072"/>
                    <a:gd name="T3" fmla="*/ 505 h 3044"/>
                    <a:gd name="T4" fmla="*/ 1125 w 3072"/>
                    <a:gd name="T5" fmla="*/ 0 h 3044"/>
                    <a:gd name="T6" fmla="*/ 1630 w 3072"/>
                    <a:gd name="T7" fmla="*/ 505 h 3044"/>
                    <a:gd name="T8" fmla="*/ 1125 w 3072"/>
                    <a:gd name="T9" fmla="*/ 1010 h 3044"/>
                    <a:gd name="T10" fmla="*/ 2243 w 3072"/>
                    <a:gd name="T11" fmla="*/ 1567 h 3044"/>
                    <a:gd name="T12" fmla="*/ 2244 w 3072"/>
                    <a:gd name="T13" fmla="*/ 1676 h 3044"/>
                    <a:gd name="T14" fmla="*/ 2247 w 3072"/>
                    <a:gd name="T15" fmla="*/ 1722 h 3044"/>
                    <a:gd name="T16" fmla="*/ 2031 w 3072"/>
                    <a:gd name="T17" fmla="*/ 1722 h 3044"/>
                    <a:gd name="T18" fmla="*/ 1981 w 3072"/>
                    <a:gd name="T19" fmla="*/ 1772 h 3044"/>
                    <a:gd name="T20" fmla="*/ 2203 w 3072"/>
                    <a:gd name="T21" fmla="*/ 1994 h 3044"/>
                    <a:gd name="T22" fmla="*/ 2246 w 3072"/>
                    <a:gd name="T23" fmla="*/ 1994 h 3044"/>
                    <a:gd name="T24" fmla="*/ 2248 w 3072"/>
                    <a:gd name="T25" fmla="*/ 2267 h 3044"/>
                    <a:gd name="T26" fmla="*/ 2560 w 3072"/>
                    <a:gd name="T27" fmla="*/ 1994 h 3044"/>
                    <a:gd name="T28" fmla="*/ 3057 w 3072"/>
                    <a:gd name="T29" fmla="*/ 1994 h 3044"/>
                    <a:gd name="T30" fmla="*/ 2987 w 3072"/>
                    <a:gd name="T31" fmla="*/ 2203 h 3044"/>
                    <a:gd name="T32" fmla="*/ 2176 w 3072"/>
                    <a:gd name="T33" fmla="*/ 2913 h 3044"/>
                    <a:gd name="T34" fmla="*/ 2176 w 3072"/>
                    <a:gd name="T35" fmla="*/ 2913 h 3044"/>
                    <a:gd name="T36" fmla="*/ 2033 w 3072"/>
                    <a:gd name="T37" fmla="*/ 2967 h 3044"/>
                    <a:gd name="T38" fmla="*/ 1813 w 3072"/>
                    <a:gd name="T39" fmla="*/ 2749 h 3044"/>
                    <a:gd name="T40" fmla="*/ 1806 w 3072"/>
                    <a:gd name="T41" fmla="*/ 1797 h 3044"/>
                    <a:gd name="T42" fmla="*/ 1774 w 3072"/>
                    <a:gd name="T43" fmla="*/ 1758 h 3044"/>
                    <a:gd name="T44" fmla="*/ 1774 w 3072"/>
                    <a:gd name="T45" fmla="*/ 1758 h 3044"/>
                    <a:gd name="T46" fmla="*/ 1730 w 3072"/>
                    <a:gd name="T47" fmla="*/ 1802 h 3044"/>
                    <a:gd name="T48" fmla="*/ 1730 w 3072"/>
                    <a:gd name="T49" fmla="*/ 3044 h 3044"/>
                    <a:gd name="T50" fmla="*/ 520 w 3072"/>
                    <a:gd name="T51" fmla="*/ 3044 h 3044"/>
                    <a:gd name="T52" fmla="*/ 520 w 3072"/>
                    <a:gd name="T53" fmla="*/ 2083 h 3044"/>
                    <a:gd name="T54" fmla="*/ 520 w 3072"/>
                    <a:gd name="T55" fmla="*/ 1928 h 3044"/>
                    <a:gd name="T56" fmla="*/ 520 w 3072"/>
                    <a:gd name="T57" fmla="*/ 1802 h 3044"/>
                    <a:gd name="T58" fmla="*/ 476 w 3072"/>
                    <a:gd name="T59" fmla="*/ 1758 h 3044"/>
                    <a:gd name="T60" fmla="*/ 476 w 3072"/>
                    <a:gd name="T61" fmla="*/ 1758 h 3044"/>
                    <a:gd name="T62" fmla="*/ 432 w 3072"/>
                    <a:gd name="T63" fmla="*/ 1802 h 3044"/>
                    <a:gd name="T64" fmla="*/ 432 w 3072"/>
                    <a:gd name="T65" fmla="*/ 2000 h 3044"/>
                    <a:gd name="T66" fmla="*/ 432 w 3072"/>
                    <a:gd name="T67" fmla="*/ 3044 h 3044"/>
                    <a:gd name="T68" fmla="*/ 1 w 3072"/>
                    <a:gd name="T69" fmla="*/ 3044 h 3044"/>
                    <a:gd name="T70" fmla="*/ 1 w 3072"/>
                    <a:gd name="T71" fmla="*/ 1810 h 3044"/>
                    <a:gd name="T72" fmla="*/ 408 w 3072"/>
                    <a:gd name="T73" fmla="*/ 1193 h 3044"/>
                    <a:gd name="T74" fmla="*/ 775 w 3072"/>
                    <a:gd name="T75" fmla="*/ 1157 h 3044"/>
                    <a:gd name="T76" fmla="*/ 1125 w 3072"/>
                    <a:gd name="T77" fmla="*/ 1722 h 3044"/>
                    <a:gd name="T78" fmla="*/ 1485 w 3072"/>
                    <a:gd name="T79" fmla="*/ 1157 h 3044"/>
                    <a:gd name="T80" fmla="*/ 1841 w 3072"/>
                    <a:gd name="T81" fmla="*/ 1193 h 3044"/>
                    <a:gd name="T82" fmla="*/ 2243 w 3072"/>
                    <a:gd name="T83" fmla="*/ 1567 h 3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2" h="3044">
                      <a:moveTo>
                        <a:pt x="1125" y="1010"/>
                      </a:moveTo>
                      <a:cubicBezTo>
                        <a:pt x="846" y="1010"/>
                        <a:pt x="620" y="784"/>
                        <a:pt x="620" y="505"/>
                      </a:cubicBezTo>
                      <a:cubicBezTo>
                        <a:pt x="620" y="226"/>
                        <a:pt x="846" y="0"/>
                        <a:pt x="1125" y="0"/>
                      </a:cubicBezTo>
                      <a:cubicBezTo>
                        <a:pt x="1404" y="0"/>
                        <a:pt x="1630" y="226"/>
                        <a:pt x="1630" y="505"/>
                      </a:cubicBezTo>
                      <a:cubicBezTo>
                        <a:pt x="1630" y="784"/>
                        <a:pt x="1404" y="1010"/>
                        <a:pt x="1125" y="1010"/>
                      </a:cubicBezTo>
                      <a:close/>
                      <a:moveTo>
                        <a:pt x="2243" y="1567"/>
                      </a:moveTo>
                      <a:lnTo>
                        <a:pt x="2244" y="1676"/>
                      </a:lnTo>
                      <a:cubicBezTo>
                        <a:pt x="2245" y="1691"/>
                        <a:pt x="2246" y="1706"/>
                        <a:pt x="2247" y="1722"/>
                      </a:cubicBezTo>
                      <a:lnTo>
                        <a:pt x="2031" y="1722"/>
                      </a:lnTo>
                      <a:cubicBezTo>
                        <a:pt x="2004" y="1722"/>
                        <a:pt x="1981" y="1744"/>
                        <a:pt x="1981" y="1772"/>
                      </a:cubicBezTo>
                      <a:cubicBezTo>
                        <a:pt x="1981" y="1894"/>
                        <a:pt x="2081" y="1994"/>
                        <a:pt x="2203" y="1994"/>
                      </a:cubicBezTo>
                      <a:lnTo>
                        <a:pt x="2246" y="1994"/>
                      </a:lnTo>
                      <a:lnTo>
                        <a:pt x="2248" y="2267"/>
                      </a:lnTo>
                      <a:lnTo>
                        <a:pt x="2560" y="1994"/>
                      </a:lnTo>
                      <a:lnTo>
                        <a:pt x="3057" y="1994"/>
                      </a:lnTo>
                      <a:cubicBezTo>
                        <a:pt x="3072" y="2069"/>
                        <a:pt x="3048" y="2149"/>
                        <a:pt x="2987" y="2203"/>
                      </a:cubicBezTo>
                      <a:lnTo>
                        <a:pt x="2176" y="2913"/>
                      </a:lnTo>
                      <a:lnTo>
                        <a:pt x="2176" y="2913"/>
                      </a:lnTo>
                      <a:cubicBezTo>
                        <a:pt x="2138" y="2947"/>
                        <a:pt x="2088" y="2967"/>
                        <a:pt x="2033" y="2967"/>
                      </a:cubicBezTo>
                      <a:cubicBezTo>
                        <a:pt x="1912" y="2968"/>
                        <a:pt x="1813" y="2870"/>
                        <a:pt x="1813" y="2749"/>
                      </a:cubicBezTo>
                      <a:lnTo>
                        <a:pt x="1806" y="1797"/>
                      </a:lnTo>
                      <a:cubicBezTo>
                        <a:pt x="1794" y="1785"/>
                        <a:pt x="1793" y="1758"/>
                        <a:pt x="1774" y="1758"/>
                      </a:cubicBezTo>
                      <a:lnTo>
                        <a:pt x="1774" y="1758"/>
                      </a:lnTo>
                      <a:cubicBezTo>
                        <a:pt x="1750" y="1758"/>
                        <a:pt x="1730" y="1778"/>
                        <a:pt x="1730" y="1802"/>
                      </a:cubicBezTo>
                      <a:lnTo>
                        <a:pt x="1730" y="3044"/>
                      </a:lnTo>
                      <a:lnTo>
                        <a:pt x="520" y="3044"/>
                      </a:lnTo>
                      <a:lnTo>
                        <a:pt x="520" y="2083"/>
                      </a:lnTo>
                      <a:lnTo>
                        <a:pt x="520" y="1928"/>
                      </a:lnTo>
                      <a:lnTo>
                        <a:pt x="520" y="1802"/>
                      </a:lnTo>
                      <a:cubicBezTo>
                        <a:pt x="520" y="1778"/>
                        <a:pt x="500" y="1758"/>
                        <a:pt x="476" y="1758"/>
                      </a:cubicBezTo>
                      <a:lnTo>
                        <a:pt x="476" y="1758"/>
                      </a:lnTo>
                      <a:cubicBezTo>
                        <a:pt x="452" y="1758"/>
                        <a:pt x="432" y="1778"/>
                        <a:pt x="432" y="1802"/>
                      </a:cubicBezTo>
                      <a:lnTo>
                        <a:pt x="432" y="2000"/>
                      </a:lnTo>
                      <a:lnTo>
                        <a:pt x="432" y="3044"/>
                      </a:lnTo>
                      <a:lnTo>
                        <a:pt x="1" y="3044"/>
                      </a:lnTo>
                      <a:lnTo>
                        <a:pt x="1" y="1810"/>
                      </a:lnTo>
                      <a:cubicBezTo>
                        <a:pt x="0" y="1473"/>
                        <a:pt x="79" y="1277"/>
                        <a:pt x="408" y="1193"/>
                      </a:cubicBezTo>
                      <a:cubicBezTo>
                        <a:pt x="513" y="1167"/>
                        <a:pt x="643" y="1157"/>
                        <a:pt x="775" y="1157"/>
                      </a:cubicBezTo>
                      <a:lnTo>
                        <a:pt x="1125" y="1722"/>
                      </a:lnTo>
                      <a:lnTo>
                        <a:pt x="1485" y="1157"/>
                      </a:lnTo>
                      <a:cubicBezTo>
                        <a:pt x="1618" y="1157"/>
                        <a:pt x="1737" y="1167"/>
                        <a:pt x="1841" y="1193"/>
                      </a:cubicBezTo>
                      <a:cubicBezTo>
                        <a:pt x="2001" y="1234"/>
                        <a:pt x="2243" y="1381"/>
                        <a:pt x="2243" y="15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64" name="Freeform 19">
                  <a:extLst>
                    <a:ext uri="{FF2B5EF4-FFF2-40B4-BE49-F238E27FC236}">
                      <a16:creationId xmlns:a16="http://schemas.microsoft.com/office/drawing/2014/main" xmlns="" id="{9571E754-0D2B-4E2D-83AB-2461437A99B6}"/>
                    </a:ext>
                  </a:extLst>
                </p:cNvPr>
                <p:cNvSpPr>
                  <a:spLocks/>
                </p:cNvSpPr>
                <p:nvPr/>
              </p:nvSpPr>
              <p:spPr bwMode="auto">
                <a:xfrm>
                  <a:off x="1455" y="2402"/>
                  <a:ext cx="280" cy="29"/>
                </a:xfrm>
                <a:custGeom>
                  <a:avLst/>
                  <a:gdLst>
                    <a:gd name="T0" fmla="*/ 1641 w 1641"/>
                    <a:gd name="T1" fmla="*/ 0 h 172"/>
                    <a:gd name="T2" fmla="*/ 1641 w 1641"/>
                    <a:gd name="T3" fmla="*/ 0 h 172"/>
                    <a:gd name="T4" fmla="*/ 1469 w 1641"/>
                    <a:gd name="T5" fmla="*/ 172 h 172"/>
                    <a:gd name="T6" fmla="*/ 172 w 1641"/>
                    <a:gd name="T7" fmla="*/ 172 h 172"/>
                    <a:gd name="T8" fmla="*/ 0 w 1641"/>
                    <a:gd name="T9" fmla="*/ 0 h 172"/>
                    <a:gd name="T10" fmla="*/ 0 w 1641"/>
                    <a:gd name="T11" fmla="*/ 0 h 172"/>
                    <a:gd name="T12" fmla="*/ 1641 w 1641"/>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641" h="172">
                      <a:moveTo>
                        <a:pt x="1641" y="0"/>
                      </a:moveTo>
                      <a:lnTo>
                        <a:pt x="1641" y="0"/>
                      </a:lnTo>
                      <a:cubicBezTo>
                        <a:pt x="1641" y="94"/>
                        <a:pt x="1564" y="172"/>
                        <a:pt x="1469" y="172"/>
                      </a:cubicBezTo>
                      <a:lnTo>
                        <a:pt x="172" y="172"/>
                      </a:lnTo>
                      <a:cubicBezTo>
                        <a:pt x="77" y="172"/>
                        <a:pt x="0" y="94"/>
                        <a:pt x="0" y="0"/>
                      </a:cubicBezTo>
                      <a:lnTo>
                        <a:pt x="0" y="0"/>
                      </a:lnTo>
                      <a:lnTo>
                        <a:pt x="16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65" name="Freeform 20">
                  <a:extLst>
                    <a:ext uri="{FF2B5EF4-FFF2-40B4-BE49-F238E27FC236}">
                      <a16:creationId xmlns:a16="http://schemas.microsoft.com/office/drawing/2014/main" xmlns="" id="{DA472B0F-F2EA-43DA-AF7F-D15812F0E233}"/>
                    </a:ext>
                  </a:extLst>
                </p:cNvPr>
                <p:cNvSpPr>
                  <a:spLocks noEditPoints="1"/>
                </p:cNvSpPr>
                <p:nvPr/>
              </p:nvSpPr>
              <p:spPr bwMode="auto">
                <a:xfrm>
                  <a:off x="1513" y="2212"/>
                  <a:ext cx="164" cy="190"/>
                </a:xfrm>
                <a:custGeom>
                  <a:avLst/>
                  <a:gdLst>
                    <a:gd name="T0" fmla="*/ 966 w 966"/>
                    <a:gd name="T1" fmla="*/ 513 h 1115"/>
                    <a:gd name="T2" fmla="*/ 637 w 966"/>
                    <a:gd name="T3" fmla="*/ 658 h 1115"/>
                    <a:gd name="T4" fmla="*/ 823 w 966"/>
                    <a:gd name="T5" fmla="*/ 673 h 1115"/>
                    <a:gd name="T6" fmla="*/ 966 w 966"/>
                    <a:gd name="T7" fmla="*/ 1115 h 1115"/>
                    <a:gd name="T8" fmla="*/ 574 w 966"/>
                    <a:gd name="T9" fmla="*/ 0 h 1115"/>
                    <a:gd name="T10" fmla="*/ 415 w 966"/>
                    <a:gd name="T11" fmla="*/ 70 h 1115"/>
                    <a:gd name="T12" fmla="*/ 505 w 966"/>
                    <a:gd name="T13" fmla="*/ 77 h 1115"/>
                    <a:gd name="T14" fmla="*/ 574 w 966"/>
                    <a:gd name="T15" fmla="*/ 291 h 1115"/>
                    <a:gd name="T16" fmla="*/ 358 w 966"/>
                    <a:gd name="T17" fmla="*/ 117 h 1115"/>
                    <a:gd name="T18" fmla="*/ 358 w 966"/>
                    <a:gd name="T19" fmla="*/ 339 h 1115"/>
                    <a:gd name="T20" fmla="*/ 388 w 966"/>
                    <a:gd name="T21" fmla="*/ 228 h 1115"/>
                    <a:gd name="T22" fmla="*/ 326 w 966"/>
                    <a:gd name="T23" fmla="*/ 228 h 1115"/>
                    <a:gd name="T24" fmla="*/ 388 w 966"/>
                    <a:gd name="T25" fmla="*/ 228 h 1115"/>
                    <a:gd name="T26" fmla="*/ 247 w 966"/>
                    <a:gd name="T27" fmla="*/ 313 h 1115"/>
                    <a:gd name="T28" fmla="*/ 88 w 966"/>
                    <a:gd name="T29" fmla="*/ 383 h 1115"/>
                    <a:gd name="T30" fmla="*/ 178 w 966"/>
                    <a:gd name="T31" fmla="*/ 390 h 1115"/>
                    <a:gd name="T32" fmla="*/ 247 w 966"/>
                    <a:gd name="T33" fmla="*/ 604 h 1115"/>
                    <a:gd name="T34" fmla="*/ 694 w 966"/>
                    <a:gd name="T35" fmla="*/ 231 h 1115"/>
                    <a:gd name="T36" fmla="*/ 694 w 966"/>
                    <a:gd name="T37" fmla="*/ 554 h 1115"/>
                    <a:gd name="T38" fmla="*/ 740 w 966"/>
                    <a:gd name="T39" fmla="*/ 392 h 1115"/>
                    <a:gd name="T40" fmla="*/ 648 w 966"/>
                    <a:gd name="T41" fmla="*/ 392 h 1115"/>
                    <a:gd name="T42" fmla="*/ 740 w 966"/>
                    <a:gd name="T43" fmla="*/ 392 h 1115"/>
                    <a:gd name="T44" fmla="*/ 530 w 966"/>
                    <a:gd name="T45" fmla="*/ 357 h 1115"/>
                    <a:gd name="T46" fmla="*/ 281 w 966"/>
                    <a:gd name="T47" fmla="*/ 467 h 1115"/>
                    <a:gd name="T48" fmla="*/ 422 w 966"/>
                    <a:gd name="T49" fmla="*/ 478 h 1115"/>
                    <a:gd name="T50" fmla="*/ 530 w 966"/>
                    <a:gd name="T51" fmla="*/ 812 h 1115"/>
                    <a:gd name="T52" fmla="*/ 632 w 966"/>
                    <a:gd name="T53" fmla="*/ 820 h 1115"/>
                    <a:gd name="T54" fmla="*/ 555 w 966"/>
                    <a:gd name="T55" fmla="*/ 1115 h 1115"/>
                    <a:gd name="T56" fmla="*/ 751 w 966"/>
                    <a:gd name="T57" fmla="*/ 980 h 1115"/>
                    <a:gd name="T58" fmla="*/ 632 w 966"/>
                    <a:gd name="T59" fmla="*/ 1081 h 1115"/>
                    <a:gd name="T60" fmla="*/ 632 w 966"/>
                    <a:gd name="T61" fmla="*/ 881 h 1115"/>
                    <a:gd name="T62" fmla="*/ 396 w 966"/>
                    <a:gd name="T63" fmla="*/ 888 h 1115"/>
                    <a:gd name="T64" fmla="*/ 0 w 966"/>
                    <a:gd name="T65" fmla="*/ 888 h 1115"/>
                    <a:gd name="T66" fmla="*/ 318 w 966"/>
                    <a:gd name="T67" fmla="*/ 1115 h 1115"/>
                    <a:gd name="T68" fmla="*/ 273 w 966"/>
                    <a:gd name="T69" fmla="*/ 888 h 1115"/>
                    <a:gd name="T70" fmla="*/ 123 w 966"/>
                    <a:gd name="T71" fmla="*/ 888 h 1115"/>
                    <a:gd name="T72" fmla="*/ 273 w 966"/>
                    <a:gd name="T73" fmla="*/ 888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6" h="1115">
                      <a:moveTo>
                        <a:pt x="966" y="1115"/>
                      </a:moveTo>
                      <a:lnTo>
                        <a:pt x="966" y="513"/>
                      </a:lnTo>
                      <a:lnTo>
                        <a:pt x="835" y="513"/>
                      </a:lnTo>
                      <a:lnTo>
                        <a:pt x="637" y="658"/>
                      </a:lnTo>
                      <a:lnTo>
                        <a:pt x="711" y="759"/>
                      </a:lnTo>
                      <a:lnTo>
                        <a:pt x="823" y="673"/>
                      </a:lnTo>
                      <a:lnTo>
                        <a:pt x="823" y="1115"/>
                      </a:lnTo>
                      <a:lnTo>
                        <a:pt x="966" y="1115"/>
                      </a:lnTo>
                      <a:close/>
                      <a:moveTo>
                        <a:pt x="574" y="291"/>
                      </a:moveTo>
                      <a:lnTo>
                        <a:pt x="574" y="0"/>
                      </a:lnTo>
                      <a:lnTo>
                        <a:pt x="511" y="0"/>
                      </a:lnTo>
                      <a:lnTo>
                        <a:pt x="415" y="70"/>
                      </a:lnTo>
                      <a:lnTo>
                        <a:pt x="451" y="119"/>
                      </a:lnTo>
                      <a:lnTo>
                        <a:pt x="505" y="77"/>
                      </a:lnTo>
                      <a:lnTo>
                        <a:pt x="505" y="291"/>
                      </a:lnTo>
                      <a:lnTo>
                        <a:pt x="574" y="291"/>
                      </a:lnTo>
                      <a:close/>
                      <a:moveTo>
                        <a:pt x="440" y="228"/>
                      </a:moveTo>
                      <a:cubicBezTo>
                        <a:pt x="440" y="168"/>
                        <a:pt x="417" y="117"/>
                        <a:pt x="358" y="117"/>
                      </a:cubicBezTo>
                      <a:cubicBezTo>
                        <a:pt x="298" y="117"/>
                        <a:pt x="275" y="168"/>
                        <a:pt x="275" y="228"/>
                      </a:cubicBezTo>
                      <a:cubicBezTo>
                        <a:pt x="275" y="288"/>
                        <a:pt x="298" y="339"/>
                        <a:pt x="358" y="339"/>
                      </a:cubicBezTo>
                      <a:cubicBezTo>
                        <a:pt x="417" y="339"/>
                        <a:pt x="440" y="288"/>
                        <a:pt x="440" y="228"/>
                      </a:cubicBezTo>
                      <a:close/>
                      <a:moveTo>
                        <a:pt x="388" y="228"/>
                      </a:moveTo>
                      <a:cubicBezTo>
                        <a:pt x="388" y="255"/>
                        <a:pt x="384" y="297"/>
                        <a:pt x="358" y="297"/>
                      </a:cubicBezTo>
                      <a:cubicBezTo>
                        <a:pt x="331" y="297"/>
                        <a:pt x="326" y="255"/>
                        <a:pt x="326" y="228"/>
                      </a:cubicBezTo>
                      <a:cubicBezTo>
                        <a:pt x="326" y="201"/>
                        <a:pt x="331" y="160"/>
                        <a:pt x="358" y="160"/>
                      </a:cubicBezTo>
                      <a:cubicBezTo>
                        <a:pt x="384" y="160"/>
                        <a:pt x="388" y="201"/>
                        <a:pt x="388" y="228"/>
                      </a:cubicBezTo>
                      <a:close/>
                      <a:moveTo>
                        <a:pt x="247" y="604"/>
                      </a:moveTo>
                      <a:lnTo>
                        <a:pt x="247" y="313"/>
                      </a:lnTo>
                      <a:lnTo>
                        <a:pt x="184" y="313"/>
                      </a:lnTo>
                      <a:lnTo>
                        <a:pt x="88" y="383"/>
                      </a:lnTo>
                      <a:lnTo>
                        <a:pt x="123" y="432"/>
                      </a:lnTo>
                      <a:lnTo>
                        <a:pt x="178" y="390"/>
                      </a:lnTo>
                      <a:lnTo>
                        <a:pt x="178" y="604"/>
                      </a:lnTo>
                      <a:lnTo>
                        <a:pt x="247" y="604"/>
                      </a:lnTo>
                      <a:close/>
                      <a:moveTo>
                        <a:pt x="814" y="392"/>
                      </a:moveTo>
                      <a:cubicBezTo>
                        <a:pt x="814" y="305"/>
                        <a:pt x="781" y="231"/>
                        <a:pt x="694" y="231"/>
                      </a:cubicBezTo>
                      <a:cubicBezTo>
                        <a:pt x="607" y="231"/>
                        <a:pt x="574" y="305"/>
                        <a:pt x="574" y="392"/>
                      </a:cubicBezTo>
                      <a:cubicBezTo>
                        <a:pt x="574" y="479"/>
                        <a:pt x="607" y="554"/>
                        <a:pt x="694" y="554"/>
                      </a:cubicBezTo>
                      <a:cubicBezTo>
                        <a:pt x="781" y="554"/>
                        <a:pt x="814" y="479"/>
                        <a:pt x="814" y="392"/>
                      </a:cubicBezTo>
                      <a:close/>
                      <a:moveTo>
                        <a:pt x="740" y="392"/>
                      </a:moveTo>
                      <a:cubicBezTo>
                        <a:pt x="740" y="431"/>
                        <a:pt x="733" y="492"/>
                        <a:pt x="694" y="492"/>
                      </a:cubicBezTo>
                      <a:cubicBezTo>
                        <a:pt x="656" y="492"/>
                        <a:pt x="648" y="431"/>
                        <a:pt x="648" y="392"/>
                      </a:cubicBezTo>
                      <a:cubicBezTo>
                        <a:pt x="648" y="353"/>
                        <a:pt x="656" y="292"/>
                        <a:pt x="694" y="292"/>
                      </a:cubicBezTo>
                      <a:cubicBezTo>
                        <a:pt x="733" y="292"/>
                        <a:pt x="740" y="353"/>
                        <a:pt x="740" y="392"/>
                      </a:cubicBezTo>
                      <a:close/>
                      <a:moveTo>
                        <a:pt x="530" y="812"/>
                      </a:moveTo>
                      <a:lnTo>
                        <a:pt x="530" y="357"/>
                      </a:lnTo>
                      <a:lnTo>
                        <a:pt x="431" y="357"/>
                      </a:lnTo>
                      <a:lnTo>
                        <a:pt x="281" y="467"/>
                      </a:lnTo>
                      <a:lnTo>
                        <a:pt x="337" y="544"/>
                      </a:lnTo>
                      <a:lnTo>
                        <a:pt x="422" y="478"/>
                      </a:lnTo>
                      <a:lnTo>
                        <a:pt x="422" y="812"/>
                      </a:lnTo>
                      <a:lnTo>
                        <a:pt x="530" y="812"/>
                      </a:lnTo>
                      <a:close/>
                      <a:moveTo>
                        <a:pt x="751" y="980"/>
                      </a:moveTo>
                      <a:cubicBezTo>
                        <a:pt x="751" y="894"/>
                        <a:pt x="718" y="820"/>
                        <a:pt x="632" y="820"/>
                      </a:cubicBezTo>
                      <a:cubicBezTo>
                        <a:pt x="544" y="820"/>
                        <a:pt x="511" y="894"/>
                        <a:pt x="511" y="980"/>
                      </a:cubicBezTo>
                      <a:cubicBezTo>
                        <a:pt x="511" y="1035"/>
                        <a:pt x="524" y="1085"/>
                        <a:pt x="555" y="1115"/>
                      </a:cubicBezTo>
                      <a:lnTo>
                        <a:pt x="708" y="1115"/>
                      </a:lnTo>
                      <a:cubicBezTo>
                        <a:pt x="738" y="1085"/>
                        <a:pt x="751" y="1035"/>
                        <a:pt x="751" y="980"/>
                      </a:cubicBezTo>
                      <a:close/>
                      <a:moveTo>
                        <a:pt x="677" y="980"/>
                      </a:moveTo>
                      <a:cubicBezTo>
                        <a:pt x="677" y="1020"/>
                        <a:pt x="670" y="1081"/>
                        <a:pt x="632" y="1081"/>
                      </a:cubicBezTo>
                      <a:cubicBezTo>
                        <a:pt x="593" y="1081"/>
                        <a:pt x="586" y="1020"/>
                        <a:pt x="586" y="980"/>
                      </a:cubicBezTo>
                      <a:cubicBezTo>
                        <a:pt x="586" y="942"/>
                        <a:pt x="593" y="881"/>
                        <a:pt x="632" y="881"/>
                      </a:cubicBezTo>
                      <a:cubicBezTo>
                        <a:pt x="670" y="881"/>
                        <a:pt x="677" y="942"/>
                        <a:pt x="677" y="980"/>
                      </a:cubicBezTo>
                      <a:close/>
                      <a:moveTo>
                        <a:pt x="396" y="888"/>
                      </a:moveTo>
                      <a:cubicBezTo>
                        <a:pt x="396" y="745"/>
                        <a:pt x="341" y="623"/>
                        <a:pt x="198" y="623"/>
                      </a:cubicBezTo>
                      <a:cubicBezTo>
                        <a:pt x="55" y="623"/>
                        <a:pt x="0" y="745"/>
                        <a:pt x="0" y="888"/>
                      </a:cubicBezTo>
                      <a:cubicBezTo>
                        <a:pt x="0" y="981"/>
                        <a:pt x="23" y="1066"/>
                        <a:pt x="78" y="1115"/>
                      </a:cubicBezTo>
                      <a:lnTo>
                        <a:pt x="318" y="1115"/>
                      </a:lnTo>
                      <a:cubicBezTo>
                        <a:pt x="373" y="1066"/>
                        <a:pt x="396" y="981"/>
                        <a:pt x="396" y="888"/>
                      </a:cubicBezTo>
                      <a:close/>
                      <a:moveTo>
                        <a:pt x="273" y="888"/>
                      </a:moveTo>
                      <a:cubicBezTo>
                        <a:pt x="273" y="953"/>
                        <a:pt x="261" y="1053"/>
                        <a:pt x="198" y="1053"/>
                      </a:cubicBezTo>
                      <a:cubicBezTo>
                        <a:pt x="135" y="1053"/>
                        <a:pt x="123" y="953"/>
                        <a:pt x="123" y="888"/>
                      </a:cubicBezTo>
                      <a:cubicBezTo>
                        <a:pt x="123" y="825"/>
                        <a:pt x="135" y="724"/>
                        <a:pt x="198" y="724"/>
                      </a:cubicBezTo>
                      <a:cubicBezTo>
                        <a:pt x="261" y="724"/>
                        <a:pt x="273" y="825"/>
                        <a:pt x="273" y="8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grpSp>
            <p:nvGrpSpPr>
              <p:cNvPr id="142" name="Group 24">
                <a:extLst>
                  <a:ext uri="{FF2B5EF4-FFF2-40B4-BE49-F238E27FC236}">
                    <a16:creationId xmlns:a16="http://schemas.microsoft.com/office/drawing/2014/main" xmlns="" id="{44845823-227D-410E-AEFB-90909C70D6C7}"/>
                  </a:ext>
                </a:extLst>
              </p:cNvPr>
              <p:cNvGrpSpPr>
                <a:grpSpLocks noChangeAspect="1"/>
              </p:cNvGrpSpPr>
              <p:nvPr/>
            </p:nvGrpSpPr>
            <p:grpSpPr bwMode="auto">
              <a:xfrm>
                <a:off x="7697855" y="2706471"/>
                <a:ext cx="468428" cy="418109"/>
                <a:chOff x="4065" y="590"/>
                <a:chExt cx="512" cy="457"/>
              </a:xfrm>
              <a:solidFill>
                <a:schemeClr val="accent3"/>
              </a:solidFill>
            </p:grpSpPr>
            <p:sp>
              <p:nvSpPr>
                <p:cNvPr id="159" name="Freeform 25">
                  <a:extLst>
                    <a:ext uri="{FF2B5EF4-FFF2-40B4-BE49-F238E27FC236}">
                      <a16:creationId xmlns:a16="http://schemas.microsoft.com/office/drawing/2014/main" xmlns="" id="{185CC56C-87C8-4C85-B231-7B62F29A698F}"/>
                    </a:ext>
                  </a:extLst>
                </p:cNvPr>
                <p:cNvSpPr>
                  <a:spLocks noEditPoints="1"/>
                </p:cNvSpPr>
                <p:nvPr/>
              </p:nvSpPr>
              <p:spPr bwMode="auto">
                <a:xfrm>
                  <a:off x="4205" y="764"/>
                  <a:ext cx="59" cy="232"/>
                </a:xfrm>
                <a:custGeom>
                  <a:avLst/>
                  <a:gdLst>
                    <a:gd name="T0" fmla="*/ 198 w 396"/>
                    <a:gd name="T1" fmla="*/ 0 h 1547"/>
                    <a:gd name="T2" fmla="*/ 298 w 396"/>
                    <a:gd name="T3" fmla="*/ 101 h 1547"/>
                    <a:gd name="T4" fmla="*/ 198 w 396"/>
                    <a:gd name="T5" fmla="*/ 201 h 1547"/>
                    <a:gd name="T6" fmla="*/ 97 w 396"/>
                    <a:gd name="T7" fmla="*/ 101 h 1547"/>
                    <a:gd name="T8" fmla="*/ 198 w 396"/>
                    <a:gd name="T9" fmla="*/ 0 h 1547"/>
                    <a:gd name="T10" fmla="*/ 198 w 396"/>
                    <a:gd name="T11" fmla="*/ 1547 h 1547"/>
                    <a:gd name="T12" fmla="*/ 0 w 396"/>
                    <a:gd name="T13" fmla="*/ 1306 h 1547"/>
                    <a:gd name="T14" fmla="*/ 134 w 396"/>
                    <a:gd name="T15" fmla="*/ 213 h 1547"/>
                    <a:gd name="T16" fmla="*/ 198 w 396"/>
                    <a:gd name="T17" fmla="*/ 229 h 1547"/>
                    <a:gd name="T18" fmla="*/ 261 w 396"/>
                    <a:gd name="T19" fmla="*/ 213 h 1547"/>
                    <a:gd name="T20" fmla="*/ 396 w 396"/>
                    <a:gd name="T21" fmla="*/ 1306 h 1547"/>
                    <a:gd name="T22" fmla="*/ 198 w 396"/>
                    <a:gd name="T23" fmla="*/ 1547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1547">
                      <a:moveTo>
                        <a:pt x="198" y="0"/>
                      </a:moveTo>
                      <a:cubicBezTo>
                        <a:pt x="253" y="0"/>
                        <a:pt x="298" y="45"/>
                        <a:pt x="298" y="101"/>
                      </a:cubicBezTo>
                      <a:cubicBezTo>
                        <a:pt x="298" y="156"/>
                        <a:pt x="253" y="201"/>
                        <a:pt x="198" y="201"/>
                      </a:cubicBezTo>
                      <a:cubicBezTo>
                        <a:pt x="142" y="201"/>
                        <a:pt x="97" y="156"/>
                        <a:pt x="97" y="101"/>
                      </a:cubicBezTo>
                      <a:cubicBezTo>
                        <a:pt x="97" y="45"/>
                        <a:pt x="142" y="0"/>
                        <a:pt x="198" y="0"/>
                      </a:cubicBezTo>
                      <a:close/>
                      <a:moveTo>
                        <a:pt x="198" y="1547"/>
                      </a:moveTo>
                      <a:lnTo>
                        <a:pt x="0" y="1306"/>
                      </a:lnTo>
                      <a:lnTo>
                        <a:pt x="134" y="213"/>
                      </a:lnTo>
                      <a:cubicBezTo>
                        <a:pt x="153" y="223"/>
                        <a:pt x="175" y="229"/>
                        <a:pt x="198" y="229"/>
                      </a:cubicBezTo>
                      <a:cubicBezTo>
                        <a:pt x="221" y="229"/>
                        <a:pt x="243" y="223"/>
                        <a:pt x="261" y="213"/>
                      </a:cubicBezTo>
                      <a:lnTo>
                        <a:pt x="396" y="1306"/>
                      </a:lnTo>
                      <a:lnTo>
                        <a:pt x="198" y="15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60" name="Freeform 26">
                  <a:extLst>
                    <a:ext uri="{FF2B5EF4-FFF2-40B4-BE49-F238E27FC236}">
                      <a16:creationId xmlns:a16="http://schemas.microsoft.com/office/drawing/2014/main" xmlns="" id="{BAC899B1-F934-46FC-B6AE-9F8D27B12F4D}"/>
                    </a:ext>
                  </a:extLst>
                </p:cNvPr>
                <p:cNvSpPr>
                  <a:spLocks noEditPoints="1"/>
                </p:cNvSpPr>
                <p:nvPr/>
              </p:nvSpPr>
              <p:spPr bwMode="auto">
                <a:xfrm>
                  <a:off x="4065" y="590"/>
                  <a:ext cx="336" cy="457"/>
                </a:xfrm>
                <a:custGeom>
                  <a:avLst/>
                  <a:gdLst>
                    <a:gd name="T0" fmla="*/ 1125 w 2233"/>
                    <a:gd name="T1" fmla="*/ 1010 h 3044"/>
                    <a:gd name="T2" fmla="*/ 620 w 2233"/>
                    <a:gd name="T3" fmla="*/ 505 h 3044"/>
                    <a:gd name="T4" fmla="*/ 1125 w 2233"/>
                    <a:gd name="T5" fmla="*/ 0 h 3044"/>
                    <a:gd name="T6" fmla="*/ 1630 w 2233"/>
                    <a:gd name="T7" fmla="*/ 505 h 3044"/>
                    <a:gd name="T8" fmla="*/ 1125 w 2233"/>
                    <a:gd name="T9" fmla="*/ 1010 h 3044"/>
                    <a:gd name="T10" fmla="*/ 1253 w 2233"/>
                    <a:gd name="T11" fmla="*/ 3044 h 3044"/>
                    <a:gd name="T12" fmla="*/ 520 w 2233"/>
                    <a:gd name="T13" fmla="*/ 3044 h 3044"/>
                    <a:gd name="T14" fmla="*/ 520 w 2233"/>
                    <a:gd name="T15" fmla="*/ 2083 h 3044"/>
                    <a:gd name="T16" fmla="*/ 520 w 2233"/>
                    <a:gd name="T17" fmla="*/ 1928 h 3044"/>
                    <a:gd name="T18" fmla="*/ 520 w 2233"/>
                    <a:gd name="T19" fmla="*/ 1802 h 3044"/>
                    <a:gd name="T20" fmla="*/ 476 w 2233"/>
                    <a:gd name="T21" fmla="*/ 1758 h 3044"/>
                    <a:gd name="T22" fmla="*/ 476 w 2233"/>
                    <a:gd name="T23" fmla="*/ 1758 h 3044"/>
                    <a:gd name="T24" fmla="*/ 432 w 2233"/>
                    <a:gd name="T25" fmla="*/ 1802 h 3044"/>
                    <a:gd name="T26" fmla="*/ 432 w 2233"/>
                    <a:gd name="T27" fmla="*/ 2000 h 3044"/>
                    <a:gd name="T28" fmla="*/ 432 w 2233"/>
                    <a:gd name="T29" fmla="*/ 3044 h 3044"/>
                    <a:gd name="T30" fmla="*/ 1 w 2233"/>
                    <a:gd name="T31" fmla="*/ 3044 h 3044"/>
                    <a:gd name="T32" fmla="*/ 1 w 2233"/>
                    <a:gd name="T33" fmla="*/ 1810 h 3044"/>
                    <a:gd name="T34" fmla="*/ 408 w 2233"/>
                    <a:gd name="T35" fmla="*/ 1193 h 3044"/>
                    <a:gd name="T36" fmla="*/ 775 w 2233"/>
                    <a:gd name="T37" fmla="*/ 1157 h 3044"/>
                    <a:gd name="T38" fmla="*/ 1125 w 2233"/>
                    <a:gd name="T39" fmla="*/ 1722 h 3044"/>
                    <a:gd name="T40" fmla="*/ 1485 w 2233"/>
                    <a:gd name="T41" fmla="*/ 1157 h 3044"/>
                    <a:gd name="T42" fmla="*/ 1841 w 2233"/>
                    <a:gd name="T43" fmla="*/ 1193 h 3044"/>
                    <a:gd name="T44" fmla="*/ 2233 w 2233"/>
                    <a:gd name="T45" fmla="*/ 1500 h 3044"/>
                    <a:gd name="T46" fmla="*/ 1582 w 2233"/>
                    <a:gd name="T47" fmla="*/ 1500 h 3044"/>
                    <a:gd name="T48" fmla="*/ 1418 w 2233"/>
                    <a:gd name="T49" fmla="*/ 1663 h 3044"/>
                    <a:gd name="T50" fmla="*/ 1418 w 2233"/>
                    <a:gd name="T51" fmla="*/ 2663 h 3044"/>
                    <a:gd name="T52" fmla="*/ 1526 w 2233"/>
                    <a:gd name="T53" fmla="*/ 2825 h 3044"/>
                    <a:gd name="T54" fmla="*/ 1321 w 2233"/>
                    <a:gd name="T55" fmla="*/ 2825 h 3044"/>
                    <a:gd name="T56" fmla="*/ 1250 w 2233"/>
                    <a:gd name="T57" fmla="*/ 2897 h 3044"/>
                    <a:gd name="T58" fmla="*/ 1250 w 2233"/>
                    <a:gd name="T59" fmla="*/ 3023 h 3044"/>
                    <a:gd name="T60" fmla="*/ 1253 w 2233"/>
                    <a:gd name="T61" fmla="*/ 3044 h 3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33" h="3044">
                      <a:moveTo>
                        <a:pt x="1125" y="1010"/>
                      </a:moveTo>
                      <a:cubicBezTo>
                        <a:pt x="846" y="1010"/>
                        <a:pt x="620" y="784"/>
                        <a:pt x="620" y="505"/>
                      </a:cubicBezTo>
                      <a:cubicBezTo>
                        <a:pt x="620" y="226"/>
                        <a:pt x="846" y="0"/>
                        <a:pt x="1125" y="0"/>
                      </a:cubicBezTo>
                      <a:cubicBezTo>
                        <a:pt x="1404" y="0"/>
                        <a:pt x="1630" y="226"/>
                        <a:pt x="1630" y="505"/>
                      </a:cubicBezTo>
                      <a:cubicBezTo>
                        <a:pt x="1630" y="784"/>
                        <a:pt x="1404" y="1010"/>
                        <a:pt x="1125" y="1010"/>
                      </a:cubicBezTo>
                      <a:close/>
                      <a:moveTo>
                        <a:pt x="1253" y="3044"/>
                      </a:moveTo>
                      <a:lnTo>
                        <a:pt x="520" y="3044"/>
                      </a:lnTo>
                      <a:lnTo>
                        <a:pt x="520" y="2083"/>
                      </a:lnTo>
                      <a:lnTo>
                        <a:pt x="520" y="1928"/>
                      </a:lnTo>
                      <a:lnTo>
                        <a:pt x="520" y="1802"/>
                      </a:lnTo>
                      <a:cubicBezTo>
                        <a:pt x="520" y="1778"/>
                        <a:pt x="500" y="1758"/>
                        <a:pt x="476" y="1758"/>
                      </a:cubicBezTo>
                      <a:lnTo>
                        <a:pt x="476" y="1758"/>
                      </a:lnTo>
                      <a:cubicBezTo>
                        <a:pt x="452" y="1758"/>
                        <a:pt x="432" y="1778"/>
                        <a:pt x="432" y="1802"/>
                      </a:cubicBezTo>
                      <a:lnTo>
                        <a:pt x="432" y="2000"/>
                      </a:lnTo>
                      <a:lnTo>
                        <a:pt x="432" y="3044"/>
                      </a:lnTo>
                      <a:lnTo>
                        <a:pt x="1" y="3044"/>
                      </a:lnTo>
                      <a:lnTo>
                        <a:pt x="1" y="1810"/>
                      </a:lnTo>
                      <a:cubicBezTo>
                        <a:pt x="0" y="1473"/>
                        <a:pt x="79" y="1277"/>
                        <a:pt x="408" y="1193"/>
                      </a:cubicBezTo>
                      <a:cubicBezTo>
                        <a:pt x="513" y="1167"/>
                        <a:pt x="643" y="1157"/>
                        <a:pt x="775" y="1157"/>
                      </a:cubicBezTo>
                      <a:lnTo>
                        <a:pt x="1125" y="1722"/>
                      </a:lnTo>
                      <a:lnTo>
                        <a:pt x="1485" y="1157"/>
                      </a:lnTo>
                      <a:cubicBezTo>
                        <a:pt x="1618" y="1157"/>
                        <a:pt x="1737" y="1167"/>
                        <a:pt x="1841" y="1193"/>
                      </a:cubicBezTo>
                      <a:cubicBezTo>
                        <a:pt x="1981" y="1229"/>
                        <a:pt x="2184" y="1346"/>
                        <a:pt x="2233" y="1500"/>
                      </a:cubicBezTo>
                      <a:lnTo>
                        <a:pt x="1582" y="1500"/>
                      </a:lnTo>
                      <a:cubicBezTo>
                        <a:pt x="1485" y="1500"/>
                        <a:pt x="1418" y="1566"/>
                        <a:pt x="1418" y="1663"/>
                      </a:cubicBezTo>
                      <a:lnTo>
                        <a:pt x="1418" y="2663"/>
                      </a:lnTo>
                      <a:cubicBezTo>
                        <a:pt x="1418" y="2736"/>
                        <a:pt x="1463" y="2798"/>
                        <a:pt x="1526" y="2825"/>
                      </a:cubicBezTo>
                      <a:lnTo>
                        <a:pt x="1321" y="2825"/>
                      </a:lnTo>
                      <a:cubicBezTo>
                        <a:pt x="1282" y="2825"/>
                        <a:pt x="1250" y="2857"/>
                        <a:pt x="1250" y="2897"/>
                      </a:cubicBezTo>
                      <a:lnTo>
                        <a:pt x="1250" y="3023"/>
                      </a:lnTo>
                      <a:cubicBezTo>
                        <a:pt x="1250" y="3030"/>
                        <a:pt x="1251" y="3038"/>
                        <a:pt x="1253" y="30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61" name="Freeform 27">
                  <a:extLst>
                    <a:ext uri="{FF2B5EF4-FFF2-40B4-BE49-F238E27FC236}">
                      <a16:creationId xmlns:a16="http://schemas.microsoft.com/office/drawing/2014/main" xmlns="" id="{2A50DB7F-3BA7-42EF-BB49-3DA6B1C34DCA}"/>
                    </a:ext>
                  </a:extLst>
                </p:cNvPr>
                <p:cNvSpPr>
                  <a:spLocks noEditPoints="1"/>
                </p:cNvSpPr>
                <p:nvPr/>
              </p:nvSpPr>
              <p:spPr bwMode="auto">
                <a:xfrm>
                  <a:off x="4260" y="823"/>
                  <a:ext cx="317" cy="224"/>
                </a:xfrm>
                <a:custGeom>
                  <a:avLst/>
                  <a:gdLst>
                    <a:gd name="T0" fmla="*/ 337 w 2108"/>
                    <a:gd name="T1" fmla="*/ 169 h 1494"/>
                    <a:gd name="T2" fmla="*/ 1770 w 2108"/>
                    <a:gd name="T3" fmla="*/ 169 h 1494"/>
                    <a:gd name="T4" fmla="*/ 1770 w 2108"/>
                    <a:gd name="T5" fmla="*/ 1071 h 1494"/>
                    <a:gd name="T6" fmla="*/ 337 w 2108"/>
                    <a:gd name="T7" fmla="*/ 1071 h 1494"/>
                    <a:gd name="T8" fmla="*/ 337 w 2108"/>
                    <a:gd name="T9" fmla="*/ 169 h 1494"/>
                    <a:gd name="T10" fmla="*/ 2086 w 2108"/>
                    <a:gd name="T11" fmla="*/ 1325 h 1494"/>
                    <a:gd name="T12" fmla="*/ 1183 w 2108"/>
                    <a:gd name="T13" fmla="*/ 1325 h 1494"/>
                    <a:gd name="T14" fmla="*/ 1183 w 2108"/>
                    <a:gd name="T15" fmla="*/ 1368 h 1494"/>
                    <a:gd name="T16" fmla="*/ 1162 w 2108"/>
                    <a:gd name="T17" fmla="*/ 1389 h 1494"/>
                    <a:gd name="T18" fmla="*/ 946 w 2108"/>
                    <a:gd name="T19" fmla="*/ 1389 h 1494"/>
                    <a:gd name="T20" fmla="*/ 925 w 2108"/>
                    <a:gd name="T21" fmla="*/ 1368 h 1494"/>
                    <a:gd name="T22" fmla="*/ 925 w 2108"/>
                    <a:gd name="T23" fmla="*/ 1325 h 1494"/>
                    <a:gd name="T24" fmla="*/ 21 w 2108"/>
                    <a:gd name="T25" fmla="*/ 1325 h 1494"/>
                    <a:gd name="T26" fmla="*/ 0 w 2108"/>
                    <a:gd name="T27" fmla="*/ 1347 h 1494"/>
                    <a:gd name="T28" fmla="*/ 0 w 2108"/>
                    <a:gd name="T29" fmla="*/ 1473 h 1494"/>
                    <a:gd name="T30" fmla="*/ 21 w 2108"/>
                    <a:gd name="T31" fmla="*/ 1494 h 1494"/>
                    <a:gd name="T32" fmla="*/ 2086 w 2108"/>
                    <a:gd name="T33" fmla="*/ 1494 h 1494"/>
                    <a:gd name="T34" fmla="*/ 2108 w 2108"/>
                    <a:gd name="T35" fmla="*/ 1473 h 1494"/>
                    <a:gd name="T36" fmla="*/ 2108 w 2108"/>
                    <a:gd name="T37" fmla="*/ 1347 h 1494"/>
                    <a:gd name="T38" fmla="*/ 2086 w 2108"/>
                    <a:gd name="T39" fmla="*/ 1325 h 1494"/>
                    <a:gd name="T40" fmla="*/ 295 w 2108"/>
                    <a:gd name="T41" fmla="*/ 1240 h 1494"/>
                    <a:gd name="T42" fmla="*/ 1812 w 2108"/>
                    <a:gd name="T43" fmla="*/ 1240 h 1494"/>
                    <a:gd name="T44" fmla="*/ 1939 w 2108"/>
                    <a:gd name="T45" fmla="*/ 1113 h 1494"/>
                    <a:gd name="T46" fmla="*/ 1939 w 2108"/>
                    <a:gd name="T47" fmla="*/ 111 h 1494"/>
                    <a:gd name="T48" fmla="*/ 1831 w 2108"/>
                    <a:gd name="T49" fmla="*/ 0 h 1494"/>
                    <a:gd name="T50" fmla="*/ 282 w 2108"/>
                    <a:gd name="T51" fmla="*/ 0 h 1494"/>
                    <a:gd name="T52" fmla="*/ 168 w 2108"/>
                    <a:gd name="T53" fmla="*/ 113 h 1494"/>
                    <a:gd name="T54" fmla="*/ 168 w 2108"/>
                    <a:gd name="T55" fmla="*/ 1113 h 1494"/>
                    <a:gd name="T56" fmla="*/ 295 w 2108"/>
                    <a:gd name="T57" fmla="*/ 124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08" h="1494">
                      <a:moveTo>
                        <a:pt x="337" y="169"/>
                      </a:moveTo>
                      <a:lnTo>
                        <a:pt x="1770" y="169"/>
                      </a:lnTo>
                      <a:lnTo>
                        <a:pt x="1770" y="1071"/>
                      </a:lnTo>
                      <a:lnTo>
                        <a:pt x="337" y="1071"/>
                      </a:lnTo>
                      <a:lnTo>
                        <a:pt x="337" y="169"/>
                      </a:lnTo>
                      <a:close/>
                      <a:moveTo>
                        <a:pt x="2086" y="1325"/>
                      </a:moveTo>
                      <a:lnTo>
                        <a:pt x="1183" y="1325"/>
                      </a:lnTo>
                      <a:lnTo>
                        <a:pt x="1183" y="1368"/>
                      </a:lnTo>
                      <a:cubicBezTo>
                        <a:pt x="1183" y="1379"/>
                        <a:pt x="1173" y="1389"/>
                        <a:pt x="1162" y="1389"/>
                      </a:cubicBezTo>
                      <a:lnTo>
                        <a:pt x="946" y="1389"/>
                      </a:lnTo>
                      <a:cubicBezTo>
                        <a:pt x="934" y="1389"/>
                        <a:pt x="925" y="1379"/>
                        <a:pt x="925" y="1368"/>
                      </a:cubicBezTo>
                      <a:lnTo>
                        <a:pt x="925" y="1325"/>
                      </a:lnTo>
                      <a:lnTo>
                        <a:pt x="21" y="1325"/>
                      </a:lnTo>
                      <a:cubicBezTo>
                        <a:pt x="9" y="1325"/>
                        <a:pt x="0" y="1335"/>
                        <a:pt x="0" y="1347"/>
                      </a:cubicBezTo>
                      <a:lnTo>
                        <a:pt x="0" y="1473"/>
                      </a:lnTo>
                      <a:cubicBezTo>
                        <a:pt x="0" y="1485"/>
                        <a:pt x="9" y="1494"/>
                        <a:pt x="21" y="1494"/>
                      </a:cubicBezTo>
                      <a:lnTo>
                        <a:pt x="2086" y="1494"/>
                      </a:lnTo>
                      <a:cubicBezTo>
                        <a:pt x="2098" y="1494"/>
                        <a:pt x="2108" y="1485"/>
                        <a:pt x="2108" y="1473"/>
                      </a:cubicBezTo>
                      <a:lnTo>
                        <a:pt x="2108" y="1347"/>
                      </a:lnTo>
                      <a:cubicBezTo>
                        <a:pt x="2108" y="1335"/>
                        <a:pt x="2098" y="1325"/>
                        <a:pt x="2086" y="1325"/>
                      </a:cubicBezTo>
                      <a:close/>
                      <a:moveTo>
                        <a:pt x="295" y="1240"/>
                      </a:moveTo>
                      <a:lnTo>
                        <a:pt x="1812" y="1240"/>
                      </a:lnTo>
                      <a:cubicBezTo>
                        <a:pt x="1882" y="1240"/>
                        <a:pt x="1939" y="1183"/>
                        <a:pt x="1939" y="1113"/>
                      </a:cubicBezTo>
                      <a:lnTo>
                        <a:pt x="1939" y="111"/>
                      </a:lnTo>
                      <a:cubicBezTo>
                        <a:pt x="1939" y="42"/>
                        <a:pt x="1900" y="0"/>
                        <a:pt x="1831" y="0"/>
                      </a:cubicBezTo>
                      <a:lnTo>
                        <a:pt x="282" y="0"/>
                      </a:lnTo>
                      <a:cubicBezTo>
                        <a:pt x="212" y="0"/>
                        <a:pt x="168" y="44"/>
                        <a:pt x="168" y="113"/>
                      </a:cubicBezTo>
                      <a:lnTo>
                        <a:pt x="168" y="1113"/>
                      </a:lnTo>
                      <a:cubicBezTo>
                        <a:pt x="168" y="1183"/>
                        <a:pt x="225" y="1240"/>
                        <a:pt x="295" y="1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grpSp>
            <p:nvGrpSpPr>
              <p:cNvPr id="143" name="Gruppieren 9">
                <a:extLst>
                  <a:ext uri="{FF2B5EF4-FFF2-40B4-BE49-F238E27FC236}">
                    <a16:creationId xmlns:a16="http://schemas.microsoft.com/office/drawing/2014/main" xmlns="" id="{575379D4-6668-4C01-ABB9-2132DAB3ECFE}"/>
                  </a:ext>
                </a:extLst>
              </p:cNvPr>
              <p:cNvGrpSpPr/>
              <p:nvPr/>
            </p:nvGrpSpPr>
            <p:grpSpPr>
              <a:xfrm>
                <a:off x="8323390" y="2713019"/>
                <a:ext cx="304774" cy="411561"/>
                <a:chOff x="6650001" y="3148386"/>
                <a:chExt cx="414916" cy="560295"/>
              </a:xfrm>
            </p:grpSpPr>
            <p:sp>
              <p:nvSpPr>
                <p:cNvPr id="157" name="Freeform 6">
                  <a:extLst>
                    <a:ext uri="{FF2B5EF4-FFF2-40B4-BE49-F238E27FC236}">
                      <a16:creationId xmlns:a16="http://schemas.microsoft.com/office/drawing/2014/main" xmlns="" id="{3C0C892C-9A8F-48F4-8784-234C598D5579}"/>
                    </a:ext>
                  </a:extLst>
                </p:cNvPr>
                <p:cNvSpPr>
                  <a:spLocks noEditPoints="1"/>
                </p:cNvSpPr>
                <p:nvPr/>
              </p:nvSpPr>
              <p:spPr bwMode="auto">
                <a:xfrm>
                  <a:off x="6820849" y="3357436"/>
                  <a:ext cx="73221" cy="286514"/>
                </a:xfrm>
                <a:custGeom>
                  <a:avLst/>
                  <a:gdLst>
                    <a:gd name="T0" fmla="*/ 202 w 404"/>
                    <a:gd name="T1" fmla="*/ 0 h 1581"/>
                    <a:gd name="T2" fmla="*/ 305 w 404"/>
                    <a:gd name="T3" fmla="*/ 103 h 1581"/>
                    <a:gd name="T4" fmla="*/ 202 w 404"/>
                    <a:gd name="T5" fmla="*/ 206 h 1581"/>
                    <a:gd name="T6" fmla="*/ 99 w 404"/>
                    <a:gd name="T7" fmla="*/ 103 h 1581"/>
                    <a:gd name="T8" fmla="*/ 202 w 404"/>
                    <a:gd name="T9" fmla="*/ 0 h 1581"/>
                    <a:gd name="T10" fmla="*/ 202 w 404"/>
                    <a:gd name="T11" fmla="*/ 1581 h 1581"/>
                    <a:gd name="T12" fmla="*/ 0 w 404"/>
                    <a:gd name="T13" fmla="*/ 1334 h 1581"/>
                    <a:gd name="T14" fmla="*/ 137 w 404"/>
                    <a:gd name="T15" fmla="*/ 218 h 1581"/>
                    <a:gd name="T16" fmla="*/ 202 w 404"/>
                    <a:gd name="T17" fmla="*/ 235 h 1581"/>
                    <a:gd name="T18" fmla="*/ 267 w 404"/>
                    <a:gd name="T19" fmla="*/ 218 h 1581"/>
                    <a:gd name="T20" fmla="*/ 404 w 404"/>
                    <a:gd name="T21" fmla="*/ 1334 h 1581"/>
                    <a:gd name="T22" fmla="*/ 202 w 404"/>
                    <a:gd name="T23" fmla="*/ 158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4" h="1581">
                      <a:moveTo>
                        <a:pt x="202" y="0"/>
                      </a:moveTo>
                      <a:cubicBezTo>
                        <a:pt x="259" y="0"/>
                        <a:pt x="305" y="47"/>
                        <a:pt x="305" y="103"/>
                      </a:cubicBezTo>
                      <a:cubicBezTo>
                        <a:pt x="305" y="160"/>
                        <a:pt x="259" y="206"/>
                        <a:pt x="202" y="206"/>
                      </a:cubicBezTo>
                      <a:cubicBezTo>
                        <a:pt x="145" y="206"/>
                        <a:pt x="99" y="160"/>
                        <a:pt x="99" y="103"/>
                      </a:cubicBezTo>
                      <a:cubicBezTo>
                        <a:pt x="99" y="47"/>
                        <a:pt x="145" y="0"/>
                        <a:pt x="202" y="0"/>
                      </a:cubicBezTo>
                      <a:close/>
                      <a:moveTo>
                        <a:pt x="202" y="1581"/>
                      </a:moveTo>
                      <a:lnTo>
                        <a:pt x="0" y="1334"/>
                      </a:lnTo>
                      <a:lnTo>
                        <a:pt x="137" y="218"/>
                      </a:lnTo>
                      <a:cubicBezTo>
                        <a:pt x="156" y="229"/>
                        <a:pt x="178" y="235"/>
                        <a:pt x="202" y="235"/>
                      </a:cubicBezTo>
                      <a:cubicBezTo>
                        <a:pt x="226" y="235"/>
                        <a:pt x="248" y="229"/>
                        <a:pt x="267" y="218"/>
                      </a:cubicBezTo>
                      <a:lnTo>
                        <a:pt x="404" y="1334"/>
                      </a:lnTo>
                      <a:lnTo>
                        <a:pt x="202" y="158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58" name="Freeform 7">
                  <a:extLst>
                    <a:ext uri="{FF2B5EF4-FFF2-40B4-BE49-F238E27FC236}">
                      <a16:creationId xmlns:a16="http://schemas.microsoft.com/office/drawing/2014/main" xmlns="" id="{9D8B8215-CEA8-4128-82E8-B7AE25AC3CB9}"/>
                    </a:ext>
                  </a:extLst>
                </p:cNvPr>
                <p:cNvSpPr>
                  <a:spLocks noEditPoints="1"/>
                </p:cNvSpPr>
                <p:nvPr/>
              </p:nvSpPr>
              <p:spPr bwMode="auto">
                <a:xfrm>
                  <a:off x="6650001" y="3148386"/>
                  <a:ext cx="414916" cy="560295"/>
                </a:xfrm>
                <a:custGeom>
                  <a:avLst/>
                  <a:gdLst>
                    <a:gd name="T0" fmla="*/ 1149 w 2298"/>
                    <a:gd name="T1" fmla="*/ 1030 h 3097"/>
                    <a:gd name="T2" fmla="*/ 634 w 2298"/>
                    <a:gd name="T3" fmla="*/ 515 h 3097"/>
                    <a:gd name="T4" fmla="*/ 1149 w 2298"/>
                    <a:gd name="T5" fmla="*/ 0 h 3097"/>
                    <a:gd name="T6" fmla="*/ 1664 w 2298"/>
                    <a:gd name="T7" fmla="*/ 515 h 3097"/>
                    <a:gd name="T8" fmla="*/ 1149 w 2298"/>
                    <a:gd name="T9" fmla="*/ 1030 h 3097"/>
                    <a:gd name="T10" fmla="*/ 1767 w 2298"/>
                    <a:gd name="T11" fmla="*/ 3097 h 3097"/>
                    <a:gd name="T12" fmla="*/ 1767 w 2298"/>
                    <a:gd name="T13" fmla="*/ 2126 h 3097"/>
                    <a:gd name="T14" fmla="*/ 1767 w 2298"/>
                    <a:gd name="T15" fmla="*/ 1968 h 3097"/>
                    <a:gd name="T16" fmla="*/ 1767 w 2298"/>
                    <a:gd name="T17" fmla="*/ 1839 h 3097"/>
                    <a:gd name="T18" fmla="*/ 1812 w 2298"/>
                    <a:gd name="T19" fmla="*/ 1794 h 3097"/>
                    <a:gd name="T20" fmla="*/ 1812 w 2298"/>
                    <a:gd name="T21" fmla="*/ 1794 h 3097"/>
                    <a:gd name="T22" fmla="*/ 1857 w 2298"/>
                    <a:gd name="T23" fmla="*/ 1839 h 3097"/>
                    <a:gd name="T24" fmla="*/ 1857 w 2298"/>
                    <a:gd name="T25" fmla="*/ 2042 h 3097"/>
                    <a:gd name="T26" fmla="*/ 1857 w 2298"/>
                    <a:gd name="T27" fmla="*/ 3097 h 3097"/>
                    <a:gd name="T28" fmla="*/ 2296 w 2298"/>
                    <a:gd name="T29" fmla="*/ 3097 h 3097"/>
                    <a:gd name="T30" fmla="*/ 2296 w 2298"/>
                    <a:gd name="T31" fmla="*/ 1848 h 3097"/>
                    <a:gd name="T32" fmla="*/ 1881 w 2298"/>
                    <a:gd name="T33" fmla="*/ 1218 h 3097"/>
                    <a:gd name="T34" fmla="*/ 1511 w 2298"/>
                    <a:gd name="T35" fmla="*/ 1158 h 3097"/>
                    <a:gd name="T36" fmla="*/ 1149 w 2298"/>
                    <a:gd name="T37" fmla="*/ 1735 h 3097"/>
                    <a:gd name="T38" fmla="*/ 787 w 2298"/>
                    <a:gd name="T39" fmla="*/ 1158 h 3097"/>
                    <a:gd name="T40" fmla="*/ 417 w 2298"/>
                    <a:gd name="T41" fmla="*/ 1218 h 3097"/>
                    <a:gd name="T42" fmla="*/ 2 w 2298"/>
                    <a:gd name="T43" fmla="*/ 1848 h 3097"/>
                    <a:gd name="T44" fmla="*/ 2 w 2298"/>
                    <a:gd name="T45" fmla="*/ 3097 h 3097"/>
                    <a:gd name="T46" fmla="*/ 441 w 2298"/>
                    <a:gd name="T47" fmla="*/ 3097 h 3097"/>
                    <a:gd name="T48" fmla="*/ 441 w 2298"/>
                    <a:gd name="T49" fmla="*/ 2042 h 3097"/>
                    <a:gd name="T50" fmla="*/ 441 w 2298"/>
                    <a:gd name="T51" fmla="*/ 1839 h 3097"/>
                    <a:gd name="T52" fmla="*/ 486 w 2298"/>
                    <a:gd name="T53" fmla="*/ 1794 h 3097"/>
                    <a:gd name="T54" fmla="*/ 486 w 2298"/>
                    <a:gd name="T55" fmla="*/ 1794 h 3097"/>
                    <a:gd name="T56" fmla="*/ 531 w 2298"/>
                    <a:gd name="T57" fmla="*/ 1839 h 3097"/>
                    <a:gd name="T58" fmla="*/ 531 w 2298"/>
                    <a:gd name="T59" fmla="*/ 1968 h 3097"/>
                    <a:gd name="T60" fmla="*/ 531 w 2298"/>
                    <a:gd name="T61" fmla="*/ 2126 h 3097"/>
                    <a:gd name="T62" fmla="*/ 531 w 2298"/>
                    <a:gd name="T63" fmla="*/ 3097 h 3097"/>
                    <a:gd name="T64" fmla="*/ 1767 w 2298"/>
                    <a:gd name="T65" fmla="*/ 3097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8" h="3097">
                      <a:moveTo>
                        <a:pt x="1149" y="1030"/>
                      </a:moveTo>
                      <a:cubicBezTo>
                        <a:pt x="864" y="1030"/>
                        <a:pt x="634" y="800"/>
                        <a:pt x="634" y="515"/>
                      </a:cubicBezTo>
                      <a:cubicBezTo>
                        <a:pt x="634" y="230"/>
                        <a:pt x="864" y="0"/>
                        <a:pt x="1149" y="0"/>
                      </a:cubicBezTo>
                      <a:cubicBezTo>
                        <a:pt x="1434" y="0"/>
                        <a:pt x="1664" y="230"/>
                        <a:pt x="1664" y="515"/>
                      </a:cubicBezTo>
                      <a:cubicBezTo>
                        <a:pt x="1664" y="800"/>
                        <a:pt x="1434" y="1030"/>
                        <a:pt x="1149" y="1030"/>
                      </a:cubicBezTo>
                      <a:close/>
                      <a:moveTo>
                        <a:pt x="1767" y="3097"/>
                      </a:moveTo>
                      <a:lnTo>
                        <a:pt x="1767" y="2126"/>
                      </a:lnTo>
                      <a:lnTo>
                        <a:pt x="1767" y="1968"/>
                      </a:lnTo>
                      <a:lnTo>
                        <a:pt x="1767" y="1839"/>
                      </a:lnTo>
                      <a:cubicBezTo>
                        <a:pt x="1767" y="1815"/>
                        <a:pt x="1787" y="1794"/>
                        <a:pt x="1812" y="1794"/>
                      </a:cubicBezTo>
                      <a:lnTo>
                        <a:pt x="1812" y="1794"/>
                      </a:lnTo>
                      <a:cubicBezTo>
                        <a:pt x="1836" y="1794"/>
                        <a:pt x="1857" y="1815"/>
                        <a:pt x="1857" y="1839"/>
                      </a:cubicBezTo>
                      <a:lnTo>
                        <a:pt x="1857" y="2042"/>
                      </a:lnTo>
                      <a:lnTo>
                        <a:pt x="1857" y="3097"/>
                      </a:lnTo>
                      <a:lnTo>
                        <a:pt x="2296" y="3097"/>
                      </a:lnTo>
                      <a:lnTo>
                        <a:pt x="2296" y="1848"/>
                      </a:lnTo>
                      <a:cubicBezTo>
                        <a:pt x="2298" y="1503"/>
                        <a:pt x="2217" y="1303"/>
                        <a:pt x="1881" y="1218"/>
                      </a:cubicBezTo>
                      <a:cubicBezTo>
                        <a:pt x="1774" y="1191"/>
                        <a:pt x="1647" y="1171"/>
                        <a:pt x="1511" y="1158"/>
                      </a:cubicBezTo>
                      <a:lnTo>
                        <a:pt x="1149" y="1735"/>
                      </a:lnTo>
                      <a:lnTo>
                        <a:pt x="787" y="1158"/>
                      </a:lnTo>
                      <a:cubicBezTo>
                        <a:pt x="651" y="1171"/>
                        <a:pt x="524" y="1191"/>
                        <a:pt x="417" y="1218"/>
                      </a:cubicBezTo>
                      <a:cubicBezTo>
                        <a:pt x="81" y="1303"/>
                        <a:pt x="0" y="1503"/>
                        <a:pt x="2" y="1848"/>
                      </a:cubicBezTo>
                      <a:lnTo>
                        <a:pt x="2" y="3097"/>
                      </a:lnTo>
                      <a:lnTo>
                        <a:pt x="441" y="3097"/>
                      </a:lnTo>
                      <a:lnTo>
                        <a:pt x="441" y="2042"/>
                      </a:lnTo>
                      <a:lnTo>
                        <a:pt x="441" y="1839"/>
                      </a:lnTo>
                      <a:cubicBezTo>
                        <a:pt x="441" y="1815"/>
                        <a:pt x="462" y="1794"/>
                        <a:pt x="486" y="1794"/>
                      </a:cubicBezTo>
                      <a:lnTo>
                        <a:pt x="486" y="1794"/>
                      </a:lnTo>
                      <a:cubicBezTo>
                        <a:pt x="511" y="1794"/>
                        <a:pt x="531" y="1815"/>
                        <a:pt x="531" y="1839"/>
                      </a:cubicBezTo>
                      <a:lnTo>
                        <a:pt x="531" y="1968"/>
                      </a:lnTo>
                      <a:lnTo>
                        <a:pt x="531" y="2126"/>
                      </a:lnTo>
                      <a:lnTo>
                        <a:pt x="531" y="3097"/>
                      </a:lnTo>
                      <a:lnTo>
                        <a:pt x="1767" y="309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sp>
            <p:nvSpPr>
              <p:cNvPr id="144" name="Rechteck 306">
                <a:extLst>
                  <a:ext uri="{FF2B5EF4-FFF2-40B4-BE49-F238E27FC236}">
                    <a16:creationId xmlns:a16="http://schemas.microsoft.com/office/drawing/2014/main" xmlns="" id="{481DD290-5CA7-439C-BF32-4E0CB630D85A}"/>
                  </a:ext>
                </a:extLst>
              </p:cNvPr>
              <p:cNvSpPr/>
              <p:nvPr/>
            </p:nvSpPr>
            <p:spPr>
              <a:xfrm>
                <a:off x="6765104" y="3102128"/>
                <a:ext cx="1978427" cy="261610"/>
              </a:xfrm>
              <a:prstGeom prst="rect">
                <a:avLst/>
              </a:prstGeom>
            </p:spPr>
            <p:txBody>
              <a:bodyPr wrap="none">
                <a:spAutoFit/>
              </a:bodyPr>
              <a:lstStyle/>
              <a:p>
                <a:pPr algn="ctr" defTabSz="914341"/>
                <a:r>
                  <a:rPr lang="en-GB" sz="1100" dirty="0">
                    <a:solidFill>
                      <a:srgbClr val="04304B"/>
                    </a:solidFill>
                  </a:rPr>
                  <a:t>IT, Business Analyst, Executives</a:t>
                </a:r>
              </a:p>
            </p:txBody>
          </p:sp>
          <p:grpSp>
            <p:nvGrpSpPr>
              <p:cNvPr id="145" name="Gruppieren 307">
                <a:extLst>
                  <a:ext uri="{FF2B5EF4-FFF2-40B4-BE49-F238E27FC236}">
                    <a16:creationId xmlns:a16="http://schemas.microsoft.com/office/drawing/2014/main" xmlns="" id="{F0540A57-99AE-4F88-AB69-EC05DF7FF7F3}"/>
                  </a:ext>
                </a:extLst>
              </p:cNvPr>
              <p:cNvGrpSpPr/>
              <p:nvPr/>
            </p:nvGrpSpPr>
            <p:grpSpPr>
              <a:xfrm>
                <a:off x="7044308" y="1496291"/>
                <a:ext cx="1610103" cy="1079245"/>
                <a:chOff x="7103707" y="2604763"/>
                <a:chExt cx="1610103" cy="1079245"/>
              </a:xfrm>
            </p:grpSpPr>
            <p:sp>
              <p:nvSpPr>
                <p:cNvPr id="152" name="Rectangle 12">
                  <a:extLst>
                    <a:ext uri="{FF2B5EF4-FFF2-40B4-BE49-F238E27FC236}">
                      <a16:creationId xmlns:a16="http://schemas.microsoft.com/office/drawing/2014/main" xmlns="" id="{DA323414-147A-4F3D-A7DB-4F9E9DDAC81D}"/>
                    </a:ext>
                  </a:extLst>
                </p:cNvPr>
                <p:cNvSpPr/>
                <p:nvPr/>
              </p:nvSpPr>
              <p:spPr>
                <a:xfrm>
                  <a:off x="7294539" y="3036461"/>
                  <a:ext cx="1188296" cy="215849"/>
                </a:xfrm>
                <a:prstGeom prst="rect">
                  <a:avLst/>
                </a:prstGeom>
                <a:noFill/>
              </p:spPr>
              <p:txBody>
                <a:bodyPr wrap="square" lIns="0" tIns="0" rIns="0" bIns="0" rtlCol="0" anchor="ctr" anchorCtr="0">
                  <a:noAutofit/>
                </a:bodyPr>
                <a:lstStyle/>
                <a:p>
                  <a:pPr defTabSz="914341"/>
                  <a:r>
                    <a:rPr lang="en-GB" sz="1270" dirty="0">
                      <a:solidFill>
                        <a:srgbClr val="04304B"/>
                      </a:solidFill>
                    </a:rPr>
                    <a:t>Robust</a:t>
                  </a:r>
                </a:p>
              </p:txBody>
            </p:sp>
            <p:sp>
              <p:nvSpPr>
                <p:cNvPr id="153" name="Rectangle 13">
                  <a:extLst>
                    <a:ext uri="{FF2B5EF4-FFF2-40B4-BE49-F238E27FC236}">
                      <a16:creationId xmlns:a16="http://schemas.microsoft.com/office/drawing/2014/main" xmlns="" id="{4BB37015-9726-49A3-935B-ECBF6CBAF994}"/>
                    </a:ext>
                  </a:extLst>
                </p:cNvPr>
                <p:cNvSpPr/>
                <p:nvPr/>
              </p:nvSpPr>
              <p:spPr>
                <a:xfrm>
                  <a:off x="7219090" y="2820612"/>
                  <a:ext cx="1285787" cy="215849"/>
                </a:xfrm>
                <a:prstGeom prst="rect">
                  <a:avLst/>
                </a:prstGeom>
                <a:noFill/>
              </p:spPr>
              <p:txBody>
                <a:bodyPr wrap="square" lIns="0" tIns="0" rIns="0" bIns="0" rtlCol="0" anchor="ctr" anchorCtr="0">
                  <a:noAutofit/>
                </a:bodyPr>
                <a:lstStyle/>
                <a:p>
                  <a:pPr defTabSz="914341"/>
                  <a:r>
                    <a:rPr lang="en-GB" sz="1270" dirty="0">
                      <a:solidFill>
                        <a:srgbClr val="04304B"/>
                      </a:solidFill>
                    </a:rPr>
                    <a:t>Automated</a:t>
                  </a:r>
                </a:p>
              </p:txBody>
            </p:sp>
            <p:sp>
              <p:nvSpPr>
                <p:cNvPr id="154" name="Rectangle 23">
                  <a:extLst>
                    <a:ext uri="{FF2B5EF4-FFF2-40B4-BE49-F238E27FC236}">
                      <a16:creationId xmlns:a16="http://schemas.microsoft.com/office/drawing/2014/main" xmlns="" id="{06C23D40-E164-40F3-AFCD-B28A52A50F9C}"/>
                    </a:ext>
                  </a:extLst>
                </p:cNvPr>
                <p:cNvSpPr/>
                <p:nvPr/>
              </p:nvSpPr>
              <p:spPr>
                <a:xfrm>
                  <a:off x="7331149" y="3252310"/>
                  <a:ext cx="1188296" cy="215849"/>
                </a:xfrm>
                <a:prstGeom prst="rect">
                  <a:avLst/>
                </a:prstGeom>
                <a:noFill/>
              </p:spPr>
              <p:txBody>
                <a:bodyPr wrap="square" lIns="0" tIns="0" rIns="0" bIns="0" rtlCol="0" anchor="ctr" anchorCtr="0">
                  <a:noAutofit/>
                </a:bodyPr>
                <a:lstStyle/>
                <a:p>
                  <a:pPr defTabSz="914341"/>
                  <a:r>
                    <a:rPr lang="en-GB" sz="1270" dirty="0">
                      <a:solidFill>
                        <a:srgbClr val="04304B"/>
                      </a:solidFill>
                    </a:rPr>
                    <a:t>Actions</a:t>
                  </a:r>
                </a:p>
              </p:txBody>
            </p:sp>
            <p:sp>
              <p:nvSpPr>
                <p:cNvPr id="155" name="Rectangle 29">
                  <a:extLst>
                    <a:ext uri="{FF2B5EF4-FFF2-40B4-BE49-F238E27FC236}">
                      <a16:creationId xmlns:a16="http://schemas.microsoft.com/office/drawing/2014/main" xmlns="" id="{991179B0-0A81-465D-894E-8BE950D88FE1}"/>
                    </a:ext>
                  </a:extLst>
                </p:cNvPr>
                <p:cNvSpPr/>
                <p:nvPr/>
              </p:nvSpPr>
              <p:spPr>
                <a:xfrm>
                  <a:off x="7342304" y="3468159"/>
                  <a:ext cx="1371506" cy="215849"/>
                </a:xfrm>
                <a:prstGeom prst="rect">
                  <a:avLst/>
                </a:prstGeom>
                <a:noFill/>
              </p:spPr>
              <p:txBody>
                <a:bodyPr wrap="square" lIns="0" tIns="0" rIns="0" bIns="0" rtlCol="0" anchor="ctr" anchorCtr="0">
                  <a:noAutofit/>
                </a:bodyPr>
                <a:lstStyle/>
                <a:p>
                  <a:pPr defTabSz="914341"/>
                  <a:r>
                    <a:rPr lang="en-GB" sz="1270" dirty="0">
                      <a:solidFill>
                        <a:srgbClr val="04304B"/>
                      </a:solidFill>
                    </a:rPr>
                    <a:t>Decisions</a:t>
                  </a:r>
                </a:p>
              </p:txBody>
            </p:sp>
            <p:sp>
              <p:nvSpPr>
                <p:cNvPr id="156" name="Rectangle 12">
                  <a:extLst>
                    <a:ext uri="{FF2B5EF4-FFF2-40B4-BE49-F238E27FC236}">
                      <a16:creationId xmlns:a16="http://schemas.microsoft.com/office/drawing/2014/main" xmlns="" id="{27E46A6A-1299-4A04-8A39-5295C166CEFB}"/>
                    </a:ext>
                  </a:extLst>
                </p:cNvPr>
                <p:cNvSpPr/>
                <p:nvPr/>
              </p:nvSpPr>
              <p:spPr>
                <a:xfrm>
                  <a:off x="7103707" y="2604763"/>
                  <a:ext cx="1188296" cy="215849"/>
                </a:xfrm>
                <a:prstGeom prst="rect">
                  <a:avLst/>
                </a:prstGeom>
                <a:noFill/>
              </p:spPr>
              <p:txBody>
                <a:bodyPr wrap="square" lIns="0" tIns="0" rIns="0" bIns="0" rtlCol="0" anchor="ctr" anchorCtr="0">
                  <a:noAutofit/>
                </a:bodyPr>
                <a:lstStyle/>
                <a:p>
                  <a:pPr defTabSz="914341"/>
                  <a:r>
                    <a:rPr lang="en-GB" sz="1270" dirty="0">
                      <a:solidFill>
                        <a:srgbClr val="04304B"/>
                      </a:solidFill>
                    </a:rPr>
                    <a:t>Operations</a:t>
                  </a:r>
                </a:p>
              </p:txBody>
            </p:sp>
          </p:grpSp>
          <p:grpSp>
            <p:nvGrpSpPr>
              <p:cNvPr id="146" name="Gruppieren 22">
                <a:extLst>
                  <a:ext uri="{FF2B5EF4-FFF2-40B4-BE49-F238E27FC236}">
                    <a16:creationId xmlns:a16="http://schemas.microsoft.com/office/drawing/2014/main" xmlns="" id="{184FAD94-6825-4FC8-9C05-3407836CBF08}"/>
                  </a:ext>
                </a:extLst>
              </p:cNvPr>
              <p:cNvGrpSpPr/>
              <p:nvPr/>
            </p:nvGrpSpPr>
            <p:grpSpPr>
              <a:xfrm>
                <a:off x="6748988" y="1604291"/>
                <a:ext cx="450035" cy="861739"/>
                <a:chOff x="6748988" y="1604291"/>
                <a:chExt cx="450035" cy="861739"/>
              </a:xfrm>
            </p:grpSpPr>
            <p:cxnSp>
              <p:nvCxnSpPr>
                <p:cNvPr id="147" name="Gerade Verbindung 314">
                  <a:extLst>
                    <a:ext uri="{FF2B5EF4-FFF2-40B4-BE49-F238E27FC236}">
                      <a16:creationId xmlns:a16="http://schemas.microsoft.com/office/drawing/2014/main" xmlns="" id="{505A65A4-3135-403B-AE68-58C7C7DE4339}"/>
                    </a:ext>
                  </a:extLst>
                </p:cNvPr>
                <p:cNvCxnSpPr/>
                <p:nvPr/>
              </p:nvCxnSpPr>
              <p:spPr>
                <a:xfrm flipH="1">
                  <a:off x="6748988" y="1604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48" name="Gerade Verbindung 315">
                  <a:extLst>
                    <a:ext uri="{FF2B5EF4-FFF2-40B4-BE49-F238E27FC236}">
                      <a16:creationId xmlns:a16="http://schemas.microsoft.com/office/drawing/2014/main" xmlns="" id="{F5A7D0E6-C39A-4E74-8686-BA6A5222AEAE}"/>
                    </a:ext>
                  </a:extLst>
                </p:cNvPr>
                <p:cNvCxnSpPr/>
                <p:nvPr/>
              </p:nvCxnSpPr>
              <p:spPr>
                <a:xfrm flipH="1">
                  <a:off x="6870637" y="1820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49" name="Gerade Verbindung 316">
                  <a:extLst>
                    <a:ext uri="{FF2B5EF4-FFF2-40B4-BE49-F238E27FC236}">
                      <a16:creationId xmlns:a16="http://schemas.microsoft.com/office/drawing/2014/main" xmlns="" id="{542D99B7-78D7-4E93-B92E-FB0D84A9F5E9}"/>
                    </a:ext>
                  </a:extLst>
                </p:cNvPr>
                <p:cNvCxnSpPr/>
                <p:nvPr/>
              </p:nvCxnSpPr>
              <p:spPr>
                <a:xfrm flipH="1">
                  <a:off x="6938797" y="2036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50" name="Gerade Verbindung 317">
                  <a:extLst>
                    <a:ext uri="{FF2B5EF4-FFF2-40B4-BE49-F238E27FC236}">
                      <a16:creationId xmlns:a16="http://schemas.microsoft.com/office/drawing/2014/main" xmlns="" id="{7CB91176-B9FE-4BCF-8BC3-84D372FE5028}"/>
                    </a:ext>
                  </a:extLst>
                </p:cNvPr>
                <p:cNvCxnSpPr/>
                <p:nvPr/>
              </p:nvCxnSpPr>
              <p:spPr>
                <a:xfrm flipH="1">
                  <a:off x="6975582" y="2248767"/>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51" name="Gerade Verbindung 318">
                  <a:extLst>
                    <a:ext uri="{FF2B5EF4-FFF2-40B4-BE49-F238E27FC236}">
                      <a16:creationId xmlns:a16="http://schemas.microsoft.com/office/drawing/2014/main" xmlns="" id="{9806E40F-149C-4BC3-937D-7377433D5F02}"/>
                    </a:ext>
                  </a:extLst>
                </p:cNvPr>
                <p:cNvCxnSpPr/>
                <p:nvPr/>
              </p:nvCxnSpPr>
              <p:spPr>
                <a:xfrm flipH="1">
                  <a:off x="6983023" y="2466030"/>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6" name="Gruppieren 24">
              <a:extLst>
                <a:ext uri="{FF2B5EF4-FFF2-40B4-BE49-F238E27FC236}">
                  <a16:creationId xmlns:a16="http://schemas.microsoft.com/office/drawing/2014/main" xmlns="" id="{77C2C3A0-58DA-4464-A18A-B1A6BDC5A98F}"/>
                </a:ext>
              </a:extLst>
            </p:cNvPr>
            <p:cNvGrpSpPr/>
            <p:nvPr/>
          </p:nvGrpSpPr>
          <p:grpSpPr>
            <a:xfrm>
              <a:off x="260218" y="1434068"/>
              <a:ext cx="2320556" cy="1935921"/>
              <a:chOff x="260218" y="1434068"/>
              <a:chExt cx="2320556" cy="1935921"/>
            </a:xfrm>
          </p:grpSpPr>
          <p:grpSp>
            <p:nvGrpSpPr>
              <p:cNvPr id="112" name="Gruppieren 15">
                <a:extLst>
                  <a:ext uri="{FF2B5EF4-FFF2-40B4-BE49-F238E27FC236}">
                    <a16:creationId xmlns:a16="http://schemas.microsoft.com/office/drawing/2014/main" xmlns="" id="{D77969EF-DFFA-4B6C-9FDB-7BC152F3F568}"/>
                  </a:ext>
                </a:extLst>
              </p:cNvPr>
              <p:cNvGrpSpPr/>
              <p:nvPr/>
            </p:nvGrpSpPr>
            <p:grpSpPr>
              <a:xfrm>
                <a:off x="260218" y="1434068"/>
                <a:ext cx="2320556" cy="1935921"/>
                <a:chOff x="260218" y="1434068"/>
                <a:chExt cx="2320556" cy="1935921"/>
              </a:xfrm>
            </p:grpSpPr>
            <p:sp>
              <p:nvSpPr>
                <p:cNvPr id="135" name="Rechteck 3">
                  <a:extLst>
                    <a:ext uri="{FF2B5EF4-FFF2-40B4-BE49-F238E27FC236}">
                      <a16:creationId xmlns:a16="http://schemas.microsoft.com/office/drawing/2014/main" xmlns="" id="{10484613-A811-475F-A89D-C27DD092860F}"/>
                    </a:ext>
                  </a:extLst>
                </p:cNvPr>
                <p:cNvSpPr/>
                <p:nvPr/>
              </p:nvSpPr>
              <p:spPr>
                <a:xfrm>
                  <a:off x="260218" y="1434068"/>
                  <a:ext cx="2292818" cy="1212845"/>
                </a:xfrm>
                <a:custGeom>
                  <a:avLst/>
                  <a:gdLst/>
                  <a:ahLst/>
                  <a:cxnLst/>
                  <a:rect l="l" t="t" r="r" b="b"/>
                  <a:pathLst>
                    <a:path w="2292818" h="1212845">
                      <a:moveTo>
                        <a:pt x="140596" y="0"/>
                      </a:moveTo>
                      <a:lnTo>
                        <a:pt x="2292818" y="0"/>
                      </a:lnTo>
                      <a:cubicBezTo>
                        <a:pt x="2055569" y="247636"/>
                        <a:pt x="1910584" y="583438"/>
                        <a:pt x="1910584" y="953019"/>
                      </a:cubicBezTo>
                      <a:cubicBezTo>
                        <a:pt x="1910584" y="1041882"/>
                        <a:pt x="1918966" y="1128792"/>
                        <a:pt x="1935826" y="1212845"/>
                      </a:cubicBezTo>
                      <a:lnTo>
                        <a:pt x="11158" y="1212845"/>
                      </a:lnTo>
                      <a:cubicBezTo>
                        <a:pt x="3410" y="1127171"/>
                        <a:pt x="0" y="1040493"/>
                        <a:pt x="0" y="953019"/>
                      </a:cubicBezTo>
                      <a:cubicBezTo>
                        <a:pt x="0" y="621593"/>
                        <a:pt x="48955" y="301590"/>
                        <a:pt x="140596"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rgbClr val="0074BE"/>
                    </a:solidFill>
                  </a:endParaRPr>
                </a:p>
              </p:txBody>
            </p:sp>
            <p:sp>
              <p:nvSpPr>
                <p:cNvPr id="136" name="Rad 274">
                  <a:extLst>
                    <a:ext uri="{FF2B5EF4-FFF2-40B4-BE49-F238E27FC236}">
                      <a16:creationId xmlns:a16="http://schemas.microsoft.com/office/drawing/2014/main" xmlns="" id="{82E613DB-02C7-45D4-9FA7-7896DFC9EEE4}"/>
                    </a:ext>
                  </a:extLst>
                </p:cNvPr>
                <p:cNvSpPr>
                  <a:spLocks noChangeAspect="1"/>
                </p:cNvSpPr>
                <p:nvPr/>
              </p:nvSpPr>
              <p:spPr>
                <a:xfrm>
                  <a:off x="271365" y="2646755"/>
                  <a:ext cx="2309409" cy="723233"/>
                </a:xfrm>
                <a:custGeom>
                  <a:avLst/>
                  <a:gdLst/>
                  <a:ahLst/>
                  <a:cxnLst/>
                  <a:rect l="l" t="t" r="r" b="b"/>
                  <a:pathLst>
                    <a:path w="2309409" h="723233">
                      <a:moveTo>
                        <a:pt x="0" y="0"/>
                      </a:moveTo>
                      <a:lnTo>
                        <a:pt x="1924656" y="0"/>
                      </a:lnTo>
                      <a:cubicBezTo>
                        <a:pt x="1977029" y="280138"/>
                        <a:pt x="2114651" y="530315"/>
                        <a:pt x="2309409" y="723233"/>
                      </a:cubicBezTo>
                      <a:lnTo>
                        <a:pt x="138151" y="723233"/>
                      </a:lnTo>
                      <a:cubicBezTo>
                        <a:pt x="65841" y="492101"/>
                        <a:pt x="18445" y="250003"/>
                        <a:pt x="0" y="0"/>
                      </a:cubicBezTo>
                      <a:close/>
                    </a:path>
                  </a:pathLst>
                </a:custGeom>
                <a:solidFill>
                  <a:schemeClr val="accent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de-DE">
                    <a:solidFill>
                      <a:srgbClr val="007DC3"/>
                    </a:solidFill>
                  </a:endParaRPr>
                </a:p>
              </p:txBody>
            </p:sp>
            <p:sp>
              <p:nvSpPr>
                <p:cNvPr id="137" name="Rad 275">
                  <a:extLst>
                    <a:ext uri="{FF2B5EF4-FFF2-40B4-BE49-F238E27FC236}">
                      <a16:creationId xmlns:a16="http://schemas.microsoft.com/office/drawing/2014/main" xmlns="" id="{DBFC0D7E-93E7-4896-B85B-2DE9430A1DE4}"/>
                    </a:ext>
                  </a:extLst>
                </p:cNvPr>
                <p:cNvSpPr>
                  <a:spLocks noChangeAspect="1"/>
                </p:cNvSpPr>
                <p:nvPr/>
              </p:nvSpPr>
              <p:spPr>
                <a:xfrm>
                  <a:off x="344148" y="3124580"/>
                  <a:ext cx="2236626" cy="245409"/>
                </a:xfrm>
                <a:custGeom>
                  <a:avLst/>
                  <a:gdLst/>
                  <a:ahLst/>
                  <a:cxnLst/>
                  <a:rect l="l" t="t" r="r" b="b"/>
                  <a:pathLst>
                    <a:path w="2236626" h="245409">
                      <a:moveTo>
                        <a:pt x="0" y="0"/>
                      </a:moveTo>
                      <a:lnTo>
                        <a:pt x="2041104" y="0"/>
                      </a:lnTo>
                      <a:cubicBezTo>
                        <a:pt x="2096090" y="89679"/>
                        <a:pt x="2162132" y="171779"/>
                        <a:pt x="2236626" y="245409"/>
                      </a:cubicBezTo>
                      <a:lnTo>
                        <a:pt x="65367" y="245409"/>
                      </a:lnTo>
                      <a:cubicBezTo>
                        <a:pt x="40117" y="164988"/>
                        <a:pt x="17996" y="83204"/>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de-DE">
                    <a:solidFill>
                      <a:srgbClr val="007DC3"/>
                    </a:solidFill>
                  </a:endParaRPr>
                </a:p>
              </p:txBody>
            </p:sp>
          </p:grpSp>
          <p:grpSp>
            <p:nvGrpSpPr>
              <p:cNvPr id="113" name="Gruppieren 201">
                <a:extLst>
                  <a:ext uri="{FF2B5EF4-FFF2-40B4-BE49-F238E27FC236}">
                    <a16:creationId xmlns:a16="http://schemas.microsoft.com/office/drawing/2014/main" xmlns="" id="{873BFF70-B9D5-4809-AE8C-E5AF32D58D17}"/>
                  </a:ext>
                </a:extLst>
              </p:cNvPr>
              <p:cNvGrpSpPr>
                <a:grpSpLocks noChangeAspect="1"/>
              </p:cNvGrpSpPr>
              <p:nvPr/>
            </p:nvGrpSpPr>
            <p:grpSpPr>
              <a:xfrm flipH="1">
                <a:off x="707112" y="2646771"/>
                <a:ext cx="436191" cy="477809"/>
                <a:chOff x="928688" y="163513"/>
                <a:chExt cx="865188" cy="947738"/>
              </a:xfrm>
              <a:solidFill>
                <a:schemeClr val="accent3"/>
              </a:solidFill>
            </p:grpSpPr>
            <p:sp>
              <p:nvSpPr>
                <p:cNvPr id="130" name="Freeform 8">
                  <a:extLst>
                    <a:ext uri="{FF2B5EF4-FFF2-40B4-BE49-F238E27FC236}">
                      <a16:creationId xmlns:a16="http://schemas.microsoft.com/office/drawing/2014/main" xmlns="" id="{96AAFFAC-8E15-4E71-81B4-7324379C965C}"/>
                    </a:ext>
                  </a:extLst>
                </p:cNvPr>
                <p:cNvSpPr>
                  <a:spLocks noEditPoints="1"/>
                </p:cNvSpPr>
                <p:nvPr/>
              </p:nvSpPr>
              <p:spPr bwMode="auto">
                <a:xfrm>
                  <a:off x="1000126" y="296863"/>
                  <a:ext cx="793750" cy="814388"/>
                </a:xfrm>
                <a:custGeom>
                  <a:avLst/>
                  <a:gdLst>
                    <a:gd name="T0" fmla="*/ 1351 w 2937"/>
                    <a:gd name="T1" fmla="*/ 1097 h 3008"/>
                    <a:gd name="T2" fmla="*/ 1900 w 2937"/>
                    <a:gd name="T3" fmla="*/ 549 h 3008"/>
                    <a:gd name="T4" fmla="*/ 1351 w 2937"/>
                    <a:gd name="T5" fmla="*/ 0 h 3008"/>
                    <a:gd name="T6" fmla="*/ 1154 w 2937"/>
                    <a:gd name="T7" fmla="*/ 37 h 3008"/>
                    <a:gd name="T8" fmla="*/ 878 w 2937"/>
                    <a:gd name="T9" fmla="*/ 825 h 3008"/>
                    <a:gd name="T10" fmla="*/ 1351 w 2937"/>
                    <a:gd name="T11" fmla="*/ 1097 h 3008"/>
                    <a:gd name="T12" fmla="*/ 2279 w 2937"/>
                    <a:gd name="T13" fmla="*/ 3008 h 3008"/>
                    <a:gd name="T14" fmla="*/ 2864 w 2937"/>
                    <a:gd name="T15" fmla="*/ 2166 h 3008"/>
                    <a:gd name="T16" fmla="*/ 2807 w 2937"/>
                    <a:gd name="T17" fmla="*/ 1846 h 3008"/>
                    <a:gd name="T18" fmla="*/ 2800 w 2937"/>
                    <a:gd name="T19" fmla="*/ 1842 h 3008"/>
                    <a:gd name="T20" fmla="*/ 2080 w 2937"/>
                    <a:gd name="T21" fmla="*/ 1309 h 3008"/>
                    <a:gd name="T22" fmla="*/ 1973 w 2937"/>
                    <a:gd name="T23" fmla="*/ 1266 h 3008"/>
                    <a:gd name="T24" fmla="*/ 1881 w 2937"/>
                    <a:gd name="T25" fmla="*/ 1246 h 3008"/>
                    <a:gd name="T26" fmla="*/ 1533 w 2937"/>
                    <a:gd name="T27" fmla="*/ 1219 h 3008"/>
                    <a:gd name="T28" fmla="*/ 1170 w 2937"/>
                    <a:gd name="T29" fmla="*/ 1219 h 3008"/>
                    <a:gd name="T30" fmla="*/ 734 w 2937"/>
                    <a:gd name="T31" fmla="*/ 1267 h 3008"/>
                    <a:gd name="T32" fmla="*/ 539 w 2937"/>
                    <a:gd name="T33" fmla="*/ 1341 h 3008"/>
                    <a:gd name="T34" fmla="*/ 544 w 2937"/>
                    <a:gd name="T35" fmla="*/ 1342 h 3008"/>
                    <a:gd name="T36" fmla="*/ 449 w 2937"/>
                    <a:gd name="T37" fmla="*/ 1401 h 3008"/>
                    <a:gd name="T38" fmla="*/ 452 w 2937"/>
                    <a:gd name="T39" fmla="*/ 1219 h 3008"/>
                    <a:gd name="T40" fmla="*/ 239 w 2937"/>
                    <a:gd name="T41" fmla="*/ 999 h 3008"/>
                    <a:gd name="T42" fmla="*/ 19 w 2937"/>
                    <a:gd name="T43" fmla="*/ 1212 h 3008"/>
                    <a:gd name="T44" fmla="*/ 1 w 2937"/>
                    <a:gd name="T45" fmla="*/ 2357 h 3008"/>
                    <a:gd name="T46" fmla="*/ 1 w 2937"/>
                    <a:gd name="T47" fmla="*/ 2357 h 3008"/>
                    <a:gd name="T48" fmla="*/ 124 w 2937"/>
                    <a:gd name="T49" fmla="*/ 2555 h 3008"/>
                    <a:gd name="T50" fmla="*/ 413 w 2937"/>
                    <a:gd name="T51" fmla="*/ 2454 h 3008"/>
                    <a:gd name="T52" fmla="*/ 689 w 2937"/>
                    <a:gd name="T53" fmla="*/ 1878 h 3008"/>
                    <a:gd name="T54" fmla="*/ 694 w 2937"/>
                    <a:gd name="T55" fmla="*/ 1957 h 3008"/>
                    <a:gd name="T56" fmla="*/ 694 w 2937"/>
                    <a:gd name="T57" fmla="*/ 2094 h 3008"/>
                    <a:gd name="T58" fmla="*/ 694 w 2937"/>
                    <a:gd name="T59" fmla="*/ 2263 h 3008"/>
                    <a:gd name="T60" fmla="*/ 694 w 2937"/>
                    <a:gd name="T61" fmla="*/ 3008 h 3008"/>
                    <a:gd name="T62" fmla="*/ 2279 w 2937"/>
                    <a:gd name="T63" fmla="*/ 3008 h 3008"/>
                    <a:gd name="T64" fmla="*/ 2025 w 2937"/>
                    <a:gd name="T65" fmla="*/ 1838 h 3008"/>
                    <a:gd name="T66" fmla="*/ 2360 w 2937"/>
                    <a:gd name="T67" fmla="*/ 2087 h 3008"/>
                    <a:gd name="T68" fmla="*/ 2008 w 2937"/>
                    <a:gd name="T69" fmla="*/ 2593 h 3008"/>
                    <a:gd name="T70" fmla="*/ 2008 w 2937"/>
                    <a:gd name="T71" fmla="*/ 2263 h 3008"/>
                    <a:gd name="T72" fmla="*/ 2008 w 2937"/>
                    <a:gd name="T73" fmla="*/ 2094 h 3008"/>
                    <a:gd name="T74" fmla="*/ 2008 w 2937"/>
                    <a:gd name="T75" fmla="*/ 1957 h 3008"/>
                    <a:gd name="T76" fmla="*/ 2025 w 2937"/>
                    <a:gd name="T77" fmla="*/ 1838 h 3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37" h="3008">
                      <a:moveTo>
                        <a:pt x="1351" y="1097"/>
                      </a:moveTo>
                      <a:cubicBezTo>
                        <a:pt x="1654" y="1097"/>
                        <a:pt x="1900" y="851"/>
                        <a:pt x="1900" y="549"/>
                      </a:cubicBezTo>
                      <a:cubicBezTo>
                        <a:pt x="1900" y="246"/>
                        <a:pt x="1654" y="0"/>
                        <a:pt x="1351" y="0"/>
                      </a:cubicBezTo>
                      <a:cubicBezTo>
                        <a:pt x="1282" y="0"/>
                        <a:pt x="1216" y="13"/>
                        <a:pt x="1154" y="37"/>
                      </a:cubicBezTo>
                      <a:cubicBezTo>
                        <a:pt x="1239" y="327"/>
                        <a:pt x="1132" y="647"/>
                        <a:pt x="878" y="825"/>
                      </a:cubicBezTo>
                      <a:cubicBezTo>
                        <a:pt x="973" y="988"/>
                        <a:pt x="1149" y="1097"/>
                        <a:pt x="1351" y="1097"/>
                      </a:cubicBezTo>
                      <a:close/>
                      <a:moveTo>
                        <a:pt x="2279" y="3008"/>
                      </a:moveTo>
                      <a:lnTo>
                        <a:pt x="2864" y="2166"/>
                      </a:lnTo>
                      <a:cubicBezTo>
                        <a:pt x="2937" y="2062"/>
                        <a:pt x="2911" y="1919"/>
                        <a:pt x="2807" y="1846"/>
                      </a:cubicBezTo>
                      <a:cubicBezTo>
                        <a:pt x="2804" y="1845"/>
                        <a:pt x="2802" y="1843"/>
                        <a:pt x="2800" y="1842"/>
                      </a:cubicBezTo>
                      <a:lnTo>
                        <a:pt x="2080" y="1309"/>
                      </a:lnTo>
                      <a:cubicBezTo>
                        <a:pt x="2047" y="1285"/>
                        <a:pt x="2011" y="1271"/>
                        <a:pt x="1973" y="1266"/>
                      </a:cubicBezTo>
                      <a:cubicBezTo>
                        <a:pt x="1951" y="1258"/>
                        <a:pt x="1921" y="1252"/>
                        <a:pt x="1881" y="1246"/>
                      </a:cubicBezTo>
                      <a:cubicBezTo>
                        <a:pt x="1768" y="1231"/>
                        <a:pt x="1650" y="1224"/>
                        <a:pt x="1533" y="1219"/>
                      </a:cubicBezTo>
                      <a:cubicBezTo>
                        <a:pt x="1243" y="1774"/>
                        <a:pt x="1460" y="1774"/>
                        <a:pt x="1170" y="1219"/>
                      </a:cubicBezTo>
                      <a:cubicBezTo>
                        <a:pt x="1027" y="1225"/>
                        <a:pt x="869" y="1235"/>
                        <a:pt x="734" y="1267"/>
                      </a:cubicBezTo>
                      <a:cubicBezTo>
                        <a:pt x="660" y="1284"/>
                        <a:pt x="594" y="1308"/>
                        <a:pt x="539" y="1341"/>
                      </a:cubicBezTo>
                      <a:lnTo>
                        <a:pt x="544" y="1342"/>
                      </a:lnTo>
                      <a:cubicBezTo>
                        <a:pt x="508" y="1353"/>
                        <a:pt x="475" y="1373"/>
                        <a:pt x="449" y="1401"/>
                      </a:cubicBezTo>
                      <a:lnTo>
                        <a:pt x="452" y="1219"/>
                      </a:lnTo>
                      <a:cubicBezTo>
                        <a:pt x="454" y="1100"/>
                        <a:pt x="358" y="1001"/>
                        <a:pt x="239" y="999"/>
                      </a:cubicBezTo>
                      <a:cubicBezTo>
                        <a:pt x="120" y="998"/>
                        <a:pt x="21" y="1093"/>
                        <a:pt x="19" y="1212"/>
                      </a:cubicBezTo>
                      <a:lnTo>
                        <a:pt x="1" y="2357"/>
                      </a:lnTo>
                      <a:lnTo>
                        <a:pt x="1" y="2357"/>
                      </a:lnTo>
                      <a:cubicBezTo>
                        <a:pt x="0" y="2439"/>
                        <a:pt x="46" y="2518"/>
                        <a:pt x="124" y="2555"/>
                      </a:cubicBezTo>
                      <a:cubicBezTo>
                        <a:pt x="232" y="2607"/>
                        <a:pt x="361" y="2561"/>
                        <a:pt x="413" y="2454"/>
                      </a:cubicBezTo>
                      <a:lnTo>
                        <a:pt x="689" y="1878"/>
                      </a:lnTo>
                      <a:cubicBezTo>
                        <a:pt x="693" y="1899"/>
                        <a:pt x="694" y="1925"/>
                        <a:pt x="694" y="1957"/>
                      </a:cubicBezTo>
                      <a:lnTo>
                        <a:pt x="694" y="2094"/>
                      </a:lnTo>
                      <a:lnTo>
                        <a:pt x="694" y="2263"/>
                      </a:lnTo>
                      <a:lnTo>
                        <a:pt x="694" y="3008"/>
                      </a:lnTo>
                      <a:lnTo>
                        <a:pt x="2279" y="3008"/>
                      </a:lnTo>
                      <a:close/>
                      <a:moveTo>
                        <a:pt x="2025" y="1838"/>
                      </a:moveTo>
                      <a:lnTo>
                        <a:pt x="2360" y="2087"/>
                      </a:lnTo>
                      <a:lnTo>
                        <a:pt x="2008" y="2593"/>
                      </a:lnTo>
                      <a:lnTo>
                        <a:pt x="2008" y="2263"/>
                      </a:lnTo>
                      <a:lnTo>
                        <a:pt x="2008" y="2094"/>
                      </a:lnTo>
                      <a:lnTo>
                        <a:pt x="2008" y="1957"/>
                      </a:lnTo>
                      <a:cubicBezTo>
                        <a:pt x="2008" y="1899"/>
                        <a:pt x="2014" y="1862"/>
                        <a:pt x="2025" y="18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31" name="Freeform 9">
                  <a:extLst>
                    <a:ext uri="{FF2B5EF4-FFF2-40B4-BE49-F238E27FC236}">
                      <a16:creationId xmlns:a16="http://schemas.microsoft.com/office/drawing/2014/main" xmlns="" id="{5E95AE5D-0E21-4199-8C79-6CCCB0F87F03}"/>
                    </a:ext>
                  </a:extLst>
                </p:cNvPr>
                <p:cNvSpPr>
                  <a:spLocks noEditPoints="1"/>
                </p:cNvSpPr>
                <p:nvPr/>
              </p:nvSpPr>
              <p:spPr bwMode="auto">
                <a:xfrm>
                  <a:off x="928688" y="163513"/>
                  <a:ext cx="395288" cy="574675"/>
                </a:xfrm>
                <a:custGeom>
                  <a:avLst/>
                  <a:gdLst>
                    <a:gd name="T0" fmla="*/ 996 w 1464"/>
                    <a:gd name="T1" fmla="*/ 1183 h 2125"/>
                    <a:gd name="T2" fmla="*/ 1183 w 1464"/>
                    <a:gd name="T3" fmla="*/ 468 h 2125"/>
                    <a:gd name="T4" fmla="*/ 468 w 1464"/>
                    <a:gd name="T5" fmla="*/ 281 h 2125"/>
                    <a:gd name="T6" fmla="*/ 281 w 1464"/>
                    <a:gd name="T7" fmla="*/ 997 h 2125"/>
                    <a:gd name="T8" fmla="*/ 996 w 1464"/>
                    <a:gd name="T9" fmla="*/ 1183 h 2125"/>
                    <a:gd name="T10" fmla="*/ 325 w 1464"/>
                    <a:gd name="T11" fmla="*/ 1949 h 2125"/>
                    <a:gd name="T12" fmla="*/ 425 w 1464"/>
                    <a:gd name="T13" fmla="*/ 1515 h 2125"/>
                    <a:gd name="T14" fmla="*/ 489 w 1464"/>
                    <a:gd name="T15" fmla="*/ 1428 h 2125"/>
                    <a:gd name="T16" fmla="*/ 523 w 1464"/>
                    <a:gd name="T17" fmla="*/ 1414 h 2125"/>
                    <a:gd name="T18" fmla="*/ 540 w 1464"/>
                    <a:gd name="T19" fmla="*/ 1343 h 2125"/>
                    <a:gd name="T20" fmla="*/ 179 w 1464"/>
                    <a:gd name="T21" fmla="*/ 1056 h 2125"/>
                    <a:gd name="T22" fmla="*/ 408 w 1464"/>
                    <a:gd name="T23" fmla="*/ 179 h 2125"/>
                    <a:gd name="T24" fmla="*/ 1285 w 1464"/>
                    <a:gd name="T25" fmla="*/ 407 h 2125"/>
                    <a:gd name="T26" fmla="*/ 1057 w 1464"/>
                    <a:gd name="T27" fmla="*/ 1285 h 2125"/>
                    <a:gd name="T28" fmla="*/ 671 w 1464"/>
                    <a:gd name="T29" fmla="*/ 1369 h 2125"/>
                    <a:gd name="T30" fmla="*/ 654 w 1464"/>
                    <a:gd name="T31" fmla="*/ 1444 h 2125"/>
                    <a:gd name="T32" fmla="*/ 698 w 1464"/>
                    <a:gd name="T33" fmla="*/ 1578 h 2125"/>
                    <a:gd name="T34" fmla="*/ 598 w 1464"/>
                    <a:gd name="T35" fmla="*/ 2012 h 2125"/>
                    <a:gd name="T36" fmla="*/ 532 w 1464"/>
                    <a:gd name="T37" fmla="*/ 2101 h 2125"/>
                    <a:gd name="T38" fmla="*/ 430 w 1464"/>
                    <a:gd name="T39" fmla="*/ 2116 h 2125"/>
                    <a:gd name="T40" fmla="*/ 325 w 1464"/>
                    <a:gd name="T41" fmla="*/ 1949 h 2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64" h="2125">
                      <a:moveTo>
                        <a:pt x="996" y="1183"/>
                      </a:moveTo>
                      <a:cubicBezTo>
                        <a:pt x="1245" y="1037"/>
                        <a:pt x="1329" y="717"/>
                        <a:pt x="1183" y="468"/>
                      </a:cubicBezTo>
                      <a:cubicBezTo>
                        <a:pt x="1037" y="219"/>
                        <a:pt x="717" y="135"/>
                        <a:pt x="468" y="281"/>
                      </a:cubicBezTo>
                      <a:cubicBezTo>
                        <a:pt x="219" y="427"/>
                        <a:pt x="136" y="748"/>
                        <a:pt x="281" y="997"/>
                      </a:cubicBezTo>
                      <a:cubicBezTo>
                        <a:pt x="428" y="1245"/>
                        <a:pt x="748" y="1328"/>
                        <a:pt x="996" y="1183"/>
                      </a:cubicBezTo>
                      <a:close/>
                      <a:moveTo>
                        <a:pt x="325" y="1949"/>
                      </a:moveTo>
                      <a:lnTo>
                        <a:pt x="425" y="1515"/>
                      </a:lnTo>
                      <a:cubicBezTo>
                        <a:pt x="434" y="1477"/>
                        <a:pt x="458" y="1447"/>
                        <a:pt x="489" y="1428"/>
                      </a:cubicBezTo>
                      <a:cubicBezTo>
                        <a:pt x="500" y="1422"/>
                        <a:pt x="511" y="1417"/>
                        <a:pt x="523" y="1414"/>
                      </a:cubicBezTo>
                      <a:lnTo>
                        <a:pt x="540" y="1343"/>
                      </a:lnTo>
                      <a:cubicBezTo>
                        <a:pt x="393" y="1296"/>
                        <a:pt x="263" y="1199"/>
                        <a:pt x="179" y="1056"/>
                      </a:cubicBezTo>
                      <a:cubicBezTo>
                        <a:pt x="0" y="752"/>
                        <a:pt x="103" y="358"/>
                        <a:pt x="408" y="179"/>
                      </a:cubicBezTo>
                      <a:cubicBezTo>
                        <a:pt x="712" y="0"/>
                        <a:pt x="1106" y="103"/>
                        <a:pt x="1285" y="407"/>
                      </a:cubicBezTo>
                      <a:cubicBezTo>
                        <a:pt x="1464" y="712"/>
                        <a:pt x="1362" y="1106"/>
                        <a:pt x="1057" y="1285"/>
                      </a:cubicBezTo>
                      <a:cubicBezTo>
                        <a:pt x="936" y="1356"/>
                        <a:pt x="801" y="1382"/>
                        <a:pt x="671" y="1369"/>
                      </a:cubicBezTo>
                      <a:lnTo>
                        <a:pt x="654" y="1444"/>
                      </a:lnTo>
                      <a:cubicBezTo>
                        <a:pt x="690" y="1477"/>
                        <a:pt x="710" y="1527"/>
                        <a:pt x="698" y="1578"/>
                      </a:cubicBezTo>
                      <a:lnTo>
                        <a:pt x="598" y="2012"/>
                      </a:lnTo>
                      <a:cubicBezTo>
                        <a:pt x="589" y="2051"/>
                        <a:pt x="564" y="2082"/>
                        <a:pt x="532" y="2101"/>
                      </a:cubicBezTo>
                      <a:cubicBezTo>
                        <a:pt x="502" y="2118"/>
                        <a:pt x="466" y="2125"/>
                        <a:pt x="430" y="2116"/>
                      </a:cubicBezTo>
                      <a:cubicBezTo>
                        <a:pt x="354" y="2099"/>
                        <a:pt x="307" y="2024"/>
                        <a:pt x="325" y="19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32" name="Freeform 10">
                  <a:extLst>
                    <a:ext uri="{FF2B5EF4-FFF2-40B4-BE49-F238E27FC236}">
                      <a16:creationId xmlns:a16="http://schemas.microsoft.com/office/drawing/2014/main" xmlns="" id="{47F4D3D4-6DB4-42C0-BA9C-07382207F887}"/>
                    </a:ext>
                  </a:extLst>
                </p:cNvPr>
                <p:cNvSpPr>
                  <a:spLocks/>
                </p:cNvSpPr>
                <p:nvPr/>
              </p:nvSpPr>
              <p:spPr bwMode="auto">
                <a:xfrm>
                  <a:off x="1036638" y="371476"/>
                  <a:ext cx="52388" cy="106363"/>
                </a:xfrm>
                <a:custGeom>
                  <a:avLst/>
                  <a:gdLst>
                    <a:gd name="T0" fmla="*/ 0 w 192"/>
                    <a:gd name="T1" fmla="*/ 264 h 394"/>
                    <a:gd name="T2" fmla="*/ 111 w 192"/>
                    <a:gd name="T3" fmla="*/ 357 h 394"/>
                    <a:gd name="T4" fmla="*/ 192 w 192"/>
                    <a:gd name="T5" fmla="*/ 394 h 394"/>
                    <a:gd name="T6" fmla="*/ 192 w 192"/>
                    <a:gd name="T7" fmla="*/ 0 h 394"/>
                    <a:gd name="T8" fmla="*/ 0 w 192"/>
                    <a:gd name="T9" fmla="*/ 0 h 394"/>
                    <a:gd name="T10" fmla="*/ 0 w 192"/>
                    <a:gd name="T11" fmla="*/ 264 h 394"/>
                  </a:gdLst>
                  <a:ahLst/>
                  <a:cxnLst>
                    <a:cxn ang="0">
                      <a:pos x="T0" y="T1"/>
                    </a:cxn>
                    <a:cxn ang="0">
                      <a:pos x="T2" y="T3"/>
                    </a:cxn>
                    <a:cxn ang="0">
                      <a:pos x="T4" y="T5"/>
                    </a:cxn>
                    <a:cxn ang="0">
                      <a:pos x="T6" y="T7"/>
                    </a:cxn>
                    <a:cxn ang="0">
                      <a:pos x="T8" y="T9"/>
                    </a:cxn>
                    <a:cxn ang="0">
                      <a:pos x="T10" y="T11"/>
                    </a:cxn>
                  </a:cxnLst>
                  <a:rect l="0" t="0" r="r" b="b"/>
                  <a:pathLst>
                    <a:path w="192" h="394">
                      <a:moveTo>
                        <a:pt x="0" y="264"/>
                      </a:moveTo>
                      <a:cubicBezTo>
                        <a:pt x="31" y="300"/>
                        <a:pt x="68" y="331"/>
                        <a:pt x="111" y="357"/>
                      </a:cubicBezTo>
                      <a:cubicBezTo>
                        <a:pt x="137" y="372"/>
                        <a:pt x="164" y="384"/>
                        <a:pt x="192" y="394"/>
                      </a:cubicBezTo>
                      <a:lnTo>
                        <a:pt x="192" y="0"/>
                      </a:lnTo>
                      <a:lnTo>
                        <a:pt x="0" y="0"/>
                      </a:lnTo>
                      <a:lnTo>
                        <a:pt x="0"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33" name="Freeform 11">
                  <a:extLst>
                    <a:ext uri="{FF2B5EF4-FFF2-40B4-BE49-F238E27FC236}">
                      <a16:creationId xmlns:a16="http://schemas.microsoft.com/office/drawing/2014/main" xmlns="" id="{E783EDB3-F379-4107-9630-F21F2DCC5DEF}"/>
                    </a:ext>
                  </a:extLst>
                </p:cNvPr>
                <p:cNvSpPr>
                  <a:spLocks/>
                </p:cNvSpPr>
                <p:nvPr/>
              </p:nvSpPr>
              <p:spPr bwMode="auto">
                <a:xfrm>
                  <a:off x="1100138" y="333376"/>
                  <a:ext cx="52388" cy="152400"/>
                </a:xfrm>
                <a:custGeom>
                  <a:avLst/>
                  <a:gdLst>
                    <a:gd name="T0" fmla="*/ 0 w 192"/>
                    <a:gd name="T1" fmla="*/ 547 h 561"/>
                    <a:gd name="T2" fmla="*/ 192 w 192"/>
                    <a:gd name="T3" fmla="*/ 547 h 561"/>
                    <a:gd name="T4" fmla="*/ 192 w 192"/>
                    <a:gd name="T5" fmla="*/ 0 h 561"/>
                    <a:gd name="T6" fmla="*/ 0 w 192"/>
                    <a:gd name="T7" fmla="*/ 0 h 561"/>
                    <a:gd name="T8" fmla="*/ 0 w 192"/>
                    <a:gd name="T9" fmla="*/ 547 h 561"/>
                  </a:gdLst>
                  <a:ahLst/>
                  <a:cxnLst>
                    <a:cxn ang="0">
                      <a:pos x="T0" y="T1"/>
                    </a:cxn>
                    <a:cxn ang="0">
                      <a:pos x="T2" y="T3"/>
                    </a:cxn>
                    <a:cxn ang="0">
                      <a:pos x="T4" y="T5"/>
                    </a:cxn>
                    <a:cxn ang="0">
                      <a:pos x="T6" y="T7"/>
                    </a:cxn>
                    <a:cxn ang="0">
                      <a:pos x="T8" y="T9"/>
                    </a:cxn>
                  </a:cxnLst>
                  <a:rect l="0" t="0" r="r" b="b"/>
                  <a:pathLst>
                    <a:path w="192" h="561">
                      <a:moveTo>
                        <a:pt x="0" y="547"/>
                      </a:moveTo>
                      <a:cubicBezTo>
                        <a:pt x="64" y="561"/>
                        <a:pt x="130" y="561"/>
                        <a:pt x="192" y="547"/>
                      </a:cubicBezTo>
                      <a:lnTo>
                        <a:pt x="192" y="0"/>
                      </a:lnTo>
                      <a:lnTo>
                        <a:pt x="0" y="0"/>
                      </a:lnTo>
                      <a:lnTo>
                        <a:pt x="0" y="5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34" name="Freeform 12">
                  <a:extLst>
                    <a:ext uri="{FF2B5EF4-FFF2-40B4-BE49-F238E27FC236}">
                      <a16:creationId xmlns:a16="http://schemas.microsoft.com/office/drawing/2014/main" xmlns="" id="{DD551CD5-DF38-43B2-9A36-F4332F126328}"/>
                    </a:ext>
                  </a:extLst>
                </p:cNvPr>
                <p:cNvSpPr>
                  <a:spLocks/>
                </p:cNvSpPr>
                <p:nvPr/>
              </p:nvSpPr>
              <p:spPr bwMode="auto">
                <a:xfrm>
                  <a:off x="1163638" y="303213"/>
                  <a:ext cx="52388" cy="174625"/>
                </a:xfrm>
                <a:custGeom>
                  <a:avLst/>
                  <a:gdLst>
                    <a:gd name="T0" fmla="*/ 0 w 192"/>
                    <a:gd name="T1" fmla="*/ 649 h 649"/>
                    <a:gd name="T2" fmla="*/ 192 w 192"/>
                    <a:gd name="T3" fmla="*/ 519 h 649"/>
                    <a:gd name="T4" fmla="*/ 192 w 192"/>
                    <a:gd name="T5" fmla="*/ 0 h 649"/>
                    <a:gd name="T6" fmla="*/ 0 w 192"/>
                    <a:gd name="T7" fmla="*/ 0 h 649"/>
                    <a:gd name="T8" fmla="*/ 0 w 192"/>
                    <a:gd name="T9" fmla="*/ 649 h 649"/>
                  </a:gdLst>
                  <a:ahLst/>
                  <a:cxnLst>
                    <a:cxn ang="0">
                      <a:pos x="T0" y="T1"/>
                    </a:cxn>
                    <a:cxn ang="0">
                      <a:pos x="T2" y="T3"/>
                    </a:cxn>
                    <a:cxn ang="0">
                      <a:pos x="T4" y="T5"/>
                    </a:cxn>
                    <a:cxn ang="0">
                      <a:pos x="T6" y="T7"/>
                    </a:cxn>
                    <a:cxn ang="0">
                      <a:pos x="T8" y="T9"/>
                    </a:cxn>
                  </a:cxnLst>
                  <a:rect l="0" t="0" r="r" b="b"/>
                  <a:pathLst>
                    <a:path w="192" h="649">
                      <a:moveTo>
                        <a:pt x="0" y="649"/>
                      </a:moveTo>
                      <a:cubicBezTo>
                        <a:pt x="73" y="624"/>
                        <a:pt x="140" y="580"/>
                        <a:pt x="192" y="519"/>
                      </a:cubicBezTo>
                      <a:lnTo>
                        <a:pt x="192" y="0"/>
                      </a:lnTo>
                      <a:lnTo>
                        <a:pt x="0" y="0"/>
                      </a:lnTo>
                      <a:lnTo>
                        <a:pt x="0" y="6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grpSp>
            <p:nvGrpSpPr>
              <p:cNvPr id="114" name="Gruppieren 221">
                <a:extLst>
                  <a:ext uri="{FF2B5EF4-FFF2-40B4-BE49-F238E27FC236}">
                    <a16:creationId xmlns:a16="http://schemas.microsoft.com/office/drawing/2014/main" xmlns="" id="{934C502D-6A59-43FD-BE33-9BD56BFB3BF3}"/>
                  </a:ext>
                </a:extLst>
              </p:cNvPr>
              <p:cNvGrpSpPr/>
              <p:nvPr/>
            </p:nvGrpSpPr>
            <p:grpSpPr>
              <a:xfrm>
                <a:off x="1581410" y="2713019"/>
                <a:ext cx="304774" cy="411561"/>
                <a:chOff x="6650001" y="3148386"/>
                <a:chExt cx="414916" cy="560295"/>
              </a:xfrm>
            </p:grpSpPr>
            <p:sp>
              <p:nvSpPr>
                <p:cNvPr id="128" name="Freeform 6">
                  <a:extLst>
                    <a:ext uri="{FF2B5EF4-FFF2-40B4-BE49-F238E27FC236}">
                      <a16:creationId xmlns:a16="http://schemas.microsoft.com/office/drawing/2014/main" xmlns="" id="{11E73A46-0F99-461A-B6C0-BC69185F3D12}"/>
                    </a:ext>
                  </a:extLst>
                </p:cNvPr>
                <p:cNvSpPr>
                  <a:spLocks noEditPoints="1"/>
                </p:cNvSpPr>
                <p:nvPr/>
              </p:nvSpPr>
              <p:spPr bwMode="auto">
                <a:xfrm>
                  <a:off x="6820849" y="3357436"/>
                  <a:ext cx="73221" cy="286514"/>
                </a:xfrm>
                <a:custGeom>
                  <a:avLst/>
                  <a:gdLst>
                    <a:gd name="T0" fmla="*/ 202 w 404"/>
                    <a:gd name="T1" fmla="*/ 0 h 1581"/>
                    <a:gd name="T2" fmla="*/ 305 w 404"/>
                    <a:gd name="T3" fmla="*/ 103 h 1581"/>
                    <a:gd name="T4" fmla="*/ 202 w 404"/>
                    <a:gd name="T5" fmla="*/ 206 h 1581"/>
                    <a:gd name="T6" fmla="*/ 99 w 404"/>
                    <a:gd name="T7" fmla="*/ 103 h 1581"/>
                    <a:gd name="T8" fmla="*/ 202 w 404"/>
                    <a:gd name="T9" fmla="*/ 0 h 1581"/>
                    <a:gd name="T10" fmla="*/ 202 w 404"/>
                    <a:gd name="T11" fmla="*/ 1581 h 1581"/>
                    <a:gd name="T12" fmla="*/ 0 w 404"/>
                    <a:gd name="T13" fmla="*/ 1334 h 1581"/>
                    <a:gd name="T14" fmla="*/ 137 w 404"/>
                    <a:gd name="T15" fmla="*/ 218 h 1581"/>
                    <a:gd name="T16" fmla="*/ 202 w 404"/>
                    <a:gd name="T17" fmla="*/ 235 h 1581"/>
                    <a:gd name="T18" fmla="*/ 267 w 404"/>
                    <a:gd name="T19" fmla="*/ 218 h 1581"/>
                    <a:gd name="T20" fmla="*/ 404 w 404"/>
                    <a:gd name="T21" fmla="*/ 1334 h 1581"/>
                    <a:gd name="T22" fmla="*/ 202 w 404"/>
                    <a:gd name="T23" fmla="*/ 158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4" h="1581">
                      <a:moveTo>
                        <a:pt x="202" y="0"/>
                      </a:moveTo>
                      <a:cubicBezTo>
                        <a:pt x="259" y="0"/>
                        <a:pt x="305" y="47"/>
                        <a:pt x="305" y="103"/>
                      </a:cubicBezTo>
                      <a:cubicBezTo>
                        <a:pt x="305" y="160"/>
                        <a:pt x="259" y="206"/>
                        <a:pt x="202" y="206"/>
                      </a:cubicBezTo>
                      <a:cubicBezTo>
                        <a:pt x="145" y="206"/>
                        <a:pt x="99" y="160"/>
                        <a:pt x="99" y="103"/>
                      </a:cubicBezTo>
                      <a:cubicBezTo>
                        <a:pt x="99" y="47"/>
                        <a:pt x="145" y="0"/>
                        <a:pt x="202" y="0"/>
                      </a:cubicBezTo>
                      <a:close/>
                      <a:moveTo>
                        <a:pt x="202" y="1581"/>
                      </a:moveTo>
                      <a:lnTo>
                        <a:pt x="0" y="1334"/>
                      </a:lnTo>
                      <a:lnTo>
                        <a:pt x="137" y="218"/>
                      </a:lnTo>
                      <a:cubicBezTo>
                        <a:pt x="156" y="229"/>
                        <a:pt x="178" y="235"/>
                        <a:pt x="202" y="235"/>
                      </a:cubicBezTo>
                      <a:cubicBezTo>
                        <a:pt x="226" y="235"/>
                        <a:pt x="248" y="229"/>
                        <a:pt x="267" y="218"/>
                      </a:cubicBezTo>
                      <a:lnTo>
                        <a:pt x="404" y="1334"/>
                      </a:lnTo>
                      <a:lnTo>
                        <a:pt x="202" y="158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29" name="Freeform 7">
                  <a:extLst>
                    <a:ext uri="{FF2B5EF4-FFF2-40B4-BE49-F238E27FC236}">
                      <a16:creationId xmlns:a16="http://schemas.microsoft.com/office/drawing/2014/main" xmlns="" id="{BEEF2934-E8D5-474C-B92D-F34BBFEA8B75}"/>
                    </a:ext>
                  </a:extLst>
                </p:cNvPr>
                <p:cNvSpPr>
                  <a:spLocks noEditPoints="1"/>
                </p:cNvSpPr>
                <p:nvPr/>
              </p:nvSpPr>
              <p:spPr bwMode="auto">
                <a:xfrm>
                  <a:off x="6650001" y="3148386"/>
                  <a:ext cx="414916" cy="560295"/>
                </a:xfrm>
                <a:custGeom>
                  <a:avLst/>
                  <a:gdLst>
                    <a:gd name="T0" fmla="*/ 1149 w 2298"/>
                    <a:gd name="T1" fmla="*/ 1030 h 3097"/>
                    <a:gd name="T2" fmla="*/ 634 w 2298"/>
                    <a:gd name="T3" fmla="*/ 515 h 3097"/>
                    <a:gd name="T4" fmla="*/ 1149 w 2298"/>
                    <a:gd name="T5" fmla="*/ 0 h 3097"/>
                    <a:gd name="T6" fmla="*/ 1664 w 2298"/>
                    <a:gd name="T7" fmla="*/ 515 h 3097"/>
                    <a:gd name="T8" fmla="*/ 1149 w 2298"/>
                    <a:gd name="T9" fmla="*/ 1030 h 3097"/>
                    <a:gd name="T10" fmla="*/ 1767 w 2298"/>
                    <a:gd name="T11" fmla="*/ 3097 h 3097"/>
                    <a:gd name="T12" fmla="*/ 1767 w 2298"/>
                    <a:gd name="T13" fmla="*/ 2126 h 3097"/>
                    <a:gd name="T14" fmla="*/ 1767 w 2298"/>
                    <a:gd name="T15" fmla="*/ 1968 h 3097"/>
                    <a:gd name="T16" fmla="*/ 1767 w 2298"/>
                    <a:gd name="T17" fmla="*/ 1839 h 3097"/>
                    <a:gd name="T18" fmla="*/ 1812 w 2298"/>
                    <a:gd name="T19" fmla="*/ 1794 h 3097"/>
                    <a:gd name="T20" fmla="*/ 1812 w 2298"/>
                    <a:gd name="T21" fmla="*/ 1794 h 3097"/>
                    <a:gd name="T22" fmla="*/ 1857 w 2298"/>
                    <a:gd name="T23" fmla="*/ 1839 h 3097"/>
                    <a:gd name="T24" fmla="*/ 1857 w 2298"/>
                    <a:gd name="T25" fmla="*/ 2042 h 3097"/>
                    <a:gd name="T26" fmla="*/ 1857 w 2298"/>
                    <a:gd name="T27" fmla="*/ 3097 h 3097"/>
                    <a:gd name="T28" fmla="*/ 2296 w 2298"/>
                    <a:gd name="T29" fmla="*/ 3097 h 3097"/>
                    <a:gd name="T30" fmla="*/ 2296 w 2298"/>
                    <a:gd name="T31" fmla="*/ 1848 h 3097"/>
                    <a:gd name="T32" fmla="*/ 1881 w 2298"/>
                    <a:gd name="T33" fmla="*/ 1218 h 3097"/>
                    <a:gd name="T34" fmla="*/ 1511 w 2298"/>
                    <a:gd name="T35" fmla="*/ 1158 h 3097"/>
                    <a:gd name="T36" fmla="*/ 1149 w 2298"/>
                    <a:gd name="T37" fmla="*/ 1735 h 3097"/>
                    <a:gd name="T38" fmla="*/ 787 w 2298"/>
                    <a:gd name="T39" fmla="*/ 1158 h 3097"/>
                    <a:gd name="T40" fmla="*/ 417 w 2298"/>
                    <a:gd name="T41" fmla="*/ 1218 h 3097"/>
                    <a:gd name="T42" fmla="*/ 2 w 2298"/>
                    <a:gd name="T43" fmla="*/ 1848 h 3097"/>
                    <a:gd name="T44" fmla="*/ 2 w 2298"/>
                    <a:gd name="T45" fmla="*/ 3097 h 3097"/>
                    <a:gd name="T46" fmla="*/ 441 w 2298"/>
                    <a:gd name="T47" fmla="*/ 3097 h 3097"/>
                    <a:gd name="T48" fmla="*/ 441 w 2298"/>
                    <a:gd name="T49" fmla="*/ 2042 h 3097"/>
                    <a:gd name="T50" fmla="*/ 441 w 2298"/>
                    <a:gd name="T51" fmla="*/ 1839 h 3097"/>
                    <a:gd name="T52" fmla="*/ 486 w 2298"/>
                    <a:gd name="T53" fmla="*/ 1794 h 3097"/>
                    <a:gd name="T54" fmla="*/ 486 w 2298"/>
                    <a:gd name="T55" fmla="*/ 1794 h 3097"/>
                    <a:gd name="T56" fmla="*/ 531 w 2298"/>
                    <a:gd name="T57" fmla="*/ 1839 h 3097"/>
                    <a:gd name="T58" fmla="*/ 531 w 2298"/>
                    <a:gd name="T59" fmla="*/ 1968 h 3097"/>
                    <a:gd name="T60" fmla="*/ 531 w 2298"/>
                    <a:gd name="T61" fmla="*/ 2126 h 3097"/>
                    <a:gd name="T62" fmla="*/ 531 w 2298"/>
                    <a:gd name="T63" fmla="*/ 3097 h 3097"/>
                    <a:gd name="T64" fmla="*/ 1767 w 2298"/>
                    <a:gd name="T65" fmla="*/ 3097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8" h="3097">
                      <a:moveTo>
                        <a:pt x="1149" y="1030"/>
                      </a:moveTo>
                      <a:cubicBezTo>
                        <a:pt x="864" y="1030"/>
                        <a:pt x="634" y="800"/>
                        <a:pt x="634" y="515"/>
                      </a:cubicBezTo>
                      <a:cubicBezTo>
                        <a:pt x="634" y="230"/>
                        <a:pt x="864" y="0"/>
                        <a:pt x="1149" y="0"/>
                      </a:cubicBezTo>
                      <a:cubicBezTo>
                        <a:pt x="1434" y="0"/>
                        <a:pt x="1664" y="230"/>
                        <a:pt x="1664" y="515"/>
                      </a:cubicBezTo>
                      <a:cubicBezTo>
                        <a:pt x="1664" y="800"/>
                        <a:pt x="1434" y="1030"/>
                        <a:pt x="1149" y="1030"/>
                      </a:cubicBezTo>
                      <a:close/>
                      <a:moveTo>
                        <a:pt x="1767" y="3097"/>
                      </a:moveTo>
                      <a:lnTo>
                        <a:pt x="1767" y="2126"/>
                      </a:lnTo>
                      <a:lnTo>
                        <a:pt x="1767" y="1968"/>
                      </a:lnTo>
                      <a:lnTo>
                        <a:pt x="1767" y="1839"/>
                      </a:lnTo>
                      <a:cubicBezTo>
                        <a:pt x="1767" y="1815"/>
                        <a:pt x="1787" y="1794"/>
                        <a:pt x="1812" y="1794"/>
                      </a:cubicBezTo>
                      <a:lnTo>
                        <a:pt x="1812" y="1794"/>
                      </a:lnTo>
                      <a:cubicBezTo>
                        <a:pt x="1836" y="1794"/>
                        <a:pt x="1857" y="1815"/>
                        <a:pt x="1857" y="1839"/>
                      </a:cubicBezTo>
                      <a:lnTo>
                        <a:pt x="1857" y="2042"/>
                      </a:lnTo>
                      <a:lnTo>
                        <a:pt x="1857" y="3097"/>
                      </a:lnTo>
                      <a:lnTo>
                        <a:pt x="2296" y="3097"/>
                      </a:lnTo>
                      <a:lnTo>
                        <a:pt x="2296" y="1848"/>
                      </a:lnTo>
                      <a:cubicBezTo>
                        <a:pt x="2298" y="1503"/>
                        <a:pt x="2217" y="1303"/>
                        <a:pt x="1881" y="1218"/>
                      </a:cubicBezTo>
                      <a:cubicBezTo>
                        <a:pt x="1774" y="1191"/>
                        <a:pt x="1647" y="1171"/>
                        <a:pt x="1511" y="1158"/>
                      </a:cubicBezTo>
                      <a:lnTo>
                        <a:pt x="1149" y="1735"/>
                      </a:lnTo>
                      <a:lnTo>
                        <a:pt x="787" y="1158"/>
                      </a:lnTo>
                      <a:cubicBezTo>
                        <a:pt x="651" y="1171"/>
                        <a:pt x="524" y="1191"/>
                        <a:pt x="417" y="1218"/>
                      </a:cubicBezTo>
                      <a:cubicBezTo>
                        <a:pt x="81" y="1303"/>
                        <a:pt x="0" y="1503"/>
                        <a:pt x="2" y="1848"/>
                      </a:cubicBezTo>
                      <a:lnTo>
                        <a:pt x="2" y="3097"/>
                      </a:lnTo>
                      <a:lnTo>
                        <a:pt x="441" y="3097"/>
                      </a:lnTo>
                      <a:lnTo>
                        <a:pt x="441" y="2042"/>
                      </a:lnTo>
                      <a:lnTo>
                        <a:pt x="441" y="1839"/>
                      </a:lnTo>
                      <a:cubicBezTo>
                        <a:pt x="441" y="1815"/>
                        <a:pt x="462" y="1794"/>
                        <a:pt x="486" y="1794"/>
                      </a:cubicBezTo>
                      <a:lnTo>
                        <a:pt x="486" y="1794"/>
                      </a:lnTo>
                      <a:cubicBezTo>
                        <a:pt x="511" y="1794"/>
                        <a:pt x="531" y="1815"/>
                        <a:pt x="531" y="1839"/>
                      </a:cubicBezTo>
                      <a:lnTo>
                        <a:pt x="531" y="1968"/>
                      </a:lnTo>
                      <a:lnTo>
                        <a:pt x="531" y="2126"/>
                      </a:lnTo>
                      <a:lnTo>
                        <a:pt x="531" y="3097"/>
                      </a:lnTo>
                      <a:lnTo>
                        <a:pt x="1767" y="309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grpSp>
            <p:nvGrpSpPr>
              <p:cNvPr id="115" name="Gruppieren 286">
                <a:extLst>
                  <a:ext uri="{FF2B5EF4-FFF2-40B4-BE49-F238E27FC236}">
                    <a16:creationId xmlns:a16="http://schemas.microsoft.com/office/drawing/2014/main" xmlns="" id="{FB83FB73-3942-47D2-AFA7-DE58832E115B}"/>
                  </a:ext>
                </a:extLst>
              </p:cNvPr>
              <p:cNvGrpSpPr/>
              <p:nvPr/>
            </p:nvGrpSpPr>
            <p:grpSpPr>
              <a:xfrm>
                <a:off x="488307" y="1496291"/>
                <a:ext cx="1566008" cy="1080000"/>
                <a:chOff x="373435" y="2647912"/>
                <a:chExt cx="1566008" cy="1054540"/>
              </a:xfrm>
            </p:grpSpPr>
            <p:sp>
              <p:nvSpPr>
                <p:cNvPr id="123" name="Rectangle 6">
                  <a:extLst>
                    <a:ext uri="{FF2B5EF4-FFF2-40B4-BE49-F238E27FC236}">
                      <a16:creationId xmlns:a16="http://schemas.microsoft.com/office/drawing/2014/main" xmlns="" id="{55572B2A-F371-4355-92FA-10521543CC07}"/>
                    </a:ext>
                  </a:extLst>
                </p:cNvPr>
                <p:cNvSpPr/>
                <p:nvPr/>
              </p:nvSpPr>
              <p:spPr>
                <a:xfrm>
                  <a:off x="406875" y="3491544"/>
                  <a:ext cx="1288145" cy="210908"/>
                </a:xfrm>
                <a:prstGeom prst="rect">
                  <a:avLst/>
                </a:prstGeom>
              </p:spPr>
              <p:txBody>
                <a:bodyPr wrap="square" lIns="0" tIns="0" rIns="0" bIns="0" anchor="ctr" anchorCtr="0">
                  <a:noAutofit/>
                </a:bodyPr>
                <a:lstStyle/>
                <a:p>
                  <a:pPr algn="r" defTabSz="914341"/>
                  <a:r>
                    <a:rPr lang="en-GB" sz="1270" dirty="0">
                      <a:solidFill>
                        <a:srgbClr val="04304B"/>
                      </a:solidFill>
                    </a:rPr>
                    <a:t>Experiment</a:t>
                  </a:r>
                </a:p>
              </p:txBody>
            </p:sp>
            <p:sp>
              <p:nvSpPr>
                <p:cNvPr id="124" name="Rectangle 8">
                  <a:extLst>
                    <a:ext uri="{FF2B5EF4-FFF2-40B4-BE49-F238E27FC236}">
                      <a16:creationId xmlns:a16="http://schemas.microsoft.com/office/drawing/2014/main" xmlns="" id="{D9D48089-7A5F-4550-80FC-627B99A8B09E}"/>
                    </a:ext>
                  </a:extLst>
                </p:cNvPr>
                <p:cNvSpPr/>
                <p:nvPr/>
              </p:nvSpPr>
              <p:spPr>
                <a:xfrm>
                  <a:off x="676060" y="2647912"/>
                  <a:ext cx="1263383" cy="210908"/>
                </a:xfrm>
                <a:prstGeom prst="rect">
                  <a:avLst/>
                </a:prstGeom>
                <a:noFill/>
              </p:spPr>
              <p:txBody>
                <a:bodyPr wrap="square" lIns="0" tIns="0" rIns="0" bIns="0" rtlCol="0" anchor="ctr" anchorCtr="0">
                  <a:noAutofit/>
                </a:bodyPr>
                <a:lstStyle/>
                <a:p>
                  <a:pPr algn="r" defTabSz="914341"/>
                  <a:r>
                    <a:rPr lang="en-GB" sz="1270" dirty="0">
                      <a:solidFill>
                        <a:srgbClr val="04304B"/>
                      </a:solidFill>
                    </a:rPr>
                    <a:t>Data Science</a:t>
                  </a:r>
                </a:p>
              </p:txBody>
            </p:sp>
            <p:sp>
              <p:nvSpPr>
                <p:cNvPr id="125" name="Rectangle 10">
                  <a:extLst>
                    <a:ext uri="{FF2B5EF4-FFF2-40B4-BE49-F238E27FC236}">
                      <a16:creationId xmlns:a16="http://schemas.microsoft.com/office/drawing/2014/main" xmlns="" id="{DE7E17DB-3E01-4334-B2A6-293E0CE5A0F6}"/>
                    </a:ext>
                  </a:extLst>
                </p:cNvPr>
                <p:cNvSpPr/>
                <p:nvPr/>
              </p:nvSpPr>
              <p:spPr>
                <a:xfrm>
                  <a:off x="510570" y="3280636"/>
                  <a:ext cx="1196992" cy="210908"/>
                </a:xfrm>
                <a:prstGeom prst="rect">
                  <a:avLst/>
                </a:prstGeom>
                <a:noFill/>
              </p:spPr>
              <p:txBody>
                <a:bodyPr wrap="square" lIns="0" tIns="0" rIns="0" bIns="0" rtlCol="0" anchor="ctr" anchorCtr="0">
                  <a:noAutofit/>
                </a:bodyPr>
                <a:lstStyle/>
                <a:p>
                  <a:pPr algn="r" defTabSz="914341"/>
                  <a:r>
                    <a:rPr lang="en-GB" sz="1270" dirty="0">
                      <a:solidFill>
                        <a:srgbClr val="04304B"/>
                      </a:solidFill>
                    </a:rPr>
                    <a:t>New Data</a:t>
                  </a:r>
                </a:p>
              </p:txBody>
            </p:sp>
            <p:sp>
              <p:nvSpPr>
                <p:cNvPr id="126" name="Rectangle 7">
                  <a:extLst>
                    <a:ext uri="{FF2B5EF4-FFF2-40B4-BE49-F238E27FC236}">
                      <a16:creationId xmlns:a16="http://schemas.microsoft.com/office/drawing/2014/main" xmlns="" id="{DFA588A9-9472-411C-96DB-633CD6213B36}"/>
                    </a:ext>
                  </a:extLst>
                </p:cNvPr>
                <p:cNvSpPr/>
                <p:nvPr/>
              </p:nvSpPr>
              <p:spPr>
                <a:xfrm>
                  <a:off x="373435" y="3069728"/>
                  <a:ext cx="1365138" cy="210908"/>
                </a:xfrm>
                <a:prstGeom prst="rect">
                  <a:avLst/>
                </a:prstGeom>
                <a:noFill/>
              </p:spPr>
              <p:txBody>
                <a:bodyPr wrap="square" lIns="0" tIns="0" rIns="0" bIns="0" rtlCol="0" anchor="ctr" anchorCtr="0">
                  <a:noAutofit/>
                </a:bodyPr>
                <a:lstStyle/>
                <a:p>
                  <a:pPr algn="r" defTabSz="914341"/>
                  <a:r>
                    <a:rPr lang="en-GB" sz="1270" dirty="0">
                      <a:solidFill>
                        <a:srgbClr val="04304B"/>
                      </a:solidFill>
                    </a:rPr>
                    <a:t>Innovation</a:t>
                  </a:r>
                </a:p>
              </p:txBody>
            </p:sp>
            <p:sp>
              <p:nvSpPr>
                <p:cNvPr id="127" name="Rectangle 7">
                  <a:extLst>
                    <a:ext uri="{FF2B5EF4-FFF2-40B4-BE49-F238E27FC236}">
                      <a16:creationId xmlns:a16="http://schemas.microsoft.com/office/drawing/2014/main" xmlns="" id="{C984F301-6658-4022-985B-EC777910488E}"/>
                    </a:ext>
                  </a:extLst>
                </p:cNvPr>
                <p:cNvSpPr/>
                <p:nvPr/>
              </p:nvSpPr>
              <p:spPr>
                <a:xfrm>
                  <a:off x="445096" y="2858820"/>
                  <a:ext cx="1365139" cy="210908"/>
                </a:xfrm>
                <a:prstGeom prst="rect">
                  <a:avLst/>
                </a:prstGeom>
                <a:noFill/>
              </p:spPr>
              <p:txBody>
                <a:bodyPr wrap="square" lIns="0" tIns="0" rIns="0" bIns="0" rtlCol="0" anchor="ctr" anchorCtr="0">
                  <a:noAutofit/>
                </a:bodyPr>
                <a:lstStyle/>
                <a:p>
                  <a:pPr algn="r" defTabSz="914341"/>
                  <a:r>
                    <a:rPr lang="en-GB" sz="1270" dirty="0">
                      <a:solidFill>
                        <a:srgbClr val="04304B"/>
                      </a:solidFill>
                    </a:rPr>
                    <a:t>Explorative</a:t>
                  </a:r>
                </a:p>
              </p:txBody>
            </p:sp>
          </p:grpSp>
          <p:sp>
            <p:nvSpPr>
              <p:cNvPr id="116" name="Rectangle 6">
                <a:extLst>
                  <a:ext uri="{FF2B5EF4-FFF2-40B4-BE49-F238E27FC236}">
                    <a16:creationId xmlns:a16="http://schemas.microsoft.com/office/drawing/2014/main" xmlns="" id="{EA7A7651-CF06-4A3A-8AFB-790968BDDEC6}"/>
                  </a:ext>
                </a:extLst>
              </p:cNvPr>
              <p:cNvSpPr/>
              <p:nvPr/>
            </p:nvSpPr>
            <p:spPr>
              <a:xfrm>
                <a:off x="448290" y="3113374"/>
                <a:ext cx="1906408" cy="254508"/>
              </a:xfrm>
              <a:prstGeom prst="rect">
                <a:avLst/>
              </a:prstGeom>
            </p:spPr>
            <p:txBody>
              <a:bodyPr wrap="square" lIns="0" tIns="0" rIns="0" bIns="0" anchor="ctr" anchorCtr="0">
                <a:noAutofit/>
              </a:bodyPr>
              <a:lstStyle/>
              <a:p>
                <a:pPr algn="ctr" defTabSz="914341"/>
                <a:r>
                  <a:rPr lang="en-GB" sz="1100" dirty="0">
                    <a:solidFill>
                      <a:srgbClr val="04304B"/>
                    </a:solidFill>
                  </a:rPr>
                  <a:t>Data Scientist, Model Developer </a:t>
                </a:r>
              </a:p>
            </p:txBody>
          </p:sp>
          <p:grpSp>
            <p:nvGrpSpPr>
              <p:cNvPr id="117" name="Gruppieren 319">
                <a:extLst>
                  <a:ext uri="{FF2B5EF4-FFF2-40B4-BE49-F238E27FC236}">
                    <a16:creationId xmlns:a16="http://schemas.microsoft.com/office/drawing/2014/main" xmlns="" id="{037CF797-B16F-4B10-8244-6AB9C6E13BD5}"/>
                  </a:ext>
                </a:extLst>
              </p:cNvPr>
              <p:cNvGrpSpPr/>
              <p:nvPr/>
            </p:nvGrpSpPr>
            <p:grpSpPr>
              <a:xfrm flipH="1">
                <a:off x="1941929" y="1604291"/>
                <a:ext cx="450035" cy="861739"/>
                <a:chOff x="6748988" y="1604291"/>
                <a:chExt cx="450035" cy="861739"/>
              </a:xfrm>
            </p:grpSpPr>
            <p:cxnSp>
              <p:nvCxnSpPr>
                <p:cNvPr id="118" name="Gerade Verbindung 320">
                  <a:extLst>
                    <a:ext uri="{FF2B5EF4-FFF2-40B4-BE49-F238E27FC236}">
                      <a16:creationId xmlns:a16="http://schemas.microsoft.com/office/drawing/2014/main" xmlns="" id="{FA7FCCC6-7989-46EC-A283-80E09CBF74EB}"/>
                    </a:ext>
                  </a:extLst>
                </p:cNvPr>
                <p:cNvCxnSpPr/>
                <p:nvPr/>
              </p:nvCxnSpPr>
              <p:spPr>
                <a:xfrm flipH="1">
                  <a:off x="6748988" y="1604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19" name="Gerade Verbindung 321">
                  <a:extLst>
                    <a:ext uri="{FF2B5EF4-FFF2-40B4-BE49-F238E27FC236}">
                      <a16:creationId xmlns:a16="http://schemas.microsoft.com/office/drawing/2014/main" xmlns="" id="{D6290C30-80EF-4A03-BD2A-DFDC41F754C7}"/>
                    </a:ext>
                  </a:extLst>
                </p:cNvPr>
                <p:cNvCxnSpPr/>
                <p:nvPr/>
              </p:nvCxnSpPr>
              <p:spPr>
                <a:xfrm flipH="1">
                  <a:off x="6870637" y="1820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20" name="Gerade Verbindung 322">
                  <a:extLst>
                    <a:ext uri="{FF2B5EF4-FFF2-40B4-BE49-F238E27FC236}">
                      <a16:creationId xmlns:a16="http://schemas.microsoft.com/office/drawing/2014/main" xmlns="" id="{31E1ABD5-34A3-40EC-8774-D65D422E3025}"/>
                    </a:ext>
                  </a:extLst>
                </p:cNvPr>
                <p:cNvCxnSpPr/>
                <p:nvPr/>
              </p:nvCxnSpPr>
              <p:spPr>
                <a:xfrm flipH="1">
                  <a:off x="6938797" y="2036291"/>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21" name="Gerade Verbindung 323">
                  <a:extLst>
                    <a:ext uri="{FF2B5EF4-FFF2-40B4-BE49-F238E27FC236}">
                      <a16:creationId xmlns:a16="http://schemas.microsoft.com/office/drawing/2014/main" xmlns="" id="{1C351EB6-089E-45DF-9ABA-42CB5FBEB4AE}"/>
                    </a:ext>
                  </a:extLst>
                </p:cNvPr>
                <p:cNvCxnSpPr/>
                <p:nvPr/>
              </p:nvCxnSpPr>
              <p:spPr>
                <a:xfrm flipH="1">
                  <a:off x="6975582" y="2248767"/>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cxnSp>
              <p:nvCxnSpPr>
                <p:cNvPr id="122" name="Gerade Verbindung 324">
                  <a:extLst>
                    <a:ext uri="{FF2B5EF4-FFF2-40B4-BE49-F238E27FC236}">
                      <a16:creationId xmlns:a16="http://schemas.microsoft.com/office/drawing/2014/main" xmlns="" id="{538FBA4C-F803-4F60-A824-1C8783D66B9A}"/>
                    </a:ext>
                  </a:extLst>
                </p:cNvPr>
                <p:cNvCxnSpPr/>
                <p:nvPr/>
              </p:nvCxnSpPr>
              <p:spPr>
                <a:xfrm flipH="1">
                  <a:off x="6983023" y="2466030"/>
                  <a:ext cx="216000" cy="0"/>
                </a:xfrm>
                <a:prstGeom prst="line">
                  <a:avLst/>
                </a:prstGeom>
                <a:ln w="9525" cap="rnd">
                  <a:solidFill>
                    <a:schemeClr val="tx1">
                      <a:alpha val="79000"/>
                    </a:schemeClr>
                  </a:solidFill>
                  <a:prstDash val="dash"/>
                  <a:headEnd type="oval" w="sm" len="sm"/>
                  <a:tailEnd type="none" w="sm" len="sm"/>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xmlns="" id="{9B40BA32-5C45-4B9F-92D3-6C1C8A274C8A}"/>
                </a:ext>
              </a:extLst>
            </p:cNvPr>
            <p:cNvGrpSpPr/>
            <p:nvPr/>
          </p:nvGrpSpPr>
          <p:grpSpPr>
            <a:xfrm>
              <a:off x="5032699" y="1799797"/>
              <a:ext cx="1152000" cy="1152000"/>
              <a:chOff x="3204000" y="-1399397"/>
              <a:chExt cx="1152000" cy="1152000"/>
            </a:xfrm>
          </p:grpSpPr>
          <p:grpSp>
            <p:nvGrpSpPr>
              <p:cNvPr id="101" name="Gruppieren 46">
                <a:extLst>
                  <a:ext uri="{FF2B5EF4-FFF2-40B4-BE49-F238E27FC236}">
                    <a16:creationId xmlns:a16="http://schemas.microsoft.com/office/drawing/2014/main" xmlns="" id="{D0F71B7E-1EFC-4DBE-9418-A0BEDCA4382A}"/>
                  </a:ext>
                </a:extLst>
              </p:cNvPr>
              <p:cNvGrpSpPr/>
              <p:nvPr/>
            </p:nvGrpSpPr>
            <p:grpSpPr>
              <a:xfrm>
                <a:off x="3204000" y="-1399397"/>
                <a:ext cx="1152000" cy="1152000"/>
                <a:chOff x="4275138" y="1298575"/>
                <a:chExt cx="603250" cy="601663"/>
              </a:xfrm>
            </p:grpSpPr>
            <p:sp>
              <p:nvSpPr>
                <p:cNvPr id="103" name="Freeform 7">
                  <a:extLst>
                    <a:ext uri="{FF2B5EF4-FFF2-40B4-BE49-F238E27FC236}">
                      <a16:creationId xmlns:a16="http://schemas.microsoft.com/office/drawing/2014/main" xmlns="" id="{8D8458AA-E56E-4704-8323-E68FE17ED9A3}"/>
                    </a:ext>
                  </a:extLst>
                </p:cNvPr>
                <p:cNvSpPr>
                  <a:spLocks/>
                </p:cNvSpPr>
                <p:nvPr/>
              </p:nvSpPr>
              <p:spPr bwMode="auto">
                <a:xfrm>
                  <a:off x="4275138" y="1298575"/>
                  <a:ext cx="603250" cy="601663"/>
                </a:xfrm>
                <a:custGeom>
                  <a:avLst/>
                  <a:gdLst>
                    <a:gd name="T0" fmla="*/ 285 w 1760"/>
                    <a:gd name="T1" fmla="*/ 1235 h 1760"/>
                    <a:gd name="T2" fmla="*/ 209 w 1760"/>
                    <a:gd name="T3" fmla="*/ 1050 h 1760"/>
                    <a:gd name="T4" fmla="*/ 209 w 1760"/>
                    <a:gd name="T5" fmla="*/ 1049 h 1760"/>
                    <a:gd name="T6" fmla="*/ 206 w 1760"/>
                    <a:gd name="T7" fmla="*/ 1049 h 1760"/>
                    <a:gd name="T8" fmla="*/ 76 w 1760"/>
                    <a:gd name="T9" fmla="*/ 1049 h 1760"/>
                    <a:gd name="T10" fmla="*/ 0 w 1760"/>
                    <a:gd name="T11" fmla="*/ 973 h 1760"/>
                    <a:gd name="T12" fmla="*/ 0 w 1760"/>
                    <a:gd name="T13" fmla="*/ 787 h 1760"/>
                    <a:gd name="T14" fmla="*/ 76 w 1760"/>
                    <a:gd name="T15" fmla="*/ 711 h 1760"/>
                    <a:gd name="T16" fmla="*/ 208 w 1760"/>
                    <a:gd name="T17" fmla="*/ 711 h 1760"/>
                    <a:gd name="T18" fmla="*/ 210 w 1760"/>
                    <a:gd name="T19" fmla="*/ 711 h 1760"/>
                    <a:gd name="T20" fmla="*/ 287 w 1760"/>
                    <a:gd name="T21" fmla="*/ 525 h 1760"/>
                    <a:gd name="T22" fmla="*/ 286 w 1760"/>
                    <a:gd name="T23" fmla="*/ 525 h 1760"/>
                    <a:gd name="T24" fmla="*/ 192 w 1760"/>
                    <a:gd name="T25" fmla="*/ 431 h 1760"/>
                    <a:gd name="T26" fmla="*/ 192 w 1760"/>
                    <a:gd name="T27" fmla="*/ 324 h 1760"/>
                    <a:gd name="T28" fmla="*/ 324 w 1760"/>
                    <a:gd name="T29" fmla="*/ 192 h 1760"/>
                    <a:gd name="T30" fmla="*/ 431 w 1760"/>
                    <a:gd name="T31" fmla="*/ 192 h 1760"/>
                    <a:gd name="T32" fmla="*/ 523 w 1760"/>
                    <a:gd name="T33" fmla="*/ 286 h 1760"/>
                    <a:gd name="T34" fmla="*/ 709 w 1760"/>
                    <a:gd name="T35" fmla="*/ 207 h 1760"/>
                    <a:gd name="T36" fmla="*/ 711 w 1760"/>
                    <a:gd name="T37" fmla="*/ 206 h 1760"/>
                    <a:gd name="T38" fmla="*/ 711 w 1760"/>
                    <a:gd name="T39" fmla="*/ 205 h 1760"/>
                    <a:gd name="T40" fmla="*/ 711 w 1760"/>
                    <a:gd name="T41" fmla="*/ 76 h 1760"/>
                    <a:gd name="T42" fmla="*/ 787 w 1760"/>
                    <a:gd name="T43" fmla="*/ 0 h 1760"/>
                    <a:gd name="T44" fmla="*/ 973 w 1760"/>
                    <a:gd name="T45" fmla="*/ 0 h 1760"/>
                    <a:gd name="T46" fmla="*/ 1049 w 1760"/>
                    <a:gd name="T47" fmla="*/ 76 h 1760"/>
                    <a:gd name="T48" fmla="*/ 1049 w 1760"/>
                    <a:gd name="T49" fmla="*/ 201 h 1760"/>
                    <a:gd name="T50" fmla="*/ 1049 w 1760"/>
                    <a:gd name="T51" fmla="*/ 203 h 1760"/>
                    <a:gd name="T52" fmla="*/ 1241 w 1760"/>
                    <a:gd name="T53" fmla="*/ 281 h 1760"/>
                    <a:gd name="T54" fmla="*/ 1329 w 1760"/>
                    <a:gd name="T55" fmla="*/ 192 h 1760"/>
                    <a:gd name="T56" fmla="*/ 1436 w 1760"/>
                    <a:gd name="T57" fmla="*/ 192 h 1760"/>
                    <a:gd name="T58" fmla="*/ 1568 w 1760"/>
                    <a:gd name="T59" fmla="*/ 324 h 1760"/>
                    <a:gd name="T60" fmla="*/ 1568 w 1760"/>
                    <a:gd name="T61" fmla="*/ 431 h 1760"/>
                    <a:gd name="T62" fmla="*/ 1481 w 1760"/>
                    <a:gd name="T63" fmla="*/ 517 h 1760"/>
                    <a:gd name="T64" fmla="*/ 1563 w 1760"/>
                    <a:gd name="T65" fmla="*/ 711 h 1760"/>
                    <a:gd name="T66" fmla="*/ 1563 w 1760"/>
                    <a:gd name="T67" fmla="*/ 711 h 1760"/>
                    <a:gd name="T68" fmla="*/ 1684 w 1760"/>
                    <a:gd name="T69" fmla="*/ 711 h 1760"/>
                    <a:gd name="T70" fmla="*/ 1760 w 1760"/>
                    <a:gd name="T71" fmla="*/ 787 h 1760"/>
                    <a:gd name="T72" fmla="*/ 1760 w 1760"/>
                    <a:gd name="T73" fmla="*/ 973 h 1760"/>
                    <a:gd name="T74" fmla="*/ 1684 w 1760"/>
                    <a:gd name="T75" fmla="*/ 1049 h 1760"/>
                    <a:gd name="T76" fmla="*/ 1564 w 1760"/>
                    <a:gd name="T77" fmla="*/ 1049 h 1760"/>
                    <a:gd name="T78" fmla="*/ 1563 w 1760"/>
                    <a:gd name="T79" fmla="*/ 1050 h 1760"/>
                    <a:gd name="T80" fmla="*/ 1482 w 1760"/>
                    <a:gd name="T81" fmla="*/ 1244 h 1760"/>
                    <a:gd name="T82" fmla="*/ 1568 w 1760"/>
                    <a:gd name="T83" fmla="*/ 1329 h 1760"/>
                    <a:gd name="T84" fmla="*/ 1568 w 1760"/>
                    <a:gd name="T85" fmla="*/ 1436 h 1760"/>
                    <a:gd name="T86" fmla="*/ 1436 w 1760"/>
                    <a:gd name="T87" fmla="*/ 1568 h 1760"/>
                    <a:gd name="T88" fmla="*/ 1329 w 1760"/>
                    <a:gd name="T89" fmla="*/ 1568 h 1760"/>
                    <a:gd name="T90" fmla="*/ 1242 w 1760"/>
                    <a:gd name="T91" fmla="*/ 1481 h 1760"/>
                    <a:gd name="T92" fmla="*/ 1049 w 1760"/>
                    <a:gd name="T93" fmla="*/ 1560 h 1760"/>
                    <a:gd name="T94" fmla="*/ 1049 w 1760"/>
                    <a:gd name="T95" fmla="*/ 1560 h 1760"/>
                    <a:gd name="T96" fmla="*/ 1049 w 1760"/>
                    <a:gd name="T97" fmla="*/ 1684 h 1760"/>
                    <a:gd name="T98" fmla="*/ 973 w 1760"/>
                    <a:gd name="T99" fmla="*/ 1760 h 1760"/>
                    <a:gd name="T100" fmla="*/ 787 w 1760"/>
                    <a:gd name="T101" fmla="*/ 1760 h 1760"/>
                    <a:gd name="T102" fmla="*/ 711 w 1760"/>
                    <a:gd name="T103" fmla="*/ 1684 h 1760"/>
                    <a:gd name="T104" fmla="*/ 711 w 1760"/>
                    <a:gd name="T105" fmla="*/ 1557 h 1760"/>
                    <a:gd name="T106" fmla="*/ 710 w 1760"/>
                    <a:gd name="T107" fmla="*/ 1556 h 1760"/>
                    <a:gd name="T108" fmla="*/ 523 w 1760"/>
                    <a:gd name="T109" fmla="*/ 1476 h 1760"/>
                    <a:gd name="T110" fmla="*/ 519 w 1760"/>
                    <a:gd name="T111" fmla="*/ 1480 h 1760"/>
                    <a:gd name="T112" fmla="*/ 431 w 1760"/>
                    <a:gd name="T113" fmla="*/ 1568 h 1760"/>
                    <a:gd name="T114" fmla="*/ 324 w 1760"/>
                    <a:gd name="T115" fmla="*/ 1568 h 1760"/>
                    <a:gd name="T116" fmla="*/ 192 w 1760"/>
                    <a:gd name="T117" fmla="*/ 1436 h 1760"/>
                    <a:gd name="T118" fmla="*/ 192 w 1760"/>
                    <a:gd name="T119" fmla="*/ 1329 h 1760"/>
                    <a:gd name="T120" fmla="*/ 289 w 1760"/>
                    <a:gd name="T121" fmla="*/ 1232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0" h="1760">
                      <a:moveTo>
                        <a:pt x="285" y="1235"/>
                      </a:moveTo>
                      <a:cubicBezTo>
                        <a:pt x="252" y="1178"/>
                        <a:pt x="226" y="1116"/>
                        <a:pt x="209" y="1050"/>
                      </a:cubicBezTo>
                      <a:lnTo>
                        <a:pt x="209" y="1049"/>
                      </a:lnTo>
                      <a:lnTo>
                        <a:pt x="206" y="1049"/>
                      </a:lnTo>
                      <a:lnTo>
                        <a:pt x="76" y="1049"/>
                      </a:lnTo>
                      <a:cubicBezTo>
                        <a:pt x="34" y="1049"/>
                        <a:pt x="0" y="1015"/>
                        <a:pt x="0" y="973"/>
                      </a:cubicBezTo>
                      <a:lnTo>
                        <a:pt x="0" y="787"/>
                      </a:lnTo>
                      <a:cubicBezTo>
                        <a:pt x="0" y="745"/>
                        <a:pt x="34" y="711"/>
                        <a:pt x="76" y="711"/>
                      </a:cubicBezTo>
                      <a:lnTo>
                        <a:pt x="208" y="711"/>
                      </a:lnTo>
                      <a:lnTo>
                        <a:pt x="210" y="711"/>
                      </a:lnTo>
                      <a:cubicBezTo>
                        <a:pt x="226" y="645"/>
                        <a:pt x="253" y="582"/>
                        <a:pt x="287" y="525"/>
                      </a:cubicBezTo>
                      <a:lnTo>
                        <a:pt x="286" y="525"/>
                      </a:lnTo>
                      <a:lnTo>
                        <a:pt x="192" y="431"/>
                      </a:lnTo>
                      <a:cubicBezTo>
                        <a:pt x="163" y="401"/>
                        <a:pt x="163" y="353"/>
                        <a:pt x="192" y="324"/>
                      </a:cubicBezTo>
                      <a:lnTo>
                        <a:pt x="324" y="192"/>
                      </a:lnTo>
                      <a:cubicBezTo>
                        <a:pt x="353" y="163"/>
                        <a:pt x="401" y="163"/>
                        <a:pt x="431" y="192"/>
                      </a:cubicBezTo>
                      <a:lnTo>
                        <a:pt x="523" y="286"/>
                      </a:lnTo>
                      <a:cubicBezTo>
                        <a:pt x="580" y="251"/>
                        <a:pt x="643" y="224"/>
                        <a:pt x="709" y="207"/>
                      </a:cubicBezTo>
                      <a:lnTo>
                        <a:pt x="711" y="206"/>
                      </a:lnTo>
                      <a:lnTo>
                        <a:pt x="711" y="205"/>
                      </a:lnTo>
                      <a:lnTo>
                        <a:pt x="711" y="76"/>
                      </a:lnTo>
                      <a:cubicBezTo>
                        <a:pt x="711" y="34"/>
                        <a:pt x="745" y="0"/>
                        <a:pt x="787" y="0"/>
                      </a:cubicBezTo>
                      <a:lnTo>
                        <a:pt x="973" y="0"/>
                      </a:lnTo>
                      <a:cubicBezTo>
                        <a:pt x="1015" y="0"/>
                        <a:pt x="1049" y="34"/>
                        <a:pt x="1049" y="76"/>
                      </a:cubicBezTo>
                      <a:lnTo>
                        <a:pt x="1049" y="201"/>
                      </a:lnTo>
                      <a:lnTo>
                        <a:pt x="1049" y="203"/>
                      </a:lnTo>
                      <a:cubicBezTo>
                        <a:pt x="1117" y="219"/>
                        <a:pt x="1182" y="246"/>
                        <a:pt x="1241" y="281"/>
                      </a:cubicBezTo>
                      <a:lnTo>
                        <a:pt x="1329" y="192"/>
                      </a:lnTo>
                      <a:cubicBezTo>
                        <a:pt x="1359" y="163"/>
                        <a:pt x="1407" y="163"/>
                        <a:pt x="1436" y="192"/>
                      </a:cubicBezTo>
                      <a:lnTo>
                        <a:pt x="1568" y="324"/>
                      </a:lnTo>
                      <a:cubicBezTo>
                        <a:pt x="1597" y="353"/>
                        <a:pt x="1597" y="401"/>
                        <a:pt x="1568" y="431"/>
                      </a:cubicBezTo>
                      <a:lnTo>
                        <a:pt x="1481" y="517"/>
                      </a:lnTo>
                      <a:cubicBezTo>
                        <a:pt x="1518" y="577"/>
                        <a:pt x="1546" y="642"/>
                        <a:pt x="1563" y="711"/>
                      </a:cubicBezTo>
                      <a:lnTo>
                        <a:pt x="1563" y="711"/>
                      </a:lnTo>
                      <a:lnTo>
                        <a:pt x="1684" y="711"/>
                      </a:lnTo>
                      <a:cubicBezTo>
                        <a:pt x="1726" y="711"/>
                        <a:pt x="1760" y="745"/>
                        <a:pt x="1760" y="787"/>
                      </a:cubicBezTo>
                      <a:lnTo>
                        <a:pt x="1760" y="973"/>
                      </a:lnTo>
                      <a:cubicBezTo>
                        <a:pt x="1760" y="1015"/>
                        <a:pt x="1726" y="1049"/>
                        <a:pt x="1684" y="1049"/>
                      </a:cubicBezTo>
                      <a:lnTo>
                        <a:pt x="1564" y="1049"/>
                      </a:lnTo>
                      <a:lnTo>
                        <a:pt x="1563" y="1050"/>
                      </a:lnTo>
                      <a:cubicBezTo>
                        <a:pt x="1546" y="1119"/>
                        <a:pt x="1519" y="1184"/>
                        <a:pt x="1482" y="1244"/>
                      </a:cubicBezTo>
                      <a:lnTo>
                        <a:pt x="1568" y="1329"/>
                      </a:lnTo>
                      <a:cubicBezTo>
                        <a:pt x="1597" y="1359"/>
                        <a:pt x="1597" y="1407"/>
                        <a:pt x="1568" y="1436"/>
                      </a:cubicBezTo>
                      <a:lnTo>
                        <a:pt x="1436" y="1568"/>
                      </a:lnTo>
                      <a:cubicBezTo>
                        <a:pt x="1407" y="1598"/>
                        <a:pt x="1359" y="1598"/>
                        <a:pt x="1329" y="1568"/>
                      </a:cubicBezTo>
                      <a:lnTo>
                        <a:pt x="1242" y="1481"/>
                      </a:lnTo>
                      <a:cubicBezTo>
                        <a:pt x="1183" y="1517"/>
                        <a:pt x="1118" y="1543"/>
                        <a:pt x="1049" y="1560"/>
                      </a:cubicBezTo>
                      <a:lnTo>
                        <a:pt x="1049" y="1560"/>
                      </a:lnTo>
                      <a:lnTo>
                        <a:pt x="1049" y="1684"/>
                      </a:lnTo>
                      <a:cubicBezTo>
                        <a:pt x="1049" y="1726"/>
                        <a:pt x="1015" y="1760"/>
                        <a:pt x="973" y="1760"/>
                      </a:cubicBezTo>
                      <a:lnTo>
                        <a:pt x="787" y="1760"/>
                      </a:lnTo>
                      <a:cubicBezTo>
                        <a:pt x="745" y="1760"/>
                        <a:pt x="711" y="1726"/>
                        <a:pt x="711" y="1684"/>
                      </a:cubicBezTo>
                      <a:lnTo>
                        <a:pt x="711" y="1557"/>
                      </a:lnTo>
                      <a:lnTo>
                        <a:pt x="710" y="1556"/>
                      </a:lnTo>
                      <a:cubicBezTo>
                        <a:pt x="643" y="1539"/>
                        <a:pt x="580" y="1512"/>
                        <a:pt x="523" y="1476"/>
                      </a:cubicBezTo>
                      <a:lnTo>
                        <a:pt x="519" y="1480"/>
                      </a:lnTo>
                      <a:lnTo>
                        <a:pt x="431" y="1568"/>
                      </a:lnTo>
                      <a:cubicBezTo>
                        <a:pt x="401" y="1598"/>
                        <a:pt x="353" y="1598"/>
                        <a:pt x="324" y="1568"/>
                      </a:cubicBezTo>
                      <a:lnTo>
                        <a:pt x="192" y="1436"/>
                      </a:lnTo>
                      <a:cubicBezTo>
                        <a:pt x="163" y="1407"/>
                        <a:pt x="163" y="1359"/>
                        <a:pt x="192" y="1329"/>
                      </a:cubicBezTo>
                      <a:lnTo>
                        <a:pt x="289" y="1232"/>
                      </a:ln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4" name="Freeform 22">
                  <a:extLst>
                    <a:ext uri="{FF2B5EF4-FFF2-40B4-BE49-F238E27FC236}">
                      <a16:creationId xmlns:a16="http://schemas.microsoft.com/office/drawing/2014/main" xmlns="" id="{05A62B83-0ACC-4E48-9FDF-51C99AD498F8}"/>
                    </a:ext>
                  </a:extLst>
                </p:cNvPr>
                <p:cNvSpPr>
                  <a:spLocks/>
                </p:cNvSpPr>
                <p:nvPr/>
              </p:nvSpPr>
              <p:spPr bwMode="auto">
                <a:xfrm>
                  <a:off x="4584700" y="1441450"/>
                  <a:ext cx="150813" cy="114300"/>
                </a:xfrm>
                <a:custGeom>
                  <a:avLst/>
                  <a:gdLst>
                    <a:gd name="T0" fmla="*/ 0 w 442"/>
                    <a:gd name="T1" fmla="*/ 0 h 332"/>
                    <a:gd name="T2" fmla="*/ 442 w 442"/>
                    <a:gd name="T3" fmla="*/ 332 h 332"/>
                  </a:gdLst>
                  <a:ahLst/>
                  <a:cxnLst>
                    <a:cxn ang="0">
                      <a:pos x="T0" y="T1"/>
                    </a:cxn>
                    <a:cxn ang="0">
                      <a:pos x="T2" y="T3"/>
                    </a:cxn>
                  </a:cxnLst>
                  <a:rect l="0" t="0" r="r" b="b"/>
                  <a:pathLst>
                    <a:path w="442" h="332">
                      <a:moveTo>
                        <a:pt x="0" y="0"/>
                      </a:moveTo>
                      <a:cubicBezTo>
                        <a:pt x="204" y="0"/>
                        <a:pt x="384" y="135"/>
                        <a:pt x="442" y="332"/>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5" name="Freeform 23">
                  <a:extLst>
                    <a:ext uri="{FF2B5EF4-FFF2-40B4-BE49-F238E27FC236}">
                      <a16:creationId xmlns:a16="http://schemas.microsoft.com/office/drawing/2014/main" xmlns="" id="{8848432F-FE58-4607-A37E-2E60EC3954B2}"/>
                    </a:ext>
                  </a:extLst>
                </p:cNvPr>
                <p:cNvSpPr>
                  <a:spLocks/>
                </p:cNvSpPr>
                <p:nvPr/>
              </p:nvSpPr>
              <p:spPr bwMode="auto">
                <a:xfrm>
                  <a:off x="4681538" y="1498600"/>
                  <a:ext cx="65088" cy="57150"/>
                </a:xfrm>
                <a:custGeom>
                  <a:avLst/>
                  <a:gdLst>
                    <a:gd name="T0" fmla="*/ 192 w 192"/>
                    <a:gd name="T1" fmla="*/ 0 h 165"/>
                    <a:gd name="T2" fmla="*/ 158 w 192"/>
                    <a:gd name="T3" fmla="*/ 165 h 165"/>
                    <a:gd name="T4" fmla="*/ 0 w 192"/>
                    <a:gd name="T5" fmla="*/ 106 h 165"/>
                  </a:gdLst>
                  <a:ahLst/>
                  <a:cxnLst>
                    <a:cxn ang="0">
                      <a:pos x="T0" y="T1"/>
                    </a:cxn>
                    <a:cxn ang="0">
                      <a:pos x="T2" y="T3"/>
                    </a:cxn>
                    <a:cxn ang="0">
                      <a:pos x="T4" y="T5"/>
                    </a:cxn>
                  </a:cxnLst>
                  <a:rect l="0" t="0" r="r" b="b"/>
                  <a:pathLst>
                    <a:path w="192" h="165">
                      <a:moveTo>
                        <a:pt x="192" y="0"/>
                      </a:moveTo>
                      <a:cubicBezTo>
                        <a:pt x="180" y="55"/>
                        <a:pt x="169" y="110"/>
                        <a:pt x="158" y="165"/>
                      </a:cubicBezTo>
                      <a:cubicBezTo>
                        <a:pt x="105" y="145"/>
                        <a:pt x="53" y="125"/>
                        <a:pt x="0" y="106"/>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6" name="Freeform 24">
                  <a:extLst>
                    <a:ext uri="{FF2B5EF4-FFF2-40B4-BE49-F238E27FC236}">
                      <a16:creationId xmlns:a16="http://schemas.microsoft.com/office/drawing/2014/main" xmlns="" id="{F7F63C1E-1C8B-400A-8240-FE3B3FF4A64D}"/>
                    </a:ext>
                  </a:extLst>
                </p:cNvPr>
                <p:cNvSpPr>
                  <a:spLocks/>
                </p:cNvSpPr>
                <p:nvPr/>
              </p:nvSpPr>
              <p:spPr bwMode="auto">
                <a:xfrm>
                  <a:off x="4425950" y="1447800"/>
                  <a:ext cx="114300" cy="150813"/>
                </a:xfrm>
                <a:custGeom>
                  <a:avLst/>
                  <a:gdLst>
                    <a:gd name="T0" fmla="*/ 0 w 331"/>
                    <a:gd name="T1" fmla="*/ 442 h 442"/>
                    <a:gd name="T2" fmla="*/ 331 w 331"/>
                    <a:gd name="T3" fmla="*/ 0 h 442"/>
                  </a:gdLst>
                  <a:ahLst/>
                  <a:cxnLst>
                    <a:cxn ang="0">
                      <a:pos x="T0" y="T1"/>
                    </a:cxn>
                    <a:cxn ang="0">
                      <a:pos x="T2" y="T3"/>
                    </a:cxn>
                  </a:cxnLst>
                  <a:rect l="0" t="0" r="r" b="b"/>
                  <a:pathLst>
                    <a:path w="331" h="442">
                      <a:moveTo>
                        <a:pt x="0" y="442"/>
                      </a:moveTo>
                      <a:cubicBezTo>
                        <a:pt x="0" y="238"/>
                        <a:pt x="135" y="57"/>
                        <a:pt x="331" y="0"/>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7" name="Freeform 25">
                  <a:extLst>
                    <a:ext uri="{FF2B5EF4-FFF2-40B4-BE49-F238E27FC236}">
                      <a16:creationId xmlns:a16="http://schemas.microsoft.com/office/drawing/2014/main" xmlns="" id="{2330241C-80EA-4C1E-9D11-69E421C3090A}"/>
                    </a:ext>
                  </a:extLst>
                </p:cNvPr>
                <p:cNvSpPr>
                  <a:spLocks/>
                </p:cNvSpPr>
                <p:nvPr/>
              </p:nvSpPr>
              <p:spPr bwMode="auto">
                <a:xfrm>
                  <a:off x="4483100" y="1436688"/>
                  <a:ext cx="57150" cy="65088"/>
                </a:xfrm>
                <a:custGeom>
                  <a:avLst/>
                  <a:gdLst>
                    <a:gd name="T0" fmla="*/ 0 w 165"/>
                    <a:gd name="T1" fmla="*/ 0 h 191"/>
                    <a:gd name="T2" fmla="*/ 165 w 165"/>
                    <a:gd name="T3" fmla="*/ 34 h 191"/>
                    <a:gd name="T4" fmla="*/ 106 w 165"/>
                    <a:gd name="T5" fmla="*/ 191 h 191"/>
                  </a:gdLst>
                  <a:ahLst/>
                  <a:cxnLst>
                    <a:cxn ang="0">
                      <a:pos x="T0" y="T1"/>
                    </a:cxn>
                    <a:cxn ang="0">
                      <a:pos x="T2" y="T3"/>
                    </a:cxn>
                    <a:cxn ang="0">
                      <a:pos x="T4" y="T5"/>
                    </a:cxn>
                  </a:cxnLst>
                  <a:rect l="0" t="0" r="r" b="b"/>
                  <a:pathLst>
                    <a:path w="165" h="191">
                      <a:moveTo>
                        <a:pt x="0" y="0"/>
                      </a:moveTo>
                      <a:cubicBezTo>
                        <a:pt x="55" y="11"/>
                        <a:pt x="110" y="23"/>
                        <a:pt x="165" y="34"/>
                      </a:cubicBezTo>
                      <a:cubicBezTo>
                        <a:pt x="145" y="86"/>
                        <a:pt x="126" y="139"/>
                        <a:pt x="106" y="191"/>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8" name="Freeform 26">
                  <a:extLst>
                    <a:ext uri="{FF2B5EF4-FFF2-40B4-BE49-F238E27FC236}">
                      <a16:creationId xmlns:a16="http://schemas.microsoft.com/office/drawing/2014/main" xmlns="" id="{787994DF-8EEF-4C20-B1D8-B758C108B78C}"/>
                    </a:ext>
                  </a:extLst>
                </p:cNvPr>
                <p:cNvSpPr>
                  <a:spLocks/>
                </p:cNvSpPr>
                <p:nvPr/>
              </p:nvSpPr>
              <p:spPr bwMode="auto">
                <a:xfrm>
                  <a:off x="4432300" y="1644650"/>
                  <a:ext cx="152400" cy="112713"/>
                </a:xfrm>
                <a:custGeom>
                  <a:avLst/>
                  <a:gdLst>
                    <a:gd name="T0" fmla="*/ 443 w 443"/>
                    <a:gd name="T1" fmla="*/ 331 h 331"/>
                    <a:gd name="T2" fmla="*/ 0 w 443"/>
                    <a:gd name="T3" fmla="*/ 0 h 331"/>
                  </a:gdLst>
                  <a:ahLst/>
                  <a:cxnLst>
                    <a:cxn ang="0">
                      <a:pos x="T0" y="T1"/>
                    </a:cxn>
                    <a:cxn ang="0">
                      <a:pos x="T2" y="T3"/>
                    </a:cxn>
                  </a:cxnLst>
                  <a:rect l="0" t="0" r="r" b="b"/>
                  <a:pathLst>
                    <a:path w="443" h="331">
                      <a:moveTo>
                        <a:pt x="443" y="331"/>
                      </a:moveTo>
                      <a:cubicBezTo>
                        <a:pt x="238" y="331"/>
                        <a:pt x="58" y="196"/>
                        <a:pt x="0" y="0"/>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09" name="Freeform 27">
                  <a:extLst>
                    <a:ext uri="{FF2B5EF4-FFF2-40B4-BE49-F238E27FC236}">
                      <a16:creationId xmlns:a16="http://schemas.microsoft.com/office/drawing/2014/main" xmlns="" id="{8073AF21-3B33-4CF5-B861-9BA09CB9A997}"/>
                    </a:ext>
                  </a:extLst>
                </p:cNvPr>
                <p:cNvSpPr>
                  <a:spLocks/>
                </p:cNvSpPr>
                <p:nvPr/>
              </p:nvSpPr>
              <p:spPr bwMode="auto">
                <a:xfrm>
                  <a:off x="4421188" y="1644650"/>
                  <a:ext cx="65088" cy="55563"/>
                </a:xfrm>
                <a:custGeom>
                  <a:avLst/>
                  <a:gdLst>
                    <a:gd name="T0" fmla="*/ 0 w 192"/>
                    <a:gd name="T1" fmla="*/ 164 h 164"/>
                    <a:gd name="T2" fmla="*/ 34 w 192"/>
                    <a:gd name="T3" fmla="*/ 0 h 164"/>
                    <a:gd name="T4" fmla="*/ 192 w 192"/>
                    <a:gd name="T5" fmla="*/ 58 h 164"/>
                  </a:gdLst>
                  <a:ahLst/>
                  <a:cxnLst>
                    <a:cxn ang="0">
                      <a:pos x="T0" y="T1"/>
                    </a:cxn>
                    <a:cxn ang="0">
                      <a:pos x="T2" y="T3"/>
                    </a:cxn>
                    <a:cxn ang="0">
                      <a:pos x="T4" y="T5"/>
                    </a:cxn>
                  </a:cxnLst>
                  <a:rect l="0" t="0" r="r" b="b"/>
                  <a:pathLst>
                    <a:path w="192" h="164">
                      <a:moveTo>
                        <a:pt x="0" y="164"/>
                      </a:moveTo>
                      <a:cubicBezTo>
                        <a:pt x="12" y="109"/>
                        <a:pt x="23" y="55"/>
                        <a:pt x="34" y="0"/>
                      </a:cubicBezTo>
                      <a:cubicBezTo>
                        <a:pt x="87" y="19"/>
                        <a:pt x="139" y="39"/>
                        <a:pt x="192" y="58"/>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10" name="Freeform 28">
                  <a:extLst>
                    <a:ext uri="{FF2B5EF4-FFF2-40B4-BE49-F238E27FC236}">
                      <a16:creationId xmlns:a16="http://schemas.microsoft.com/office/drawing/2014/main" xmlns="" id="{5708EC3D-6CFC-485C-9D4E-6E17DEDD5D4F}"/>
                    </a:ext>
                  </a:extLst>
                </p:cNvPr>
                <p:cNvSpPr>
                  <a:spLocks/>
                </p:cNvSpPr>
                <p:nvPr/>
              </p:nvSpPr>
              <p:spPr bwMode="auto">
                <a:xfrm>
                  <a:off x="4629150" y="1598613"/>
                  <a:ext cx="112713" cy="152400"/>
                </a:xfrm>
                <a:custGeom>
                  <a:avLst/>
                  <a:gdLst>
                    <a:gd name="T0" fmla="*/ 331 w 331"/>
                    <a:gd name="T1" fmla="*/ 0 h 442"/>
                    <a:gd name="T2" fmla="*/ 0 w 331"/>
                    <a:gd name="T3" fmla="*/ 442 h 442"/>
                  </a:gdLst>
                  <a:ahLst/>
                  <a:cxnLst>
                    <a:cxn ang="0">
                      <a:pos x="T0" y="T1"/>
                    </a:cxn>
                    <a:cxn ang="0">
                      <a:pos x="T2" y="T3"/>
                    </a:cxn>
                  </a:cxnLst>
                  <a:rect l="0" t="0" r="r" b="b"/>
                  <a:pathLst>
                    <a:path w="331" h="442">
                      <a:moveTo>
                        <a:pt x="331" y="0"/>
                      </a:moveTo>
                      <a:cubicBezTo>
                        <a:pt x="331" y="205"/>
                        <a:pt x="196" y="385"/>
                        <a:pt x="0" y="442"/>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111" name="Freeform 29">
                  <a:extLst>
                    <a:ext uri="{FF2B5EF4-FFF2-40B4-BE49-F238E27FC236}">
                      <a16:creationId xmlns:a16="http://schemas.microsoft.com/office/drawing/2014/main" xmlns="" id="{D61EB964-CB1A-4A12-83D3-D23A85716FEA}"/>
                    </a:ext>
                  </a:extLst>
                </p:cNvPr>
                <p:cNvSpPr>
                  <a:spLocks/>
                </p:cNvSpPr>
                <p:nvPr/>
              </p:nvSpPr>
              <p:spPr bwMode="auto">
                <a:xfrm>
                  <a:off x="4629150" y="1697038"/>
                  <a:ext cx="55563" cy="65088"/>
                </a:xfrm>
                <a:custGeom>
                  <a:avLst/>
                  <a:gdLst>
                    <a:gd name="T0" fmla="*/ 165 w 165"/>
                    <a:gd name="T1" fmla="*/ 191 h 191"/>
                    <a:gd name="T2" fmla="*/ 0 w 165"/>
                    <a:gd name="T3" fmla="*/ 157 h 191"/>
                    <a:gd name="T4" fmla="*/ 59 w 165"/>
                    <a:gd name="T5" fmla="*/ 0 h 191"/>
                  </a:gdLst>
                  <a:ahLst/>
                  <a:cxnLst>
                    <a:cxn ang="0">
                      <a:pos x="T0" y="T1"/>
                    </a:cxn>
                    <a:cxn ang="0">
                      <a:pos x="T2" y="T3"/>
                    </a:cxn>
                    <a:cxn ang="0">
                      <a:pos x="T4" y="T5"/>
                    </a:cxn>
                  </a:cxnLst>
                  <a:rect l="0" t="0" r="r" b="b"/>
                  <a:pathLst>
                    <a:path w="165" h="191">
                      <a:moveTo>
                        <a:pt x="165" y="191"/>
                      </a:moveTo>
                      <a:cubicBezTo>
                        <a:pt x="110" y="180"/>
                        <a:pt x="55" y="169"/>
                        <a:pt x="0" y="157"/>
                      </a:cubicBezTo>
                      <a:cubicBezTo>
                        <a:pt x="20" y="105"/>
                        <a:pt x="39" y="52"/>
                        <a:pt x="59" y="0"/>
                      </a:cubicBezTo>
                    </a:path>
                  </a:pathLst>
                </a:custGeom>
                <a:noFill/>
                <a:ln w="17463" cap="rnd">
                  <a:solidFill>
                    <a:srgbClr val="00B0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sp>
            <p:nvSpPr>
              <p:cNvPr id="102" name="TextBox 101">
                <a:extLst>
                  <a:ext uri="{FF2B5EF4-FFF2-40B4-BE49-F238E27FC236}">
                    <a16:creationId xmlns:a16="http://schemas.microsoft.com/office/drawing/2014/main" xmlns="" id="{21F91BF2-0ABC-4269-AC77-8F50E2447F55}"/>
                  </a:ext>
                </a:extLst>
              </p:cNvPr>
              <p:cNvSpPr txBox="1"/>
              <p:nvPr/>
            </p:nvSpPr>
            <p:spPr>
              <a:xfrm>
                <a:off x="3491999" y="-969365"/>
                <a:ext cx="613630" cy="276999"/>
              </a:xfrm>
              <a:prstGeom prst="rect">
                <a:avLst/>
              </a:prstGeom>
              <a:noFill/>
            </p:spPr>
            <p:txBody>
              <a:bodyPr wrap="none" rtlCol="0">
                <a:spAutoFit/>
              </a:bodyPr>
              <a:lstStyle/>
              <a:p>
                <a:pPr algn="ctr"/>
                <a:r>
                  <a:rPr lang="en-GB" sz="1200" b="1" dirty="0">
                    <a:solidFill>
                      <a:srgbClr val="000000"/>
                    </a:solidFill>
                  </a:rPr>
                  <a:t>Deploy</a:t>
                </a:r>
              </a:p>
            </p:txBody>
          </p:sp>
        </p:grpSp>
        <p:grpSp>
          <p:nvGrpSpPr>
            <p:cNvPr id="18" name="Group 17">
              <a:extLst>
                <a:ext uri="{FF2B5EF4-FFF2-40B4-BE49-F238E27FC236}">
                  <a16:creationId xmlns:a16="http://schemas.microsoft.com/office/drawing/2014/main" xmlns="" id="{B249DE22-4C5A-4A26-BD94-11F4525ECC00}"/>
                </a:ext>
              </a:extLst>
            </p:cNvPr>
            <p:cNvGrpSpPr/>
            <p:nvPr/>
          </p:nvGrpSpPr>
          <p:grpSpPr>
            <a:xfrm>
              <a:off x="2994388" y="1840867"/>
              <a:ext cx="1152000" cy="959239"/>
              <a:chOff x="3286554" y="-1114391"/>
              <a:chExt cx="1152000" cy="959239"/>
            </a:xfrm>
          </p:grpSpPr>
          <p:grpSp>
            <p:nvGrpSpPr>
              <p:cNvPr id="88" name="Gruppieren 3">
                <a:extLst>
                  <a:ext uri="{FF2B5EF4-FFF2-40B4-BE49-F238E27FC236}">
                    <a16:creationId xmlns:a16="http://schemas.microsoft.com/office/drawing/2014/main" xmlns="" id="{67DD299D-0879-44A4-B3D5-31983FEEB2B0}"/>
                  </a:ext>
                </a:extLst>
              </p:cNvPr>
              <p:cNvGrpSpPr/>
              <p:nvPr/>
            </p:nvGrpSpPr>
            <p:grpSpPr>
              <a:xfrm>
                <a:off x="3286554" y="-1114391"/>
                <a:ext cx="1152000" cy="896149"/>
                <a:chOff x="3831869" y="1419825"/>
                <a:chExt cx="1484101" cy="1171001"/>
              </a:xfrm>
            </p:grpSpPr>
            <p:grpSp>
              <p:nvGrpSpPr>
                <p:cNvPr id="90" name="Gruppieren 43">
                  <a:extLst>
                    <a:ext uri="{FF2B5EF4-FFF2-40B4-BE49-F238E27FC236}">
                      <a16:creationId xmlns:a16="http://schemas.microsoft.com/office/drawing/2014/main" xmlns="" id="{C98186B0-AE68-4D06-B850-210FE681AB01}"/>
                    </a:ext>
                  </a:extLst>
                </p:cNvPr>
                <p:cNvGrpSpPr/>
                <p:nvPr/>
              </p:nvGrpSpPr>
              <p:grpSpPr>
                <a:xfrm>
                  <a:off x="3831869" y="1419825"/>
                  <a:ext cx="1484101" cy="1171001"/>
                  <a:chOff x="6242304" y="1395705"/>
                  <a:chExt cx="1298448" cy="1024515"/>
                </a:xfrm>
              </p:grpSpPr>
              <p:sp>
                <p:nvSpPr>
                  <p:cNvPr id="99" name="Freihandform 44">
                    <a:extLst>
                      <a:ext uri="{FF2B5EF4-FFF2-40B4-BE49-F238E27FC236}">
                        <a16:creationId xmlns:a16="http://schemas.microsoft.com/office/drawing/2014/main" xmlns="" id="{BD6C7126-DBF3-4261-870B-002795D5FC9F}"/>
                      </a:ext>
                    </a:extLst>
                  </p:cNvPr>
                  <p:cNvSpPr/>
                  <p:nvPr/>
                </p:nvSpPr>
                <p:spPr>
                  <a:xfrm>
                    <a:off x="6242304" y="1633728"/>
                    <a:ext cx="1298448" cy="786492"/>
                  </a:xfrm>
                  <a:custGeom>
                    <a:avLst/>
                    <a:gdLst>
                      <a:gd name="connsiteX0" fmla="*/ 0 w 1298448"/>
                      <a:gd name="connsiteY0" fmla="*/ 1078992 h 1078992"/>
                      <a:gd name="connsiteX1" fmla="*/ 408432 w 1298448"/>
                      <a:gd name="connsiteY1" fmla="*/ 0 h 1078992"/>
                      <a:gd name="connsiteX2" fmla="*/ 877824 w 1298448"/>
                      <a:gd name="connsiteY2" fmla="*/ 0 h 1078992"/>
                      <a:gd name="connsiteX3" fmla="*/ 1298448 w 1298448"/>
                      <a:gd name="connsiteY3" fmla="*/ 1060704 h 1078992"/>
                      <a:gd name="connsiteX4" fmla="*/ 0 w 1298448"/>
                      <a:gd name="connsiteY4" fmla="*/ 1078992 h 107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8448" h="1078992">
                        <a:moveTo>
                          <a:pt x="0" y="1078992"/>
                        </a:moveTo>
                        <a:lnTo>
                          <a:pt x="408432" y="0"/>
                        </a:lnTo>
                        <a:lnTo>
                          <a:pt x="877824" y="0"/>
                        </a:lnTo>
                        <a:lnTo>
                          <a:pt x="1298448" y="1060704"/>
                        </a:lnTo>
                        <a:lnTo>
                          <a:pt x="0" y="1078992"/>
                        </a:lnTo>
                        <a:close/>
                      </a:path>
                    </a:pathLst>
                  </a:custGeom>
                  <a:gradFill>
                    <a:gsLst>
                      <a:gs pos="0">
                        <a:schemeClr val="accent2">
                          <a:alpha val="34000"/>
                        </a:schemeClr>
                      </a:gs>
                      <a:gs pos="100000">
                        <a:schemeClr val="accent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rgbClr val="0074BE"/>
                      </a:solidFill>
                    </a:endParaRPr>
                  </a:p>
                </p:txBody>
              </p:sp>
              <p:sp>
                <p:nvSpPr>
                  <p:cNvPr id="100" name="Ellipse 45">
                    <a:extLst>
                      <a:ext uri="{FF2B5EF4-FFF2-40B4-BE49-F238E27FC236}">
                        <a16:creationId xmlns:a16="http://schemas.microsoft.com/office/drawing/2014/main" xmlns="" id="{F7A4FF10-0B9B-447A-BDB8-E1F96DCEFC09}"/>
                      </a:ext>
                    </a:extLst>
                  </p:cNvPr>
                  <p:cNvSpPr/>
                  <p:nvPr/>
                </p:nvSpPr>
                <p:spPr>
                  <a:xfrm>
                    <a:off x="6644766" y="1395705"/>
                    <a:ext cx="475106" cy="475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rgbClr val="0074BE"/>
                      </a:solidFill>
                    </a:endParaRPr>
                  </a:p>
                </p:txBody>
              </p:sp>
            </p:grpSp>
            <p:grpSp>
              <p:nvGrpSpPr>
                <p:cNvPr id="91" name="Group 5">
                  <a:extLst>
                    <a:ext uri="{FF2B5EF4-FFF2-40B4-BE49-F238E27FC236}">
                      <a16:creationId xmlns:a16="http://schemas.microsoft.com/office/drawing/2014/main" xmlns="" id="{08FB76A3-940E-4B91-A41E-1F617C26B8FB}"/>
                    </a:ext>
                  </a:extLst>
                </p:cNvPr>
                <p:cNvGrpSpPr>
                  <a:grpSpLocks noChangeAspect="1"/>
                </p:cNvGrpSpPr>
                <p:nvPr/>
              </p:nvGrpSpPr>
              <p:grpSpPr bwMode="auto">
                <a:xfrm>
                  <a:off x="4127340" y="1419825"/>
                  <a:ext cx="705833" cy="711277"/>
                  <a:chOff x="4095" y="816"/>
                  <a:chExt cx="389" cy="392"/>
                </a:xfrm>
              </p:grpSpPr>
              <p:sp>
                <p:nvSpPr>
                  <p:cNvPr id="93" name="Oval 6">
                    <a:extLst>
                      <a:ext uri="{FF2B5EF4-FFF2-40B4-BE49-F238E27FC236}">
                        <a16:creationId xmlns:a16="http://schemas.microsoft.com/office/drawing/2014/main" xmlns="" id="{B35A607D-CF22-492B-B700-EBF003EC75F3}"/>
                      </a:ext>
                    </a:extLst>
                  </p:cNvPr>
                  <p:cNvSpPr>
                    <a:spLocks noChangeArrowheads="1"/>
                  </p:cNvSpPr>
                  <p:nvPr/>
                </p:nvSpPr>
                <p:spPr bwMode="auto">
                  <a:xfrm>
                    <a:off x="4189" y="816"/>
                    <a:ext cx="295" cy="296"/>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94" name="Line 7">
                    <a:extLst>
                      <a:ext uri="{FF2B5EF4-FFF2-40B4-BE49-F238E27FC236}">
                        <a16:creationId xmlns:a16="http://schemas.microsoft.com/office/drawing/2014/main" xmlns="" id="{7E3FAB63-018F-478C-AD5C-97A96934C3A5}"/>
                      </a:ext>
                    </a:extLst>
                  </p:cNvPr>
                  <p:cNvSpPr>
                    <a:spLocks noChangeShapeType="1"/>
                  </p:cNvSpPr>
                  <p:nvPr/>
                </p:nvSpPr>
                <p:spPr bwMode="auto">
                  <a:xfrm flipH="1">
                    <a:off x="4201" y="1071"/>
                    <a:ext cx="29" cy="29"/>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95" name="Freeform 8">
                    <a:extLst>
                      <a:ext uri="{FF2B5EF4-FFF2-40B4-BE49-F238E27FC236}">
                        <a16:creationId xmlns:a16="http://schemas.microsoft.com/office/drawing/2014/main" xmlns="" id="{290B9BC0-6EDD-41E1-908A-0751C5D01261}"/>
                      </a:ext>
                    </a:extLst>
                  </p:cNvPr>
                  <p:cNvSpPr>
                    <a:spLocks/>
                  </p:cNvSpPr>
                  <p:nvPr/>
                </p:nvSpPr>
                <p:spPr bwMode="auto">
                  <a:xfrm>
                    <a:off x="4095" y="1089"/>
                    <a:ext cx="119" cy="119"/>
                  </a:xfrm>
                  <a:custGeom>
                    <a:avLst/>
                    <a:gdLst>
                      <a:gd name="T0" fmla="*/ 96 w 696"/>
                      <a:gd name="T1" fmla="*/ 648 h 696"/>
                      <a:gd name="T2" fmla="*/ 48 w 696"/>
                      <a:gd name="T3" fmla="*/ 600 h 696"/>
                      <a:gd name="T4" fmla="*/ 48 w 696"/>
                      <a:gd name="T5" fmla="*/ 427 h 696"/>
                      <a:gd name="T6" fmla="*/ 428 w 696"/>
                      <a:gd name="T7" fmla="*/ 47 h 696"/>
                      <a:gd name="T8" fmla="*/ 601 w 696"/>
                      <a:gd name="T9" fmla="*/ 47 h 696"/>
                      <a:gd name="T10" fmla="*/ 649 w 696"/>
                      <a:gd name="T11" fmla="*/ 96 h 696"/>
                      <a:gd name="T12" fmla="*/ 649 w 696"/>
                      <a:gd name="T13" fmla="*/ 269 h 696"/>
                      <a:gd name="T14" fmla="*/ 269 w 696"/>
                      <a:gd name="T15" fmla="*/ 648 h 696"/>
                      <a:gd name="T16" fmla="*/ 96 w 696"/>
                      <a:gd name="T17" fmla="*/ 6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696">
                        <a:moveTo>
                          <a:pt x="96" y="648"/>
                        </a:moveTo>
                        <a:lnTo>
                          <a:pt x="48" y="600"/>
                        </a:lnTo>
                        <a:cubicBezTo>
                          <a:pt x="0" y="552"/>
                          <a:pt x="0" y="475"/>
                          <a:pt x="48" y="427"/>
                        </a:cubicBezTo>
                        <a:lnTo>
                          <a:pt x="428" y="47"/>
                        </a:lnTo>
                        <a:cubicBezTo>
                          <a:pt x="475" y="0"/>
                          <a:pt x="553" y="0"/>
                          <a:pt x="601" y="47"/>
                        </a:cubicBezTo>
                        <a:lnTo>
                          <a:pt x="649" y="96"/>
                        </a:lnTo>
                        <a:cubicBezTo>
                          <a:pt x="696" y="143"/>
                          <a:pt x="696" y="221"/>
                          <a:pt x="649" y="269"/>
                        </a:cubicBezTo>
                        <a:lnTo>
                          <a:pt x="269" y="648"/>
                        </a:lnTo>
                        <a:cubicBezTo>
                          <a:pt x="222" y="696"/>
                          <a:pt x="144" y="696"/>
                          <a:pt x="96" y="648"/>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96" name="Freeform 9">
                    <a:extLst>
                      <a:ext uri="{FF2B5EF4-FFF2-40B4-BE49-F238E27FC236}">
                        <a16:creationId xmlns:a16="http://schemas.microsoft.com/office/drawing/2014/main" xmlns="" id="{7144EA7C-063D-4A73-8E17-6792001A892E}"/>
                      </a:ext>
                    </a:extLst>
                  </p:cNvPr>
                  <p:cNvSpPr>
                    <a:spLocks/>
                  </p:cNvSpPr>
                  <p:nvPr/>
                </p:nvSpPr>
                <p:spPr bwMode="auto">
                  <a:xfrm>
                    <a:off x="4249" y="921"/>
                    <a:ext cx="37" cy="86"/>
                  </a:xfrm>
                  <a:custGeom>
                    <a:avLst/>
                    <a:gdLst>
                      <a:gd name="T0" fmla="*/ 0 w 215"/>
                      <a:gd name="T1" fmla="*/ 0 h 504"/>
                      <a:gd name="T2" fmla="*/ 215 w 215"/>
                      <a:gd name="T3" fmla="*/ 252 h 504"/>
                      <a:gd name="T4" fmla="*/ 0 w 215"/>
                      <a:gd name="T5" fmla="*/ 504 h 504"/>
                    </a:gdLst>
                    <a:ahLst/>
                    <a:cxnLst>
                      <a:cxn ang="0">
                        <a:pos x="T0" y="T1"/>
                      </a:cxn>
                      <a:cxn ang="0">
                        <a:pos x="T2" y="T3"/>
                      </a:cxn>
                      <a:cxn ang="0">
                        <a:pos x="T4" y="T5"/>
                      </a:cxn>
                    </a:cxnLst>
                    <a:rect l="0" t="0" r="r" b="b"/>
                    <a:pathLst>
                      <a:path w="215" h="504">
                        <a:moveTo>
                          <a:pt x="0" y="0"/>
                        </a:moveTo>
                        <a:lnTo>
                          <a:pt x="215" y="252"/>
                        </a:lnTo>
                        <a:lnTo>
                          <a:pt x="0" y="504"/>
                        </a:lnTo>
                      </a:path>
                    </a:pathLst>
                  </a:custGeom>
                  <a:noFill/>
                  <a:ln w="14288"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97" name="Freeform 10">
                    <a:extLst>
                      <a:ext uri="{FF2B5EF4-FFF2-40B4-BE49-F238E27FC236}">
                        <a16:creationId xmlns:a16="http://schemas.microsoft.com/office/drawing/2014/main" xmlns="" id="{9BD2C185-A5FB-4FA8-9BE1-9EDA4BD34E16}"/>
                      </a:ext>
                    </a:extLst>
                  </p:cNvPr>
                  <p:cNvSpPr>
                    <a:spLocks/>
                  </p:cNvSpPr>
                  <p:nvPr/>
                </p:nvSpPr>
                <p:spPr bwMode="auto">
                  <a:xfrm>
                    <a:off x="4318" y="921"/>
                    <a:ext cx="37" cy="86"/>
                  </a:xfrm>
                  <a:custGeom>
                    <a:avLst/>
                    <a:gdLst>
                      <a:gd name="T0" fmla="*/ 0 w 215"/>
                      <a:gd name="T1" fmla="*/ 0 h 504"/>
                      <a:gd name="T2" fmla="*/ 215 w 215"/>
                      <a:gd name="T3" fmla="*/ 252 h 504"/>
                      <a:gd name="T4" fmla="*/ 0 w 215"/>
                      <a:gd name="T5" fmla="*/ 504 h 504"/>
                    </a:gdLst>
                    <a:ahLst/>
                    <a:cxnLst>
                      <a:cxn ang="0">
                        <a:pos x="T0" y="T1"/>
                      </a:cxn>
                      <a:cxn ang="0">
                        <a:pos x="T2" y="T3"/>
                      </a:cxn>
                      <a:cxn ang="0">
                        <a:pos x="T4" y="T5"/>
                      </a:cxn>
                    </a:cxnLst>
                    <a:rect l="0" t="0" r="r" b="b"/>
                    <a:pathLst>
                      <a:path w="215" h="504">
                        <a:moveTo>
                          <a:pt x="0" y="0"/>
                        </a:moveTo>
                        <a:lnTo>
                          <a:pt x="215" y="252"/>
                        </a:lnTo>
                        <a:lnTo>
                          <a:pt x="0" y="504"/>
                        </a:lnTo>
                      </a:path>
                    </a:pathLst>
                  </a:custGeom>
                  <a:noFill/>
                  <a:ln w="14288"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sp>
                <p:nvSpPr>
                  <p:cNvPr id="98" name="Freeform 11">
                    <a:extLst>
                      <a:ext uri="{FF2B5EF4-FFF2-40B4-BE49-F238E27FC236}">
                        <a16:creationId xmlns:a16="http://schemas.microsoft.com/office/drawing/2014/main" xmlns="" id="{6C211A5C-236E-4E99-A2DB-7D769AB436A9}"/>
                      </a:ext>
                    </a:extLst>
                  </p:cNvPr>
                  <p:cNvSpPr>
                    <a:spLocks/>
                  </p:cNvSpPr>
                  <p:nvPr/>
                </p:nvSpPr>
                <p:spPr bwMode="auto">
                  <a:xfrm>
                    <a:off x="4387" y="921"/>
                    <a:ext cx="36" cy="86"/>
                  </a:xfrm>
                  <a:custGeom>
                    <a:avLst/>
                    <a:gdLst>
                      <a:gd name="T0" fmla="*/ 0 w 214"/>
                      <a:gd name="T1" fmla="*/ 0 h 504"/>
                      <a:gd name="T2" fmla="*/ 214 w 214"/>
                      <a:gd name="T3" fmla="*/ 252 h 504"/>
                      <a:gd name="T4" fmla="*/ 0 w 214"/>
                      <a:gd name="T5" fmla="*/ 504 h 504"/>
                    </a:gdLst>
                    <a:ahLst/>
                    <a:cxnLst>
                      <a:cxn ang="0">
                        <a:pos x="T0" y="T1"/>
                      </a:cxn>
                      <a:cxn ang="0">
                        <a:pos x="T2" y="T3"/>
                      </a:cxn>
                      <a:cxn ang="0">
                        <a:pos x="T4" y="T5"/>
                      </a:cxn>
                    </a:cxnLst>
                    <a:rect l="0" t="0" r="r" b="b"/>
                    <a:pathLst>
                      <a:path w="214" h="504">
                        <a:moveTo>
                          <a:pt x="0" y="0"/>
                        </a:moveTo>
                        <a:lnTo>
                          <a:pt x="214" y="252"/>
                        </a:lnTo>
                        <a:lnTo>
                          <a:pt x="0" y="504"/>
                        </a:lnTo>
                      </a:path>
                    </a:pathLst>
                  </a:custGeom>
                  <a:noFill/>
                  <a:ln w="14288"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endParaRPr>
                  </a:p>
                </p:txBody>
              </p:sp>
            </p:grpSp>
            <p:cxnSp>
              <p:nvCxnSpPr>
                <p:cNvPr id="92" name="Gerade Verbindung 63">
                  <a:extLst>
                    <a:ext uri="{FF2B5EF4-FFF2-40B4-BE49-F238E27FC236}">
                      <a16:creationId xmlns:a16="http://schemas.microsoft.com/office/drawing/2014/main" xmlns="" id="{0216E87C-5CD1-4F73-8625-ECBA369E6123}"/>
                    </a:ext>
                  </a:extLst>
                </p:cNvPr>
                <p:cNvCxnSpPr/>
                <p:nvPr/>
              </p:nvCxnSpPr>
              <p:spPr>
                <a:xfrm>
                  <a:off x="4573920" y="2023141"/>
                  <a:ext cx="0" cy="285373"/>
                </a:xfrm>
                <a:prstGeom prst="line">
                  <a:avLst/>
                </a:prstGeom>
                <a:ln>
                  <a:solidFill>
                    <a:schemeClr val="tx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xmlns="" id="{A1FB0651-9A3C-4162-9E2E-912054BB1B64}"/>
                  </a:ext>
                </a:extLst>
              </p:cNvPr>
              <p:cNvSpPr txBox="1"/>
              <p:nvPr/>
            </p:nvSpPr>
            <p:spPr>
              <a:xfrm>
                <a:off x="3500088" y="-432151"/>
                <a:ext cx="708592" cy="276999"/>
              </a:xfrm>
              <a:prstGeom prst="rect">
                <a:avLst/>
              </a:prstGeom>
              <a:noFill/>
            </p:spPr>
            <p:txBody>
              <a:bodyPr wrap="none" rtlCol="0">
                <a:spAutoFit/>
              </a:bodyPr>
              <a:lstStyle/>
              <a:p>
                <a:pPr algn="ctr"/>
                <a:r>
                  <a:rPr lang="en-GB" sz="1200" b="1" dirty="0">
                    <a:solidFill>
                      <a:srgbClr val="000000"/>
                    </a:solidFill>
                  </a:rPr>
                  <a:t>Discover</a:t>
                </a:r>
              </a:p>
            </p:txBody>
          </p:sp>
        </p:grpSp>
        <p:grpSp>
          <p:nvGrpSpPr>
            <p:cNvPr id="19" name="Gruppieren 64">
              <a:extLst>
                <a:ext uri="{FF2B5EF4-FFF2-40B4-BE49-F238E27FC236}">
                  <a16:creationId xmlns:a16="http://schemas.microsoft.com/office/drawing/2014/main" xmlns="" id="{4CDBD2A3-AEF6-441C-9B57-82B7DDD4EFEF}"/>
                </a:ext>
              </a:extLst>
            </p:cNvPr>
            <p:cNvGrpSpPr/>
            <p:nvPr/>
          </p:nvGrpSpPr>
          <p:grpSpPr>
            <a:xfrm>
              <a:off x="2816798" y="3421222"/>
              <a:ext cx="3411386" cy="1053070"/>
              <a:chOff x="2816798" y="3290592"/>
              <a:chExt cx="3411386" cy="1053070"/>
            </a:xfrm>
          </p:grpSpPr>
          <p:sp>
            <p:nvSpPr>
              <p:cNvPr id="21" name="Freeform 12">
                <a:extLst>
                  <a:ext uri="{FF2B5EF4-FFF2-40B4-BE49-F238E27FC236}">
                    <a16:creationId xmlns:a16="http://schemas.microsoft.com/office/drawing/2014/main" xmlns="" id="{76B7CA75-1BD9-4682-9063-57BEBAA6002A}"/>
                  </a:ext>
                </a:extLst>
              </p:cNvPr>
              <p:cNvSpPr>
                <a:spLocks/>
              </p:cNvSpPr>
              <p:nvPr/>
            </p:nvSpPr>
            <p:spPr bwMode="auto">
              <a:xfrm>
                <a:off x="3688636" y="3290592"/>
                <a:ext cx="850262" cy="337406"/>
              </a:xfrm>
              <a:custGeom>
                <a:avLst/>
                <a:gdLst>
                  <a:gd name="T0" fmla="*/ 4073 w 4073"/>
                  <a:gd name="T1" fmla="*/ 0 h 1615"/>
                  <a:gd name="T2" fmla="*/ 0 w 4073"/>
                  <a:gd name="T3" fmla="*/ 1615 h 1615"/>
                </a:gdLst>
                <a:ahLst/>
                <a:cxnLst>
                  <a:cxn ang="0">
                    <a:pos x="T0" y="T1"/>
                  </a:cxn>
                  <a:cxn ang="0">
                    <a:pos x="T2" y="T3"/>
                  </a:cxn>
                </a:cxnLst>
                <a:rect l="0" t="0" r="r" b="b"/>
                <a:pathLst>
                  <a:path w="4073" h="1615">
                    <a:moveTo>
                      <a:pt x="4073" y="0"/>
                    </a:moveTo>
                    <a:cubicBezTo>
                      <a:pt x="2970" y="1037"/>
                      <a:pt x="1514" y="1615"/>
                      <a:pt x="0" y="1615"/>
                    </a:cubicBezTo>
                  </a:path>
                </a:pathLst>
              </a:custGeom>
              <a:noFill/>
              <a:ln w="28575" cap="rnd">
                <a:gradFill>
                  <a:gsLst>
                    <a:gs pos="0">
                      <a:schemeClr val="accent3">
                        <a:alpha val="0"/>
                      </a:schemeClr>
                    </a:gs>
                    <a:gs pos="100000">
                      <a:schemeClr val="accent4"/>
                    </a:gs>
                  </a:gsLst>
                  <a:lin ang="0" scaled="0"/>
                </a:gradFill>
                <a:prstDash val="solid"/>
                <a:miter lim="800000"/>
                <a:headEnd type="triangle"/>
                <a:tailEnd type="none"/>
              </a:ln>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2" name="Freeform 13">
                <a:extLst>
                  <a:ext uri="{FF2B5EF4-FFF2-40B4-BE49-F238E27FC236}">
                    <a16:creationId xmlns:a16="http://schemas.microsoft.com/office/drawing/2014/main" xmlns="" id="{AA436084-1228-4A7E-BC6B-5D77A137E580}"/>
                  </a:ext>
                </a:extLst>
              </p:cNvPr>
              <p:cNvSpPr>
                <a:spLocks/>
              </p:cNvSpPr>
              <p:nvPr/>
            </p:nvSpPr>
            <p:spPr bwMode="auto">
              <a:xfrm>
                <a:off x="4613740" y="3290592"/>
                <a:ext cx="850262" cy="337406"/>
              </a:xfrm>
              <a:custGeom>
                <a:avLst/>
                <a:gdLst>
                  <a:gd name="T0" fmla="*/ 0 w 4072"/>
                  <a:gd name="T1" fmla="*/ 0 h 1615"/>
                  <a:gd name="T2" fmla="*/ 4072 w 4072"/>
                  <a:gd name="T3" fmla="*/ 1615 h 1615"/>
                </a:gdLst>
                <a:ahLst/>
                <a:cxnLst>
                  <a:cxn ang="0">
                    <a:pos x="T0" y="T1"/>
                  </a:cxn>
                  <a:cxn ang="0">
                    <a:pos x="T2" y="T3"/>
                  </a:cxn>
                </a:cxnLst>
                <a:rect l="0" t="0" r="r" b="b"/>
                <a:pathLst>
                  <a:path w="4072" h="1615">
                    <a:moveTo>
                      <a:pt x="0" y="0"/>
                    </a:moveTo>
                    <a:cubicBezTo>
                      <a:pt x="1102" y="1037"/>
                      <a:pt x="2559" y="1615"/>
                      <a:pt x="4072" y="1615"/>
                    </a:cubicBezTo>
                  </a:path>
                </a:pathLst>
              </a:custGeom>
              <a:noFill/>
              <a:ln w="28575" cap="rnd">
                <a:gradFill>
                  <a:gsLst>
                    <a:gs pos="0">
                      <a:schemeClr val="accent3">
                        <a:alpha val="0"/>
                      </a:schemeClr>
                    </a:gs>
                    <a:gs pos="100000">
                      <a:schemeClr val="accent4"/>
                    </a:gs>
                  </a:gsLst>
                  <a:lin ang="10800000" scaled="0"/>
                </a:gradFill>
                <a:prstDash val="solid"/>
                <a:miter lim="800000"/>
                <a:headEnd type="triangle"/>
                <a:tailEnd type="none"/>
              </a:ln>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3" name="TextBox 52">
                <a:extLst>
                  <a:ext uri="{FF2B5EF4-FFF2-40B4-BE49-F238E27FC236}">
                    <a16:creationId xmlns:a16="http://schemas.microsoft.com/office/drawing/2014/main" xmlns="" id="{DAE8010B-E30C-4C8F-8CA5-7CCC7A64BACA}"/>
                  </a:ext>
                </a:extLst>
              </p:cNvPr>
              <p:cNvSpPr txBox="1"/>
              <p:nvPr/>
            </p:nvSpPr>
            <p:spPr>
              <a:xfrm>
                <a:off x="3707914" y="3453511"/>
                <a:ext cx="1755907" cy="315467"/>
              </a:xfrm>
              <a:prstGeom prst="rect">
                <a:avLst/>
              </a:prstGeom>
              <a:noFill/>
            </p:spPr>
            <p:txBody>
              <a:bodyPr wrap="square" lIns="68576" tIns="34288" rIns="68576" bIns="34288" rtlCol="0">
                <a:spAutoFit/>
              </a:bodyPr>
              <a:lstStyle/>
              <a:p>
                <a:pPr algn="ctr" defTabSz="914341"/>
                <a:r>
                  <a:rPr lang="en-US" sz="1600" dirty="0">
                    <a:solidFill>
                      <a:srgbClr val="00B08D"/>
                    </a:solidFill>
                    <a:latin typeface="Calibri"/>
                  </a:rPr>
                  <a:t>DATA</a:t>
                </a:r>
              </a:p>
            </p:txBody>
          </p:sp>
          <p:grpSp>
            <p:nvGrpSpPr>
              <p:cNvPr id="24" name="Gruppieren 68">
                <a:extLst>
                  <a:ext uri="{FF2B5EF4-FFF2-40B4-BE49-F238E27FC236}">
                    <a16:creationId xmlns:a16="http://schemas.microsoft.com/office/drawing/2014/main" xmlns="" id="{AE7C7A61-C277-4CDC-9223-B9B15477C89A}"/>
                  </a:ext>
                </a:extLst>
              </p:cNvPr>
              <p:cNvGrpSpPr/>
              <p:nvPr/>
            </p:nvGrpSpPr>
            <p:grpSpPr>
              <a:xfrm>
                <a:off x="2816798" y="3795768"/>
                <a:ext cx="3411386" cy="547894"/>
                <a:chOff x="3158131" y="5480313"/>
                <a:chExt cx="5108225" cy="820418"/>
              </a:xfrm>
              <a:gradFill>
                <a:gsLst>
                  <a:gs pos="0">
                    <a:schemeClr val="accent4">
                      <a:alpha val="13000"/>
                    </a:schemeClr>
                  </a:gs>
                  <a:gs pos="100000">
                    <a:schemeClr val="accent4"/>
                  </a:gs>
                </a:gsLst>
                <a:lin ang="16200000" scaled="0"/>
              </a:gradFill>
            </p:grpSpPr>
            <p:sp>
              <p:nvSpPr>
                <p:cNvPr id="25" name="Freeform 14">
                  <a:extLst>
                    <a:ext uri="{FF2B5EF4-FFF2-40B4-BE49-F238E27FC236}">
                      <a16:creationId xmlns:a16="http://schemas.microsoft.com/office/drawing/2014/main" xmlns="" id="{60E7B1AB-8752-40D9-87BD-957165F3530D}"/>
                    </a:ext>
                  </a:extLst>
                </p:cNvPr>
                <p:cNvSpPr>
                  <a:spLocks/>
                </p:cNvSpPr>
                <p:nvPr/>
              </p:nvSpPr>
              <p:spPr bwMode="auto">
                <a:xfrm>
                  <a:off x="5292080" y="5480313"/>
                  <a:ext cx="189645" cy="346307"/>
                </a:xfrm>
                <a:custGeom>
                  <a:avLst/>
                  <a:gdLst>
                    <a:gd name="T0" fmla="*/ 538 w 538"/>
                    <a:gd name="T1" fmla="*/ 984 h 984"/>
                    <a:gd name="T2" fmla="*/ 538 w 538"/>
                    <a:gd name="T3" fmla="*/ 0 h 984"/>
                    <a:gd name="T4" fmla="*/ 324 w 538"/>
                    <a:gd name="T5" fmla="*/ 0 h 984"/>
                    <a:gd name="T6" fmla="*/ 0 w 538"/>
                    <a:gd name="T7" fmla="*/ 238 h 984"/>
                    <a:gd name="T8" fmla="*/ 121 w 538"/>
                    <a:gd name="T9" fmla="*/ 403 h 984"/>
                    <a:gd name="T10" fmla="*/ 304 w 538"/>
                    <a:gd name="T11" fmla="*/ 261 h 984"/>
                    <a:gd name="T12" fmla="*/ 304 w 538"/>
                    <a:gd name="T13" fmla="*/ 984 h 984"/>
                    <a:gd name="T14" fmla="*/ 538 w 538"/>
                    <a:gd name="T15" fmla="*/ 984 h 9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8" h="984">
                      <a:moveTo>
                        <a:pt x="538" y="984"/>
                      </a:moveTo>
                      <a:lnTo>
                        <a:pt x="538" y="0"/>
                      </a:lnTo>
                      <a:lnTo>
                        <a:pt x="324" y="0"/>
                      </a:lnTo>
                      <a:lnTo>
                        <a:pt x="0" y="238"/>
                      </a:lnTo>
                      <a:lnTo>
                        <a:pt x="121" y="403"/>
                      </a:lnTo>
                      <a:lnTo>
                        <a:pt x="304" y="261"/>
                      </a:lnTo>
                      <a:lnTo>
                        <a:pt x="304" y="984"/>
                      </a:lnTo>
                      <a:lnTo>
                        <a:pt x="538" y="9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6" name="Freeform 15">
                  <a:extLst>
                    <a:ext uri="{FF2B5EF4-FFF2-40B4-BE49-F238E27FC236}">
                      <a16:creationId xmlns:a16="http://schemas.microsoft.com/office/drawing/2014/main" xmlns="" id="{CCD441ED-B404-4E7D-921E-0AD6EDCE33A8}"/>
                    </a:ext>
                  </a:extLst>
                </p:cNvPr>
                <p:cNvSpPr>
                  <a:spLocks/>
                </p:cNvSpPr>
                <p:nvPr/>
              </p:nvSpPr>
              <p:spPr bwMode="auto">
                <a:xfrm>
                  <a:off x="5881627" y="5645221"/>
                  <a:ext cx="142233" cy="259730"/>
                </a:xfrm>
                <a:custGeom>
                  <a:avLst/>
                  <a:gdLst>
                    <a:gd name="T0" fmla="*/ 405 w 405"/>
                    <a:gd name="T1" fmla="*/ 741 h 741"/>
                    <a:gd name="T2" fmla="*/ 405 w 405"/>
                    <a:gd name="T3" fmla="*/ 0 h 741"/>
                    <a:gd name="T4" fmla="*/ 243 w 405"/>
                    <a:gd name="T5" fmla="*/ 0 h 741"/>
                    <a:gd name="T6" fmla="*/ 0 w 405"/>
                    <a:gd name="T7" fmla="*/ 179 h 741"/>
                    <a:gd name="T8" fmla="*/ 91 w 405"/>
                    <a:gd name="T9" fmla="*/ 303 h 741"/>
                    <a:gd name="T10" fmla="*/ 229 w 405"/>
                    <a:gd name="T11" fmla="*/ 197 h 741"/>
                    <a:gd name="T12" fmla="*/ 229 w 405"/>
                    <a:gd name="T13" fmla="*/ 741 h 741"/>
                    <a:gd name="T14" fmla="*/ 405 w 405"/>
                    <a:gd name="T15" fmla="*/ 741 h 7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5" h="741">
                      <a:moveTo>
                        <a:pt x="405" y="741"/>
                      </a:moveTo>
                      <a:lnTo>
                        <a:pt x="405" y="0"/>
                      </a:lnTo>
                      <a:lnTo>
                        <a:pt x="243" y="0"/>
                      </a:lnTo>
                      <a:lnTo>
                        <a:pt x="0" y="179"/>
                      </a:lnTo>
                      <a:lnTo>
                        <a:pt x="91" y="303"/>
                      </a:lnTo>
                      <a:lnTo>
                        <a:pt x="229" y="197"/>
                      </a:lnTo>
                      <a:lnTo>
                        <a:pt x="229" y="741"/>
                      </a:lnTo>
                      <a:lnTo>
                        <a:pt x="405" y="7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7" name="Freeform 16">
                  <a:extLst>
                    <a:ext uri="{FF2B5EF4-FFF2-40B4-BE49-F238E27FC236}">
                      <a16:creationId xmlns:a16="http://schemas.microsoft.com/office/drawing/2014/main" xmlns="" id="{7BCE27F0-B5D2-4A3F-B1BA-02CA04492E7F}"/>
                    </a:ext>
                  </a:extLst>
                </p:cNvPr>
                <p:cNvSpPr>
                  <a:spLocks/>
                </p:cNvSpPr>
                <p:nvPr/>
              </p:nvSpPr>
              <p:spPr bwMode="auto">
                <a:xfrm>
                  <a:off x="5597161" y="5855479"/>
                  <a:ext cx="115436" cy="210258"/>
                </a:xfrm>
                <a:custGeom>
                  <a:avLst/>
                  <a:gdLst>
                    <a:gd name="T0" fmla="*/ 328 w 328"/>
                    <a:gd name="T1" fmla="*/ 599 h 599"/>
                    <a:gd name="T2" fmla="*/ 328 w 328"/>
                    <a:gd name="T3" fmla="*/ 0 h 599"/>
                    <a:gd name="T4" fmla="*/ 197 w 328"/>
                    <a:gd name="T5" fmla="*/ 0 h 599"/>
                    <a:gd name="T6" fmla="*/ 0 w 328"/>
                    <a:gd name="T7" fmla="*/ 145 h 599"/>
                    <a:gd name="T8" fmla="*/ 74 w 328"/>
                    <a:gd name="T9" fmla="*/ 245 h 599"/>
                    <a:gd name="T10" fmla="*/ 185 w 328"/>
                    <a:gd name="T11" fmla="*/ 159 h 599"/>
                    <a:gd name="T12" fmla="*/ 185 w 328"/>
                    <a:gd name="T13" fmla="*/ 599 h 599"/>
                    <a:gd name="T14" fmla="*/ 328 w 328"/>
                    <a:gd name="T15" fmla="*/ 599 h 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599">
                      <a:moveTo>
                        <a:pt x="328" y="599"/>
                      </a:moveTo>
                      <a:lnTo>
                        <a:pt x="328" y="0"/>
                      </a:lnTo>
                      <a:lnTo>
                        <a:pt x="197" y="0"/>
                      </a:lnTo>
                      <a:lnTo>
                        <a:pt x="0" y="145"/>
                      </a:lnTo>
                      <a:lnTo>
                        <a:pt x="74" y="245"/>
                      </a:lnTo>
                      <a:lnTo>
                        <a:pt x="185" y="159"/>
                      </a:lnTo>
                      <a:lnTo>
                        <a:pt x="185" y="599"/>
                      </a:lnTo>
                      <a:lnTo>
                        <a:pt x="328" y="5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8" name="Freeform 17">
                  <a:extLst>
                    <a:ext uri="{FF2B5EF4-FFF2-40B4-BE49-F238E27FC236}">
                      <a16:creationId xmlns:a16="http://schemas.microsoft.com/office/drawing/2014/main" xmlns="" id="{893DAC87-2164-4A24-B082-3B03355A4BF0}"/>
                    </a:ext>
                  </a:extLst>
                </p:cNvPr>
                <p:cNvSpPr>
                  <a:spLocks/>
                </p:cNvSpPr>
                <p:nvPr/>
              </p:nvSpPr>
              <p:spPr bwMode="auto">
                <a:xfrm>
                  <a:off x="5186951" y="5806006"/>
                  <a:ext cx="115436" cy="210258"/>
                </a:xfrm>
                <a:custGeom>
                  <a:avLst/>
                  <a:gdLst>
                    <a:gd name="T0" fmla="*/ 327 w 327"/>
                    <a:gd name="T1" fmla="*/ 600 h 600"/>
                    <a:gd name="T2" fmla="*/ 327 w 327"/>
                    <a:gd name="T3" fmla="*/ 0 h 600"/>
                    <a:gd name="T4" fmla="*/ 197 w 327"/>
                    <a:gd name="T5" fmla="*/ 0 h 600"/>
                    <a:gd name="T6" fmla="*/ 0 w 327"/>
                    <a:gd name="T7" fmla="*/ 145 h 600"/>
                    <a:gd name="T8" fmla="*/ 73 w 327"/>
                    <a:gd name="T9" fmla="*/ 246 h 600"/>
                    <a:gd name="T10" fmla="*/ 185 w 327"/>
                    <a:gd name="T11" fmla="*/ 159 h 600"/>
                    <a:gd name="T12" fmla="*/ 185 w 327"/>
                    <a:gd name="T13" fmla="*/ 600 h 600"/>
                    <a:gd name="T14" fmla="*/ 327 w 327"/>
                    <a:gd name="T15" fmla="*/ 600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7" h="600">
                      <a:moveTo>
                        <a:pt x="327" y="600"/>
                      </a:moveTo>
                      <a:lnTo>
                        <a:pt x="327" y="0"/>
                      </a:lnTo>
                      <a:lnTo>
                        <a:pt x="197" y="0"/>
                      </a:lnTo>
                      <a:lnTo>
                        <a:pt x="0" y="145"/>
                      </a:lnTo>
                      <a:lnTo>
                        <a:pt x="73" y="246"/>
                      </a:lnTo>
                      <a:lnTo>
                        <a:pt x="185" y="159"/>
                      </a:lnTo>
                      <a:lnTo>
                        <a:pt x="185" y="600"/>
                      </a:lnTo>
                      <a:lnTo>
                        <a:pt x="327" y="6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29" name="Freeform 18">
                  <a:extLst>
                    <a:ext uri="{FF2B5EF4-FFF2-40B4-BE49-F238E27FC236}">
                      <a16:creationId xmlns:a16="http://schemas.microsoft.com/office/drawing/2014/main" xmlns="" id="{48D6167F-FE87-488B-AE68-2D25E1C183A7}"/>
                    </a:ext>
                  </a:extLst>
                </p:cNvPr>
                <p:cNvSpPr>
                  <a:spLocks/>
                </p:cNvSpPr>
                <p:nvPr/>
              </p:nvSpPr>
              <p:spPr bwMode="auto">
                <a:xfrm>
                  <a:off x="6413456" y="5954424"/>
                  <a:ext cx="115436" cy="210258"/>
                </a:xfrm>
                <a:custGeom>
                  <a:avLst/>
                  <a:gdLst>
                    <a:gd name="T0" fmla="*/ 328 w 328"/>
                    <a:gd name="T1" fmla="*/ 599 h 599"/>
                    <a:gd name="T2" fmla="*/ 328 w 328"/>
                    <a:gd name="T3" fmla="*/ 0 h 599"/>
                    <a:gd name="T4" fmla="*/ 198 w 328"/>
                    <a:gd name="T5" fmla="*/ 0 h 599"/>
                    <a:gd name="T6" fmla="*/ 0 w 328"/>
                    <a:gd name="T7" fmla="*/ 144 h 599"/>
                    <a:gd name="T8" fmla="*/ 74 w 328"/>
                    <a:gd name="T9" fmla="*/ 245 h 599"/>
                    <a:gd name="T10" fmla="*/ 186 w 328"/>
                    <a:gd name="T11" fmla="*/ 159 h 599"/>
                    <a:gd name="T12" fmla="*/ 186 w 328"/>
                    <a:gd name="T13" fmla="*/ 599 h 599"/>
                    <a:gd name="T14" fmla="*/ 328 w 328"/>
                    <a:gd name="T15" fmla="*/ 599 h 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599">
                      <a:moveTo>
                        <a:pt x="328" y="599"/>
                      </a:moveTo>
                      <a:lnTo>
                        <a:pt x="328" y="0"/>
                      </a:lnTo>
                      <a:lnTo>
                        <a:pt x="198" y="0"/>
                      </a:lnTo>
                      <a:lnTo>
                        <a:pt x="0" y="144"/>
                      </a:lnTo>
                      <a:lnTo>
                        <a:pt x="74" y="245"/>
                      </a:lnTo>
                      <a:lnTo>
                        <a:pt x="186" y="159"/>
                      </a:lnTo>
                      <a:lnTo>
                        <a:pt x="186" y="599"/>
                      </a:lnTo>
                      <a:lnTo>
                        <a:pt x="328" y="5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0" name="Freeform 19">
                  <a:extLst>
                    <a:ext uri="{FF2B5EF4-FFF2-40B4-BE49-F238E27FC236}">
                      <a16:creationId xmlns:a16="http://schemas.microsoft.com/office/drawing/2014/main" xmlns="" id="{33E5BD61-1BE7-4B74-A0A5-062F92FB0242}"/>
                    </a:ext>
                  </a:extLst>
                </p:cNvPr>
                <p:cNvSpPr>
                  <a:spLocks/>
                </p:cNvSpPr>
                <p:nvPr/>
              </p:nvSpPr>
              <p:spPr bwMode="auto">
                <a:xfrm>
                  <a:off x="6840157" y="5690570"/>
                  <a:ext cx="90700" cy="169031"/>
                </a:xfrm>
                <a:custGeom>
                  <a:avLst/>
                  <a:gdLst>
                    <a:gd name="T0" fmla="*/ 260 w 260"/>
                    <a:gd name="T1" fmla="*/ 476 h 476"/>
                    <a:gd name="T2" fmla="*/ 260 w 260"/>
                    <a:gd name="T3" fmla="*/ 0 h 476"/>
                    <a:gd name="T4" fmla="*/ 157 w 260"/>
                    <a:gd name="T5" fmla="*/ 0 h 476"/>
                    <a:gd name="T6" fmla="*/ 0 w 260"/>
                    <a:gd name="T7" fmla="*/ 115 h 476"/>
                    <a:gd name="T8" fmla="*/ 58 w 260"/>
                    <a:gd name="T9" fmla="*/ 195 h 476"/>
                    <a:gd name="T10" fmla="*/ 147 w 260"/>
                    <a:gd name="T11" fmla="*/ 127 h 476"/>
                    <a:gd name="T12" fmla="*/ 147 w 260"/>
                    <a:gd name="T13" fmla="*/ 476 h 476"/>
                    <a:gd name="T14" fmla="*/ 260 w 260"/>
                    <a:gd name="T15" fmla="*/ 476 h 4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476">
                      <a:moveTo>
                        <a:pt x="260" y="476"/>
                      </a:moveTo>
                      <a:lnTo>
                        <a:pt x="260" y="0"/>
                      </a:lnTo>
                      <a:lnTo>
                        <a:pt x="157" y="0"/>
                      </a:lnTo>
                      <a:lnTo>
                        <a:pt x="0" y="115"/>
                      </a:lnTo>
                      <a:lnTo>
                        <a:pt x="58" y="195"/>
                      </a:lnTo>
                      <a:lnTo>
                        <a:pt x="147" y="127"/>
                      </a:lnTo>
                      <a:lnTo>
                        <a:pt x="147" y="476"/>
                      </a:lnTo>
                      <a:lnTo>
                        <a:pt x="260"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1" name="Freeform 20">
                  <a:extLst>
                    <a:ext uri="{FF2B5EF4-FFF2-40B4-BE49-F238E27FC236}">
                      <a16:creationId xmlns:a16="http://schemas.microsoft.com/office/drawing/2014/main" xmlns="" id="{1153FF24-FACA-4A88-A38C-EDD180D3E99B}"/>
                    </a:ext>
                  </a:extLst>
                </p:cNvPr>
                <p:cNvSpPr>
                  <a:spLocks/>
                </p:cNvSpPr>
                <p:nvPr/>
              </p:nvSpPr>
              <p:spPr bwMode="auto">
                <a:xfrm>
                  <a:off x="4636749" y="5762500"/>
                  <a:ext cx="105129" cy="190893"/>
                </a:xfrm>
                <a:custGeom>
                  <a:avLst/>
                  <a:gdLst>
                    <a:gd name="T0" fmla="*/ 222 w 222"/>
                    <a:gd name="T1" fmla="*/ 405 h 405"/>
                    <a:gd name="T2" fmla="*/ 222 w 222"/>
                    <a:gd name="T3" fmla="*/ 0 h 405"/>
                    <a:gd name="T4" fmla="*/ 134 w 222"/>
                    <a:gd name="T5" fmla="*/ 0 h 405"/>
                    <a:gd name="T6" fmla="*/ 0 w 222"/>
                    <a:gd name="T7" fmla="*/ 98 h 405"/>
                    <a:gd name="T8" fmla="*/ 50 w 222"/>
                    <a:gd name="T9" fmla="*/ 166 h 405"/>
                    <a:gd name="T10" fmla="*/ 126 w 222"/>
                    <a:gd name="T11" fmla="*/ 108 h 405"/>
                    <a:gd name="T12" fmla="*/ 126 w 222"/>
                    <a:gd name="T13" fmla="*/ 405 h 405"/>
                    <a:gd name="T14" fmla="*/ 222 w 222"/>
                    <a:gd name="T15" fmla="*/ 405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405">
                      <a:moveTo>
                        <a:pt x="222" y="405"/>
                      </a:moveTo>
                      <a:lnTo>
                        <a:pt x="222" y="0"/>
                      </a:lnTo>
                      <a:lnTo>
                        <a:pt x="134" y="0"/>
                      </a:lnTo>
                      <a:lnTo>
                        <a:pt x="0" y="98"/>
                      </a:lnTo>
                      <a:lnTo>
                        <a:pt x="50" y="166"/>
                      </a:lnTo>
                      <a:lnTo>
                        <a:pt x="126" y="108"/>
                      </a:lnTo>
                      <a:lnTo>
                        <a:pt x="126" y="405"/>
                      </a:lnTo>
                      <a:lnTo>
                        <a:pt x="222" y="4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2" name="Freeform 21">
                  <a:extLst>
                    <a:ext uri="{FF2B5EF4-FFF2-40B4-BE49-F238E27FC236}">
                      <a16:creationId xmlns:a16="http://schemas.microsoft.com/office/drawing/2014/main" xmlns="" id="{FCED312E-D269-4E48-8048-7FAB09113C09}"/>
                    </a:ext>
                  </a:extLst>
                </p:cNvPr>
                <p:cNvSpPr>
                  <a:spLocks noEditPoints="1"/>
                </p:cNvSpPr>
                <p:nvPr/>
              </p:nvSpPr>
              <p:spPr bwMode="auto">
                <a:xfrm>
                  <a:off x="6170217" y="5502988"/>
                  <a:ext cx="278283" cy="373105"/>
                </a:xfrm>
                <a:custGeom>
                  <a:avLst/>
                  <a:gdLst>
                    <a:gd name="T0" fmla="*/ 791 w 791"/>
                    <a:gd name="T1" fmla="*/ 529 h 1064"/>
                    <a:gd name="T2" fmla="*/ 397 w 791"/>
                    <a:gd name="T3" fmla="*/ 0 h 1064"/>
                    <a:gd name="T4" fmla="*/ 0 w 791"/>
                    <a:gd name="T5" fmla="*/ 529 h 1064"/>
                    <a:gd name="T6" fmla="*/ 397 w 791"/>
                    <a:gd name="T7" fmla="*/ 1064 h 1064"/>
                    <a:gd name="T8" fmla="*/ 791 w 791"/>
                    <a:gd name="T9" fmla="*/ 529 h 1064"/>
                    <a:gd name="T10" fmla="*/ 545 w 791"/>
                    <a:gd name="T11" fmla="*/ 529 h 1064"/>
                    <a:gd name="T12" fmla="*/ 397 w 791"/>
                    <a:gd name="T13" fmla="*/ 859 h 1064"/>
                    <a:gd name="T14" fmla="*/ 245 w 791"/>
                    <a:gd name="T15" fmla="*/ 529 h 1064"/>
                    <a:gd name="T16" fmla="*/ 397 w 791"/>
                    <a:gd name="T17" fmla="*/ 202 h 1064"/>
                    <a:gd name="T18" fmla="*/ 545 w 791"/>
                    <a:gd name="T19" fmla="*/ 529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1" h="1064">
                      <a:moveTo>
                        <a:pt x="791" y="529"/>
                      </a:moveTo>
                      <a:cubicBezTo>
                        <a:pt x="791" y="244"/>
                        <a:pt x="682" y="0"/>
                        <a:pt x="397" y="0"/>
                      </a:cubicBezTo>
                      <a:cubicBezTo>
                        <a:pt x="110" y="0"/>
                        <a:pt x="0" y="244"/>
                        <a:pt x="0" y="529"/>
                      </a:cubicBezTo>
                      <a:cubicBezTo>
                        <a:pt x="0" y="816"/>
                        <a:pt x="110" y="1064"/>
                        <a:pt x="397" y="1064"/>
                      </a:cubicBezTo>
                      <a:cubicBezTo>
                        <a:pt x="682" y="1064"/>
                        <a:pt x="791" y="816"/>
                        <a:pt x="791" y="529"/>
                      </a:cubicBezTo>
                      <a:close/>
                      <a:moveTo>
                        <a:pt x="545" y="529"/>
                      </a:moveTo>
                      <a:cubicBezTo>
                        <a:pt x="545" y="659"/>
                        <a:pt x="522" y="859"/>
                        <a:pt x="397" y="859"/>
                      </a:cubicBezTo>
                      <a:cubicBezTo>
                        <a:pt x="270" y="859"/>
                        <a:pt x="245" y="659"/>
                        <a:pt x="245" y="529"/>
                      </a:cubicBezTo>
                      <a:cubicBezTo>
                        <a:pt x="245" y="402"/>
                        <a:pt x="270" y="202"/>
                        <a:pt x="397" y="202"/>
                      </a:cubicBezTo>
                      <a:cubicBezTo>
                        <a:pt x="522" y="202"/>
                        <a:pt x="545" y="402"/>
                        <a:pt x="545"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3" name="Freeform 22">
                  <a:extLst>
                    <a:ext uri="{FF2B5EF4-FFF2-40B4-BE49-F238E27FC236}">
                      <a16:creationId xmlns:a16="http://schemas.microsoft.com/office/drawing/2014/main" xmlns="" id="{60DCEA10-B2C5-4919-8D02-1A294AD68636}"/>
                    </a:ext>
                  </a:extLst>
                </p:cNvPr>
                <p:cNvSpPr>
                  <a:spLocks noEditPoints="1"/>
                </p:cNvSpPr>
                <p:nvPr/>
              </p:nvSpPr>
              <p:spPr bwMode="auto">
                <a:xfrm>
                  <a:off x="5593038" y="5523601"/>
                  <a:ext cx="197890" cy="267976"/>
                </a:xfrm>
                <a:custGeom>
                  <a:avLst/>
                  <a:gdLst>
                    <a:gd name="T0" fmla="*/ 568 w 568"/>
                    <a:gd name="T1" fmla="*/ 381 h 766"/>
                    <a:gd name="T2" fmla="*/ 285 w 568"/>
                    <a:gd name="T3" fmla="*/ 0 h 766"/>
                    <a:gd name="T4" fmla="*/ 0 w 568"/>
                    <a:gd name="T5" fmla="*/ 381 h 766"/>
                    <a:gd name="T6" fmla="*/ 285 w 568"/>
                    <a:gd name="T7" fmla="*/ 766 h 766"/>
                    <a:gd name="T8" fmla="*/ 568 w 568"/>
                    <a:gd name="T9" fmla="*/ 381 h 766"/>
                    <a:gd name="T10" fmla="*/ 392 w 568"/>
                    <a:gd name="T11" fmla="*/ 381 h 766"/>
                    <a:gd name="T12" fmla="*/ 285 w 568"/>
                    <a:gd name="T13" fmla="*/ 618 h 766"/>
                    <a:gd name="T14" fmla="*/ 176 w 568"/>
                    <a:gd name="T15" fmla="*/ 381 h 766"/>
                    <a:gd name="T16" fmla="*/ 285 w 568"/>
                    <a:gd name="T17" fmla="*/ 146 h 766"/>
                    <a:gd name="T18" fmla="*/ 392 w 568"/>
                    <a:gd name="T19" fmla="*/ 381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766">
                      <a:moveTo>
                        <a:pt x="568" y="381"/>
                      </a:moveTo>
                      <a:cubicBezTo>
                        <a:pt x="568" y="176"/>
                        <a:pt x="490" y="0"/>
                        <a:pt x="285" y="0"/>
                      </a:cubicBezTo>
                      <a:cubicBezTo>
                        <a:pt x="79" y="0"/>
                        <a:pt x="0" y="176"/>
                        <a:pt x="0" y="381"/>
                      </a:cubicBezTo>
                      <a:cubicBezTo>
                        <a:pt x="0" y="587"/>
                        <a:pt x="79" y="766"/>
                        <a:pt x="285" y="766"/>
                      </a:cubicBezTo>
                      <a:cubicBezTo>
                        <a:pt x="490" y="766"/>
                        <a:pt x="568" y="587"/>
                        <a:pt x="568" y="381"/>
                      </a:cubicBezTo>
                      <a:close/>
                      <a:moveTo>
                        <a:pt x="392" y="381"/>
                      </a:moveTo>
                      <a:cubicBezTo>
                        <a:pt x="392" y="474"/>
                        <a:pt x="375" y="618"/>
                        <a:pt x="285" y="618"/>
                      </a:cubicBezTo>
                      <a:cubicBezTo>
                        <a:pt x="194" y="618"/>
                        <a:pt x="176" y="474"/>
                        <a:pt x="176" y="381"/>
                      </a:cubicBezTo>
                      <a:cubicBezTo>
                        <a:pt x="176" y="290"/>
                        <a:pt x="194" y="146"/>
                        <a:pt x="285" y="146"/>
                      </a:cubicBezTo>
                      <a:cubicBezTo>
                        <a:pt x="375" y="146"/>
                        <a:pt x="392" y="290"/>
                        <a:pt x="392"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4" name="Freeform 23">
                  <a:extLst>
                    <a:ext uri="{FF2B5EF4-FFF2-40B4-BE49-F238E27FC236}">
                      <a16:creationId xmlns:a16="http://schemas.microsoft.com/office/drawing/2014/main" xmlns="" id="{41A16575-11D7-4138-9241-4AB94A189EEC}"/>
                    </a:ext>
                  </a:extLst>
                </p:cNvPr>
                <p:cNvSpPr>
                  <a:spLocks noEditPoints="1"/>
                </p:cNvSpPr>
                <p:nvPr/>
              </p:nvSpPr>
              <p:spPr bwMode="auto">
                <a:xfrm>
                  <a:off x="5813989" y="5987404"/>
                  <a:ext cx="166583" cy="222111"/>
                </a:xfrm>
                <a:custGeom>
                  <a:avLst/>
                  <a:gdLst>
                    <a:gd name="T0" fmla="*/ 420 w 420"/>
                    <a:gd name="T1" fmla="*/ 281 h 565"/>
                    <a:gd name="T2" fmla="*/ 211 w 420"/>
                    <a:gd name="T3" fmla="*/ 0 h 565"/>
                    <a:gd name="T4" fmla="*/ 0 w 420"/>
                    <a:gd name="T5" fmla="*/ 281 h 565"/>
                    <a:gd name="T6" fmla="*/ 211 w 420"/>
                    <a:gd name="T7" fmla="*/ 565 h 565"/>
                    <a:gd name="T8" fmla="*/ 420 w 420"/>
                    <a:gd name="T9" fmla="*/ 281 h 565"/>
                    <a:gd name="T10" fmla="*/ 290 w 420"/>
                    <a:gd name="T11" fmla="*/ 281 h 565"/>
                    <a:gd name="T12" fmla="*/ 211 w 420"/>
                    <a:gd name="T13" fmla="*/ 456 h 565"/>
                    <a:gd name="T14" fmla="*/ 131 w 420"/>
                    <a:gd name="T15" fmla="*/ 281 h 565"/>
                    <a:gd name="T16" fmla="*/ 211 w 420"/>
                    <a:gd name="T17" fmla="*/ 108 h 565"/>
                    <a:gd name="T18" fmla="*/ 290 w 420"/>
                    <a:gd name="T19" fmla="*/ 28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565">
                      <a:moveTo>
                        <a:pt x="420" y="281"/>
                      </a:moveTo>
                      <a:cubicBezTo>
                        <a:pt x="420" y="130"/>
                        <a:pt x="362" y="0"/>
                        <a:pt x="211" y="0"/>
                      </a:cubicBezTo>
                      <a:cubicBezTo>
                        <a:pt x="59" y="0"/>
                        <a:pt x="0" y="130"/>
                        <a:pt x="0" y="281"/>
                      </a:cubicBezTo>
                      <a:cubicBezTo>
                        <a:pt x="0" y="434"/>
                        <a:pt x="59" y="565"/>
                        <a:pt x="211" y="565"/>
                      </a:cubicBezTo>
                      <a:cubicBezTo>
                        <a:pt x="362" y="565"/>
                        <a:pt x="420" y="434"/>
                        <a:pt x="420" y="281"/>
                      </a:cubicBezTo>
                      <a:close/>
                      <a:moveTo>
                        <a:pt x="290" y="281"/>
                      </a:moveTo>
                      <a:cubicBezTo>
                        <a:pt x="290" y="350"/>
                        <a:pt x="278" y="456"/>
                        <a:pt x="211" y="456"/>
                      </a:cubicBezTo>
                      <a:cubicBezTo>
                        <a:pt x="143" y="456"/>
                        <a:pt x="131" y="350"/>
                        <a:pt x="131" y="281"/>
                      </a:cubicBezTo>
                      <a:cubicBezTo>
                        <a:pt x="131" y="214"/>
                        <a:pt x="143" y="108"/>
                        <a:pt x="211" y="108"/>
                      </a:cubicBezTo>
                      <a:cubicBezTo>
                        <a:pt x="278" y="108"/>
                        <a:pt x="290" y="214"/>
                        <a:pt x="290"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5" name="Freeform 24">
                  <a:extLst>
                    <a:ext uri="{FF2B5EF4-FFF2-40B4-BE49-F238E27FC236}">
                      <a16:creationId xmlns:a16="http://schemas.microsoft.com/office/drawing/2014/main" xmlns="" id="{84B627FF-8E2E-46AA-8992-5D99E52C7627}"/>
                    </a:ext>
                  </a:extLst>
                </p:cNvPr>
                <p:cNvSpPr>
                  <a:spLocks noEditPoints="1"/>
                </p:cNvSpPr>
                <p:nvPr/>
              </p:nvSpPr>
              <p:spPr bwMode="auto">
                <a:xfrm>
                  <a:off x="5341553" y="5933810"/>
                  <a:ext cx="146356" cy="197890"/>
                </a:xfrm>
                <a:custGeom>
                  <a:avLst/>
                  <a:gdLst>
                    <a:gd name="T0" fmla="*/ 420 w 420"/>
                    <a:gd name="T1" fmla="*/ 281 h 565"/>
                    <a:gd name="T2" fmla="*/ 211 w 420"/>
                    <a:gd name="T3" fmla="*/ 0 h 565"/>
                    <a:gd name="T4" fmla="*/ 0 w 420"/>
                    <a:gd name="T5" fmla="*/ 281 h 565"/>
                    <a:gd name="T6" fmla="*/ 211 w 420"/>
                    <a:gd name="T7" fmla="*/ 565 h 565"/>
                    <a:gd name="T8" fmla="*/ 420 w 420"/>
                    <a:gd name="T9" fmla="*/ 281 h 565"/>
                    <a:gd name="T10" fmla="*/ 289 w 420"/>
                    <a:gd name="T11" fmla="*/ 281 h 565"/>
                    <a:gd name="T12" fmla="*/ 211 w 420"/>
                    <a:gd name="T13" fmla="*/ 456 h 565"/>
                    <a:gd name="T14" fmla="*/ 130 w 420"/>
                    <a:gd name="T15" fmla="*/ 281 h 565"/>
                    <a:gd name="T16" fmla="*/ 211 w 420"/>
                    <a:gd name="T17" fmla="*/ 108 h 565"/>
                    <a:gd name="T18" fmla="*/ 289 w 420"/>
                    <a:gd name="T19" fmla="*/ 28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565">
                      <a:moveTo>
                        <a:pt x="420" y="281"/>
                      </a:moveTo>
                      <a:cubicBezTo>
                        <a:pt x="420" y="130"/>
                        <a:pt x="362" y="0"/>
                        <a:pt x="211" y="0"/>
                      </a:cubicBezTo>
                      <a:cubicBezTo>
                        <a:pt x="58" y="0"/>
                        <a:pt x="0" y="130"/>
                        <a:pt x="0" y="281"/>
                      </a:cubicBezTo>
                      <a:cubicBezTo>
                        <a:pt x="0" y="433"/>
                        <a:pt x="58" y="565"/>
                        <a:pt x="211" y="565"/>
                      </a:cubicBezTo>
                      <a:cubicBezTo>
                        <a:pt x="362" y="565"/>
                        <a:pt x="420" y="433"/>
                        <a:pt x="420" y="281"/>
                      </a:cubicBezTo>
                      <a:close/>
                      <a:moveTo>
                        <a:pt x="289" y="281"/>
                      </a:moveTo>
                      <a:cubicBezTo>
                        <a:pt x="289" y="350"/>
                        <a:pt x="277" y="456"/>
                        <a:pt x="211" y="456"/>
                      </a:cubicBezTo>
                      <a:cubicBezTo>
                        <a:pt x="143" y="456"/>
                        <a:pt x="130" y="350"/>
                        <a:pt x="130" y="281"/>
                      </a:cubicBezTo>
                      <a:cubicBezTo>
                        <a:pt x="130" y="214"/>
                        <a:pt x="143" y="108"/>
                        <a:pt x="211" y="108"/>
                      </a:cubicBezTo>
                      <a:cubicBezTo>
                        <a:pt x="277" y="108"/>
                        <a:pt x="289" y="214"/>
                        <a:pt x="289"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6" name="Freeform 25">
                  <a:extLst>
                    <a:ext uri="{FF2B5EF4-FFF2-40B4-BE49-F238E27FC236}">
                      <a16:creationId xmlns:a16="http://schemas.microsoft.com/office/drawing/2014/main" xmlns="" id="{083C311E-9CED-43B4-920D-BF242F5E102F}"/>
                    </a:ext>
                  </a:extLst>
                </p:cNvPr>
                <p:cNvSpPr>
                  <a:spLocks noEditPoints="1"/>
                </p:cNvSpPr>
                <p:nvPr/>
              </p:nvSpPr>
              <p:spPr bwMode="auto">
                <a:xfrm>
                  <a:off x="4967675" y="5590612"/>
                  <a:ext cx="174698" cy="232932"/>
                </a:xfrm>
                <a:custGeom>
                  <a:avLst/>
                  <a:gdLst>
                    <a:gd name="T0" fmla="*/ 420 w 420"/>
                    <a:gd name="T1" fmla="*/ 281 h 565"/>
                    <a:gd name="T2" fmla="*/ 211 w 420"/>
                    <a:gd name="T3" fmla="*/ 0 h 565"/>
                    <a:gd name="T4" fmla="*/ 0 w 420"/>
                    <a:gd name="T5" fmla="*/ 281 h 565"/>
                    <a:gd name="T6" fmla="*/ 211 w 420"/>
                    <a:gd name="T7" fmla="*/ 565 h 565"/>
                    <a:gd name="T8" fmla="*/ 420 w 420"/>
                    <a:gd name="T9" fmla="*/ 281 h 565"/>
                    <a:gd name="T10" fmla="*/ 290 w 420"/>
                    <a:gd name="T11" fmla="*/ 281 h 565"/>
                    <a:gd name="T12" fmla="*/ 211 w 420"/>
                    <a:gd name="T13" fmla="*/ 456 h 565"/>
                    <a:gd name="T14" fmla="*/ 131 w 420"/>
                    <a:gd name="T15" fmla="*/ 281 h 565"/>
                    <a:gd name="T16" fmla="*/ 211 w 420"/>
                    <a:gd name="T17" fmla="*/ 108 h 565"/>
                    <a:gd name="T18" fmla="*/ 290 w 420"/>
                    <a:gd name="T19" fmla="*/ 28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565">
                      <a:moveTo>
                        <a:pt x="420" y="281"/>
                      </a:moveTo>
                      <a:cubicBezTo>
                        <a:pt x="420" y="130"/>
                        <a:pt x="362" y="0"/>
                        <a:pt x="211" y="0"/>
                      </a:cubicBezTo>
                      <a:cubicBezTo>
                        <a:pt x="59" y="0"/>
                        <a:pt x="0" y="130"/>
                        <a:pt x="0" y="281"/>
                      </a:cubicBezTo>
                      <a:cubicBezTo>
                        <a:pt x="0" y="433"/>
                        <a:pt x="59" y="565"/>
                        <a:pt x="211" y="565"/>
                      </a:cubicBezTo>
                      <a:cubicBezTo>
                        <a:pt x="362" y="565"/>
                        <a:pt x="420" y="433"/>
                        <a:pt x="420" y="281"/>
                      </a:cubicBezTo>
                      <a:close/>
                      <a:moveTo>
                        <a:pt x="290" y="281"/>
                      </a:moveTo>
                      <a:cubicBezTo>
                        <a:pt x="290" y="350"/>
                        <a:pt x="278" y="456"/>
                        <a:pt x="211" y="456"/>
                      </a:cubicBezTo>
                      <a:cubicBezTo>
                        <a:pt x="143" y="456"/>
                        <a:pt x="131" y="350"/>
                        <a:pt x="131" y="281"/>
                      </a:cubicBezTo>
                      <a:cubicBezTo>
                        <a:pt x="131" y="214"/>
                        <a:pt x="143" y="108"/>
                        <a:pt x="211" y="108"/>
                      </a:cubicBezTo>
                      <a:cubicBezTo>
                        <a:pt x="278" y="108"/>
                        <a:pt x="290" y="214"/>
                        <a:pt x="290"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7" name="Freeform 26">
                  <a:extLst>
                    <a:ext uri="{FF2B5EF4-FFF2-40B4-BE49-F238E27FC236}">
                      <a16:creationId xmlns:a16="http://schemas.microsoft.com/office/drawing/2014/main" xmlns="" id="{3CD08A39-D623-4D1F-BD06-78596DB37F25}"/>
                    </a:ext>
                  </a:extLst>
                </p:cNvPr>
                <p:cNvSpPr>
                  <a:spLocks noEditPoints="1"/>
                </p:cNvSpPr>
                <p:nvPr/>
              </p:nvSpPr>
              <p:spPr bwMode="auto">
                <a:xfrm>
                  <a:off x="4782925" y="5620485"/>
                  <a:ext cx="117497" cy="156663"/>
                </a:xfrm>
                <a:custGeom>
                  <a:avLst/>
                  <a:gdLst>
                    <a:gd name="T0" fmla="*/ 334 w 334"/>
                    <a:gd name="T1" fmla="*/ 223 h 449"/>
                    <a:gd name="T2" fmla="*/ 168 w 334"/>
                    <a:gd name="T3" fmla="*/ 0 h 449"/>
                    <a:gd name="T4" fmla="*/ 0 w 334"/>
                    <a:gd name="T5" fmla="*/ 223 h 449"/>
                    <a:gd name="T6" fmla="*/ 168 w 334"/>
                    <a:gd name="T7" fmla="*/ 449 h 449"/>
                    <a:gd name="T8" fmla="*/ 334 w 334"/>
                    <a:gd name="T9" fmla="*/ 223 h 449"/>
                    <a:gd name="T10" fmla="*/ 231 w 334"/>
                    <a:gd name="T11" fmla="*/ 223 h 449"/>
                    <a:gd name="T12" fmla="*/ 168 w 334"/>
                    <a:gd name="T13" fmla="*/ 363 h 449"/>
                    <a:gd name="T14" fmla="*/ 104 w 334"/>
                    <a:gd name="T15" fmla="*/ 223 h 449"/>
                    <a:gd name="T16" fmla="*/ 168 w 334"/>
                    <a:gd name="T17" fmla="*/ 86 h 449"/>
                    <a:gd name="T18" fmla="*/ 231 w 334"/>
                    <a:gd name="T19" fmla="*/ 22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449">
                      <a:moveTo>
                        <a:pt x="334" y="223"/>
                      </a:moveTo>
                      <a:cubicBezTo>
                        <a:pt x="334" y="103"/>
                        <a:pt x="288" y="0"/>
                        <a:pt x="168" y="0"/>
                      </a:cubicBezTo>
                      <a:cubicBezTo>
                        <a:pt x="47" y="0"/>
                        <a:pt x="0" y="103"/>
                        <a:pt x="0" y="223"/>
                      </a:cubicBezTo>
                      <a:cubicBezTo>
                        <a:pt x="0" y="345"/>
                        <a:pt x="47" y="449"/>
                        <a:pt x="168" y="449"/>
                      </a:cubicBezTo>
                      <a:cubicBezTo>
                        <a:pt x="288" y="449"/>
                        <a:pt x="334" y="345"/>
                        <a:pt x="334" y="223"/>
                      </a:cubicBezTo>
                      <a:close/>
                      <a:moveTo>
                        <a:pt x="231" y="223"/>
                      </a:moveTo>
                      <a:cubicBezTo>
                        <a:pt x="231" y="278"/>
                        <a:pt x="221" y="363"/>
                        <a:pt x="168" y="363"/>
                      </a:cubicBezTo>
                      <a:cubicBezTo>
                        <a:pt x="114" y="363"/>
                        <a:pt x="104" y="278"/>
                        <a:pt x="104" y="223"/>
                      </a:cubicBezTo>
                      <a:cubicBezTo>
                        <a:pt x="104" y="170"/>
                        <a:pt x="114" y="86"/>
                        <a:pt x="168" y="86"/>
                      </a:cubicBezTo>
                      <a:cubicBezTo>
                        <a:pt x="221" y="86"/>
                        <a:pt x="231" y="170"/>
                        <a:pt x="231" y="2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8" name="Freeform 27">
                  <a:extLst>
                    <a:ext uri="{FF2B5EF4-FFF2-40B4-BE49-F238E27FC236}">
                      <a16:creationId xmlns:a16="http://schemas.microsoft.com/office/drawing/2014/main" xmlns="" id="{4B5D1B8F-4A8B-4E35-B978-E542643F8837}"/>
                    </a:ext>
                  </a:extLst>
                </p:cNvPr>
                <p:cNvSpPr>
                  <a:spLocks noEditPoints="1"/>
                </p:cNvSpPr>
                <p:nvPr/>
              </p:nvSpPr>
              <p:spPr bwMode="auto">
                <a:xfrm>
                  <a:off x="4533501" y="5954424"/>
                  <a:ext cx="115435" cy="154731"/>
                </a:xfrm>
                <a:custGeom>
                  <a:avLst/>
                  <a:gdLst>
                    <a:gd name="T0" fmla="*/ 276 w 276"/>
                    <a:gd name="T1" fmla="*/ 185 h 372"/>
                    <a:gd name="T2" fmla="*/ 139 w 276"/>
                    <a:gd name="T3" fmla="*/ 0 h 372"/>
                    <a:gd name="T4" fmla="*/ 0 w 276"/>
                    <a:gd name="T5" fmla="*/ 185 h 372"/>
                    <a:gd name="T6" fmla="*/ 139 w 276"/>
                    <a:gd name="T7" fmla="*/ 372 h 372"/>
                    <a:gd name="T8" fmla="*/ 276 w 276"/>
                    <a:gd name="T9" fmla="*/ 185 h 372"/>
                    <a:gd name="T10" fmla="*/ 191 w 276"/>
                    <a:gd name="T11" fmla="*/ 185 h 372"/>
                    <a:gd name="T12" fmla="*/ 139 w 276"/>
                    <a:gd name="T13" fmla="*/ 300 h 372"/>
                    <a:gd name="T14" fmla="*/ 86 w 276"/>
                    <a:gd name="T15" fmla="*/ 185 h 372"/>
                    <a:gd name="T16" fmla="*/ 139 w 276"/>
                    <a:gd name="T17" fmla="*/ 70 h 372"/>
                    <a:gd name="T18" fmla="*/ 191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9" y="0"/>
                      </a:cubicBezTo>
                      <a:cubicBezTo>
                        <a:pt x="38" y="0"/>
                        <a:pt x="0" y="85"/>
                        <a:pt x="0" y="185"/>
                      </a:cubicBezTo>
                      <a:cubicBezTo>
                        <a:pt x="0" y="285"/>
                        <a:pt x="38" y="372"/>
                        <a:pt x="139" y="372"/>
                      </a:cubicBezTo>
                      <a:cubicBezTo>
                        <a:pt x="238" y="372"/>
                        <a:pt x="276" y="285"/>
                        <a:pt x="276" y="185"/>
                      </a:cubicBezTo>
                      <a:close/>
                      <a:moveTo>
                        <a:pt x="191" y="185"/>
                      </a:moveTo>
                      <a:cubicBezTo>
                        <a:pt x="191" y="230"/>
                        <a:pt x="183" y="300"/>
                        <a:pt x="139" y="300"/>
                      </a:cubicBezTo>
                      <a:cubicBezTo>
                        <a:pt x="94" y="300"/>
                        <a:pt x="86" y="230"/>
                        <a:pt x="86" y="185"/>
                      </a:cubicBezTo>
                      <a:cubicBezTo>
                        <a:pt x="86" y="140"/>
                        <a:pt x="94" y="70"/>
                        <a:pt x="139" y="70"/>
                      </a:cubicBezTo>
                      <a:cubicBezTo>
                        <a:pt x="183" y="70"/>
                        <a:pt x="191" y="140"/>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39" name="Freeform 28">
                  <a:extLst>
                    <a:ext uri="{FF2B5EF4-FFF2-40B4-BE49-F238E27FC236}">
                      <a16:creationId xmlns:a16="http://schemas.microsoft.com/office/drawing/2014/main" xmlns="" id="{54E54AF4-E6D2-47C4-9B72-05B5C0E8E57D}"/>
                    </a:ext>
                  </a:extLst>
                </p:cNvPr>
                <p:cNvSpPr>
                  <a:spLocks noEditPoints="1"/>
                </p:cNvSpPr>
                <p:nvPr/>
              </p:nvSpPr>
              <p:spPr bwMode="auto">
                <a:xfrm>
                  <a:off x="4308815" y="5902890"/>
                  <a:ext cx="96884" cy="131927"/>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0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5"/>
                        <a:pt x="239" y="0"/>
                        <a:pt x="139" y="0"/>
                      </a:cubicBezTo>
                      <a:cubicBezTo>
                        <a:pt x="39" y="0"/>
                        <a:pt x="0" y="85"/>
                        <a:pt x="0" y="185"/>
                      </a:cubicBezTo>
                      <a:cubicBezTo>
                        <a:pt x="0" y="285"/>
                        <a:pt x="39" y="372"/>
                        <a:pt x="139" y="372"/>
                      </a:cubicBezTo>
                      <a:cubicBezTo>
                        <a:pt x="239" y="372"/>
                        <a:pt x="277" y="285"/>
                        <a:pt x="277" y="185"/>
                      </a:cubicBezTo>
                      <a:close/>
                      <a:moveTo>
                        <a:pt x="191" y="185"/>
                      </a:moveTo>
                      <a:cubicBezTo>
                        <a:pt x="191" y="230"/>
                        <a:pt x="183" y="300"/>
                        <a:pt x="139" y="300"/>
                      </a:cubicBezTo>
                      <a:cubicBezTo>
                        <a:pt x="95" y="300"/>
                        <a:pt x="86" y="230"/>
                        <a:pt x="86" y="185"/>
                      </a:cubicBezTo>
                      <a:cubicBezTo>
                        <a:pt x="86" y="141"/>
                        <a:pt x="95"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0" name="Freeform 29">
                  <a:extLst>
                    <a:ext uri="{FF2B5EF4-FFF2-40B4-BE49-F238E27FC236}">
                      <a16:creationId xmlns:a16="http://schemas.microsoft.com/office/drawing/2014/main" xmlns="" id="{A088EBD9-A13E-40EF-9F54-63001007AE3B}"/>
                    </a:ext>
                  </a:extLst>
                </p:cNvPr>
                <p:cNvSpPr>
                  <a:spLocks noEditPoints="1"/>
                </p:cNvSpPr>
                <p:nvPr/>
              </p:nvSpPr>
              <p:spPr bwMode="auto">
                <a:xfrm>
                  <a:off x="7167912" y="5904951"/>
                  <a:ext cx="76270" cy="101006"/>
                </a:xfrm>
                <a:custGeom>
                  <a:avLst/>
                  <a:gdLst>
                    <a:gd name="T0" fmla="*/ 215 w 215"/>
                    <a:gd name="T1" fmla="*/ 144 h 290"/>
                    <a:gd name="T2" fmla="*/ 108 w 215"/>
                    <a:gd name="T3" fmla="*/ 0 h 290"/>
                    <a:gd name="T4" fmla="*/ 0 w 215"/>
                    <a:gd name="T5" fmla="*/ 144 h 290"/>
                    <a:gd name="T6" fmla="*/ 108 w 215"/>
                    <a:gd name="T7" fmla="*/ 290 h 290"/>
                    <a:gd name="T8" fmla="*/ 215 w 215"/>
                    <a:gd name="T9" fmla="*/ 144 h 290"/>
                    <a:gd name="T10" fmla="*/ 148 w 215"/>
                    <a:gd name="T11" fmla="*/ 144 h 290"/>
                    <a:gd name="T12" fmla="*/ 108 w 215"/>
                    <a:gd name="T13" fmla="*/ 234 h 290"/>
                    <a:gd name="T14" fmla="*/ 67 w 215"/>
                    <a:gd name="T15" fmla="*/ 144 h 290"/>
                    <a:gd name="T16" fmla="*/ 108 w 215"/>
                    <a:gd name="T17" fmla="*/ 55 h 290"/>
                    <a:gd name="T18" fmla="*/ 148 w 215"/>
                    <a:gd name="T19" fmla="*/ 14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90">
                      <a:moveTo>
                        <a:pt x="215" y="144"/>
                      </a:moveTo>
                      <a:cubicBezTo>
                        <a:pt x="215" y="67"/>
                        <a:pt x="185" y="0"/>
                        <a:pt x="108" y="0"/>
                      </a:cubicBezTo>
                      <a:cubicBezTo>
                        <a:pt x="30" y="0"/>
                        <a:pt x="0" y="67"/>
                        <a:pt x="0" y="144"/>
                      </a:cubicBezTo>
                      <a:cubicBezTo>
                        <a:pt x="0" y="222"/>
                        <a:pt x="30" y="290"/>
                        <a:pt x="108" y="290"/>
                      </a:cubicBezTo>
                      <a:cubicBezTo>
                        <a:pt x="185" y="290"/>
                        <a:pt x="215" y="222"/>
                        <a:pt x="215" y="144"/>
                      </a:cubicBezTo>
                      <a:close/>
                      <a:moveTo>
                        <a:pt x="148" y="144"/>
                      </a:moveTo>
                      <a:cubicBezTo>
                        <a:pt x="148" y="180"/>
                        <a:pt x="142" y="234"/>
                        <a:pt x="108" y="234"/>
                      </a:cubicBezTo>
                      <a:cubicBezTo>
                        <a:pt x="73" y="234"/>
                        <a:pt x="67" y="180"/>
                        <a:pt x="67" y="144"/>
                      </a:cubicBezTo>
                      <a:cubicBezTo>
                        <a:pt x="67" y="110"/>
                        <a:pt x="73" y="55"/>
                        <a:pt x="108" y="55"/>
                      </a:cubicBezTo>
                      <a:cubicBezTo>
                        <a:pt x="142" y="55"/>
                        <a:pt x="148" y="110"/>
                        <a:pt x="148"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1" name="Freeform 30">
                  <a:extLst>
                    <a:ext uri="{FF2B5EF4-FFF2-40B4-BE49-F238E27FC236}">
                      <a16:creationId xmlns:a16="http://schemas.microsoft.com/office/drawing/2014/main" xmlns="" id="{EF0D6E07-6FDC-4D22-903E-0BFF92619805}"/>
                    </a:ext>
                  </a:extLst>
                </p:cNvPr>
                <p:cNvSpPr>
                  <a:spLocks noEditPoints="1"/>
                </p:cNvSpPr>
                <p:nvPr/>
              </p:nvSpPr>
              <p:spPr bwMode="auto">
                <a:xfrm>
                  <a:off x="6563935" y="5669957"/>
                  <a:ext cx="98945" cy="129865"/>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1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6"/>
                        <a:pt x="239" y="0"/>
                        <a:pt x="139" y="0"/>
                      </a:cubicBezTo>
                      <a:cubicBezTo>
                        <a:pt x="39" y="0"/>
                        <a:pt x="0" y="86"/>
                        <a:pt x="0" y="185"/>
                      </a:cubicBezTo>
                      <a:cubicBezTo>
                        <a:pt x="0" y="286"/>
                        <a:pt x="39" y="372"/>
                        <a:pt x="139" y="372"/>
                      </a:cubicBezTo>
                      <a:cubicBezTo>
                        <a:pt x="239" y="372"/>
                        <a:pt x="277" y="286"/>
                        <a:pt x="277" y="185"/>
                      </a:cubicBezTo>
                      <a:close/>
                      <a:moveTo>
                        <a:pt x="191" y="185"/>
                      </a:moveTo>
                      <a:cubicBezTo>
                        <a:pt x="191" y="231"/>
                        <a:pt x="183" y="301"/>
                        <a:pt x="139" y="301"/>
                      </a:cubicBezTo>
                      <a:cubicBezTo>
                        <a:pt x="95" y="301"/>
                        <a:pt x="86" y="231"/>
                        <a:pt x="86" y="185"/>
                      </a:cubicBezTo>
                      <a:cubicBezTo>
                        <a:pt x="86" y="141"/>
                        <a:pt x="95"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2" name="Freeform 31">
                  <a:extLst>
                    <a:ext uri="{FF2B5EF4-FFF2-40B4-BE49-F238E27FC236}">
                      <a16:creationId xmlns:a16="http://schemas.microsoft.com/office/drawing/2014/main" xmlns="" id="{76E21374-B960-4C40-A98F-D820A385E2E9}"/>
                    </a:ext>
                  </a:extLst>
                </p:cNvPr>
                <p:cNvSpPr>
                  <a:spLocks/>
                </p:cNvSpPr>
                <p:nvPr/>
              </p:nvSpPr>
              <p:spPr bwMode="auto">
                <a:xfrm>
                  <a:off x="4775826" y="5933810"/>
                  <a:ext cx="112229" cy="202013"/>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3" name="Freeform 32">
                  <a:extLst>
                    <a:ext uri="{FF2B5EF4-FFF2-40B4-BE49-F238E27FC236}">
                      <a16:creationId xmlns:a16="http://schemas.microsoft.com/office/drawing/2014/main" xmlns="" id="{1DCDDB2F-CDC9-40FC-BF4A-0C16D0717186}"/>
                    </a:ext>
                  </a:extLst>
                </p:cNvPr>
                <p:cNvSpPr>
                  <a:spLocks/>
                </p:cNvSpPr>
                <p:nvPr/>
              </p:nvSpPr>
              <p:spPr bwMode="auto">
                <a:xfrm>
                  <a:off x="4397453" y="6092534"/>
                  <a:ext cx="53595" cy="98945"/>
                </a:xfrm>
                <a:custGeom>
                  <a:avLst/>
                  <a:gdLst>
                    <a:gd name="T0" fmla="*/ 152 w 152"/>
                    <a:gd name="T1" fmla="*/ 279 h 279"/>
                    <a:gd name="T2" fmla="*/ 152 w 152"/>
                    <a:gd name="T3" fmla="*/ 0 h 279"/>
                    <a:gd name="T4" fmla="*/ 91 w 152"/>
                    <a:gd name="T5" fmla="*/ 0 h 279"/>
                    <a:gd name="T6" fmla="*/ 0 w 152"/>
                    <a:gd name="T7" fmla="*/ 68 h 279"/>
                    <a:gd name="T8" fmla="*/ 34 w 152"/>
                    <a:gd name="T9" fmla="*/ 114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1" y="0"/>
                      </a:lnTo>
                      <a:lnTo>
                        <a:pt x="0" y="68"/>
                      </a:lnTo>
                      <a:lnTo>
                        <a:pt x="34" y="114"/>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4" name="Freeform 33">
                  <a:extLst>
                    <a:ext uri="{FF2B5EF4-FFF2-40B4-BE49-F238E27FC236}">
                      <a16:creationId xmlns:a16="http://schemas.microsoft.com/office/drawing/2014/main" xmlns="" id="{060894A7-297C-4CF3-B93C-4D6C2CFB9371}"/>
                    </a:ext>
                  </a:extLst>
                </p:cNvPr>
                <p:cNvSpPr>
                  <a:spLocks/>
                </p:cNvSpPr>
                <p:nvPr/>
              </p:nvSpPr>
              <p:spPr bwMode="auto">
                <a:xfrm>
                  <a:off x="4688283" y="6137884"/>
                  <a:ext cx="53595" cy="96884"/>
                </a:xfrm>
                <a:custGeom>
                  <a:avLst/>
                  <a:gdLst>
                    <a:gd name="T0" fmla="*/ 152 w 152"/>
                    <a:gd name="T1" fmla="*/ 278 h 278"/>
                    <a:gd name="T2" fmla="*/ 152 w 152"/>
                    <a:gd name="T3" fmla="*/ 0 h 278"/>
                    <a:gd name="T4" fmla="*/ 91 w 152"/>
                    <a:gd name="T5" fmla="*/ 0 h 278"/>
                    <a:gd name="T6" fmla="*/ 0 w 152"/>
                    <a:gd name="T7" fmla="*/ 67 h 278"/>
                    <a:gd name="T8" fmla="*/ 34 w 152"/>
                    <a:gd name="T9" fmla="*/ 114 h 278"/>
                    <a:gd name="T10" fmla="*/ 86 w 152"/>
                    <a:gd name="T11" fmla="*/ 74 h 278"/>
                    <a:gd name="T12" fmla="*/ 86 w 152"/>
                    <a:gd name="T13" fmla="*/ 278 h 278"/>
                    <a:gd name="T14" fmla="*/ 152 w 152"/>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8">
                      <a:moveTo>
                        <a:pt x="152" y="278"/>
                      </a:moveTo>
                      <a:lnTo>
                        <a:pt x="152" y="0"/>
                      </a:lnTo>
                      <a:lnTo>
                        <a:pt x="91" y="0"/>
                      </a:lnTo>
                      <a:lnTo>
                        <a:pt x="0" y="67"/>
                      </a:lnTo>
                      <a:lnTo>
                        <a:pt x="34" y="114"/>
                      </a:lnTo>
                      <a:lnTo>
                        <a:pt x="86" y="74"/>
                      </a:lnTo>
                      <a:lnTo>
                        <a:pt x="86" y="278"/>
                      </a:lnTo>
                      <a:lnTo>
                        <a:pt x="152"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5" name="Freeform 34">
                  <a:extLst>
                    <a:ext uri="{FF2B5EF4-FFF2-40B4-BE49-F238E27FC236}">
                      <a16:creationId xmlns:a16="http://schemas.microsoft.com/office/drawing/2014/main" xmlns="" id="{D55DAE75-7163-4349-8D16-D7F8726A5A32}"/>
                    </a:ext>
                  </a:extLst>
                </p:cNvPr>
                <p:cNvSpPr>
                  <a:spLocks noEditPoints="1"/>
                </p:cNvSpPr>
                <p:nvPr/>
              </p:nvSpPr>
              <p:spPr bwMode="auto">
                <a:xfrm>
                  <a:off x="6908181" y="5954424"/>
                  <a:ext cx="96884" cy="129865"/>
                </a:xfrm>
                <a:custGeom>
                  <a:avLst/>
                  <a:gdLst>
                    <a:gd name="T0" fmla="*/ 276 w 276"/>
                    <a:gd name="T1" fmla="*/ 185 h 372"/>
                    <a:gd name="T2" fmla="*/ 138 w 276"/>
                    <a:gd name="T3" fmla="*/ 0 h 372"/>
                    <a:gd name="T4" fmla="*/ 0 w 276"/>
                    <a:gd name="T5" fmla="*/ 185 h 372"/>
                    <a:gd name="T6" fmla="*/ 138 w 276"/>
                    <a:gd name="T7" fmla="*/ 372 h 372"/>
                    <a:gd name="T8" fmla="*/ 276 w 276"/>
                    <a:gd name="T9" fmla="*/ 185 h 372"/>
                    <a:gd name="T10" fmla="*/ 190 w 276"/>
                    <a:gd name="T11" fmla="*/ 185 h 372"/>
                    <a:gd name="T12" fmla="*/ 138 w 276"/>
                    <a:gd name="T13" fmla="*/ 300 h 372"/>
                    <a:gd name="T14" fmla="*/ 86 w 276"/>
                    <a:gd name="T15" fmla="*/ 185 h 372"/>
                    <a:gd name="T16" fmla="*/ 138 w 276"/>
                    <a:gd name="T17" fmla="*/ 70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8" y="0"/>
                      </a:cubicBezTo>
                      <a:cubicBezTo>
                        <a:pt x="38" y="0"/>
                        <a:pt x="0" y="85"/>
                        <a:pt x="0" y="185"/>
                      </a:cubicBezTo>
                      <a:cubicBezTo>
                        <a:pt x="0" y="285"/>
                        <a:pt x="38" y="372"/>
                        <a:pt x="138" y="372"/>
                      </a:cubicBezTo>
                      <a:cubicBezTo>
                        <a:pt x="238" y="372"/>
                        <a:pt x="276" y="285"/>
                        <a:pt x="276" y="185"/>
                      </a:cubicBezTo>
                      <a:close/>
                      <a:moveTo>
                        <a:pt x="190" y="185"/>
                      </a:moveTo>
                      <a:cubicBezTo>
                        <a:pt x="190" y="230"/>
                        <a:pt x="182" y="300"/>
                        <a:pt x="138" y="300"/>
                      </a:cubicBezTo>
                      <a:cubicBezTo>
                        <a:pt x="94" y="300"/>
                        <a:pt x="86" y="230"/>
                        <a:pt x="86" y="185"/>
                      </a:cubicBezTo>
                      <a:cubicBezTo>
                        <a:pt x="86" y="140"/>
                        <a:pt x="94" y="70"/>
                        <a:pt x="138" y="70"/>
                      </a:cubicBezTo>
                      <a:cubicBezTo>
                        <a:pt x="182" y="70"/>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6" name="Freeform 35">
                  <a:extLst>
                    <a:ext uri="{FF2B5EF4-FFF2-40B4-BE49-F238E27FC236}">
                      <a16:creationId xmlns:a16="http://schemas.microsoft.com/office/drawing/2014/main" xmlns="" id="{05EF65DB-A487-43C5-B022-B3D94AAE046E}"/>
                    </a:ext>
                  </a:extLst>
                </p:cNvPr>
                <p:cNvSpPr>
                  <a:spLocks noEditPoints="1"/>
                </p:cNvSpPr>
                <p:nvPr/>
              </p:nvSpPr>
              <p:spPr bwMode="auto">
                <a:xfrm>
                  <a:off x="6683493" y="5902890"/>
                  <a:ext cx="114405" cy="153350"/>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0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5"/>
                        <a:pt x="239" y="0"/>
                        <a:pt x="139" y="0"/>
                      </a:cubicBezTo>
                      <a:cubicBezTo>
                        <a:pt x="39" y="0"/>
                        <a:pt x="0" y="85"/>
                        <a:pt x="0" y="185"/>
                      </a:cubicBezTo>
                      <a:cubicBezTo>
                        <a:pt x="0" y="285"/>
                        <a:pt x="39" y="372"/>
                        <a:pt x="139" y="372"/>
                      </a:cubicBezTo>
                      <a:cubicBezTo>
                        <a:pt x="239" y="372"/>
                        <a:pt x="277" y="285"/>
                        <a:pt x="277" y="185"/>
                      </a:cubicBezTo>
                      <a:close/>
                      <a:moveTo>
                        <a:pt x="191" y="185"/>
                      </a:moveTo>
                      <a:cubicBezTo>
                        <a:pt x="191" y="231"/>
                        <a:pt x="183" y="300"/>
                        <a:pt x="139" y="300"/>
                      </a:cubicBezTo>
                      <a:cubicBezTo>
                        <a:pt x="94" y="300"/>
                        <a:pt x="86" y="231"/>
                        <a:pt x="86" y="185"/>
                      </a:cubicBezTo>
                      <a:cubicBezTo>
                        <a:pt x="86" y="141"/>
                        <a:pt x="94"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7" name="Freeform 36">
                  <a:extLst>
                    <a:ext uri="{FF2B5EF4-FFF2-40B4-BE49-F238E27FC236}">
                      <a16:creationId xmlns:a16="http://schemas.microsoft.com/office/drawing/2014/main" xmlns="" id="{ECC17737-33E5-4479-A060-8F67B267C3B7}"/>
                    </a:ext>
                  </a:extLst>
                </p:cNvPr>
                <p:cNvSpPr>
                  <a:spLocks/>
                </p:cNvSpPr>
                <p:nvPr/>
              </p:nvSpPr>
              <p:spPr bwMode="auto">
                <a:xfrm>
                  <a:off x="6772131" y="6092534"/>
                  <a:ext cx="68025" cy="130608"/>
                </a:xfrm>
                <a:custGeom>
                  <a:avLst/>
                  <a:gdLst>
                    <a:gd name="T0" fmla="*/ 152 w 152"/>
                    <a:gd name="T1" fmla="*/ 279 h 279"/>
                    <a:gd name="T2" fmla="*/ 152 w 152"/>
                    <a:gd name="T3" fmla="*/ 0 h 279"/>
                    <a:gd name="T4" fmla="*/ 91 w 152"/>
                    <a:gd name="T5" fmla="*/ 0 h 279"/>
                    <a:gd name="T6" fmla="*/ 0 w 152"/>
                    <a:gd name="T7" fmla="*/ 68 h 279"/>
                    <a:gd name="T8" fmla="*/ 34 w 152"/>
                    <a:gd name="T9" fmla="*/ 115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1" y="0"/>
                      </a:lnTo>
                      <a:lnTo>
                        <a:pt x="0" y="68"/>
                      </a:lnTo>
                      <a:lnTo>
                        <a:pt x="34" y="115"/>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8" name="Freeform 37">
                  <a:extLst>
                    <a:ext uri="{FF2B5EF4-FFF2-40B4-BE49-F238E27FC236}">
                      <a16:creationId xmlns:a16="http://schemas.microsoft.com/office/drawing/2014/main" xmlns="" id="{CE780BD5-D6DE-4054-9F9B-EF70BD18000D}"/>
                    </a:ext>
                  </a:extLst>
                </p:cNvPr>
                <p:cNvSpPr>
                  <a:spLocks/>
                </p:cNvSpPr>
                <p:nvPr/>
              </p:nvSpPr>
              <p:spPr bwMode="auto">
                <a:xfrm>
                  <a:off x="6996819" y="6137884"/>
                  <a:ext cx="53595" cy="96884"/>
                </a:xfrm>
                <a:custGeom>
                  <a:avLst/>
                  <a:gdLst>
                    <a:gd name="T0" fmla="*/ 153 w 153"/>
                    <a:gd name="T1" fmla="*/ 279 h 279"/>
                    <a:gd name="T2" fmla="*/ 153 w 153"/>
                    <a:gd name="T3" fmla="*/ 0 h 279"/>
                    <a:gd name="T4" fmla="*/ 92 w 153"/>
                    <a:gd name="T5" fmla="*/ 0 h 279"/>
                    <a:gd name="T6" fmla="*/ 0 w 153"/>
                    <a:gd name="T7" fmla="*/ 67 h 279"/>
                    <a:gd name="T8" fmla="*/ 35 w 153"/>
                    <a:gd name="T9" fmla="*/ 114 h 279"/>
                    <a:gd name="T10" fmla="*/ 87 w 153"/>
                    <a:gd name="T11" fmla="*/ 74 h 279"/>
                    <a:gd name="T12" fmla="*/ 87 w 153"/>
                    <a:gd name="T13" fmla="*/ 279 h 279"/>
                    <a:gd name="T14" fmla="*/ 153 w 153"/>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79">
                      <a:moveTo>
                        <a:pt x="153" y="279"/>
                      </a:moveTo>
                      <a:lnTo>
                        <a:pt x="153" y="0"/>
                      </a:lnTo>
                      <a:lnTo>
                        <a:pt x="92" y="0"/>
                      </a:lnTo>
                      <a:lnTo>
                        <a:pt x="0" y="67"/>
                      </a:lnTo>
                      <a:lnTo>
                        <a:pt x="35" y="114"/>
                      </a:lnTo>
                      <a:lnTo>
                        <a:pt x="87" y="74"/>
                      </a:lnTo>
                      <a:lnTo>
                        <a:pt x="87" y="279"/>
                      </a:lnTo>
                      <a:lnTo>
                        <a:pt x="15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49" name="Freeform 38">
                  <a:extLst>
                    <a:ext uri="{FF2B5EF4-FFF2-40B4-BE49-F238E27FC236}">
                      <a16:creationId xmlns:a16="http://schemas.microsoft.com/office/drawing/2014/main" xmlns="" id="{DFA55976-E65D-4236-B122-E87590A769FC}"/>
                    </a:ext>
                  </a:extLst>
                </p:cNvPr>
                <p:cNvSpPr>
                  <a:spLocks/>
                </p:cNvSpPr>
                <p:nvPr/>
              </p:nvSpPr>
              <p:spPr bwMode="auto">
                <a:xfrm>
                  <a:off x="7050414" y="5760656"/>
                  <a:ext cx="51534" cy="98945"/>
                </a:xfrm>
                <a:custGeom>
                  <a:avLst/>
                  <a:gdLst>
                    <a:gd name="T0" fmla="*/ 152 w 152"/>
                    <a:gd name="T1" fmla="*/ 279 h 279"/>
                    <a:gd name="T2" fmla="*/ 152 w 152"/>
                    <a:gd name="T3" fmla="*/ 0 h 279"/>
                    <a:gd name="T4" fmla="*/ 92 w 152"/>
                    <a:gd name="T5" fmla="*/ 0 h 279"/>
                    <a:gd name="T6" fmla="*/ 0 w 152"/>
                    <a:gd name="T7" fmla="*/ 68 h 279"/>
                    <a:gd name="T8" fmla="*/ 34 w 152"/>
                    <a:gd name="T9" fmla="*/ 114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2" y="0"/>
                      </a:lnTo>
                      <a:lnTo>
                        <a:pt x="0" y="68"/>
                      </a:lnTo>
                      <a:lnTo>
                        <a:pt x="34" y="114"/>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0" name="Freeform 39">
                  <a:extLst>
                    <a:ext uri="{FF2B5EF4-FFF2-40B4-BE49-F238E27FC236}">
                      <a16:creationId xmlns:a16="http://schemas.microsoft.com/office/drawing/2014/main" xmlns="" id="{0B9E7ECD-8B0C-453E-9BCB-0D81BC7ECD22}"/>
                    </a:ext>
                  </a:extLst>
                </p:cNvPr>
                <p:cNvSpPr>
                  <a:spLocks noEditPoints="1"/>
                </p:cNvSpPr>
                <p:nvPr/>
              </p:nvSpPr>
              <p:spPr bwMode="auto">
                <a:xfrm>
                  <a:off x="6118683" y="5942056"/>
                  <a:ext cx="153345" cy="206135"/>
                </a:xfrm>
                <a:custGeom>
                  <a:avLst/>
                  <a:gdLst>
                    <a:gd name="T0" fmla="*/ 354 w 354"/>
                    <a:gd name="T1" fmla="*/ 237 h 477"/>
                    <a:gd name="T2" fmla="*/ 178 w 354"/>
                    <a:gd name="T3" fmla="*/ 0 h 477"/>
                    <a:gd name="T4" fmla="*/ 0 w 354"/>
                    <a:gd name="T5" fmla="*/ 237 h 477"/>
                    <a:gd name="T6" fmla="*/ 178 w 354"/>
                    <a:gd name="T7" fmla="*/ 477 h 477"/>
                    <a:gd name="T8" fmla="*/ 354 w 354"/>
                    <a:gd name="T9" fmla="*/ 237 h 477"/>
                    <a:gd name="T10" fmla="*/ 244 w 354"/>
                    <a:gd name="T11" fmla="*/ 237 h 477"/>
                    <a:gd name="T12" fmla="*/ 178 w 354"/>
                    <a:gd name="T13" fmla="*/ 385 h 477"/>
                    <a:gd name="T14" fmla="*/ 110 w 354"/>
                    <a:gd name="T15" fmla="*/ 237 h 477"/>
                    <a:gd name="T16" fmla="*/ 178 w 354"/>
                    <a:gd name="T17" fmla="*/ 90 h 477"/>
                    <a:gd name="T18" fmla="*/ 244 w 354"/>
                    <a:gd name="T19" fmla="*/ 23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477">
                      <a:moveTo>
                        <a:pt x="354" y="237"/>
                      </a:moveTo>
                      <a:cubicBezTo>
                        <a:pt x="354" y="109"/>
                        <a:pt x="306" y="0"/>
                        <a:pt x="178" y="0"/>
                      </a:cubicBezTo>
                      <a:cubicBezTo>
                        <a:pt x="49" y="0"/>
                        <a:pt x="0" y="109"/>
                        <a:pt x="0" y="237"/>
                      </a:cubicBezTo>
                      <a:cubicBezTo>
                        <a:pt x="0" y="365"/>
                        <a:pt x="49" y="477"/>
                        <a:pt x="178" y="477"/>
                      </a:cubicBezTo>
                      <a:cubicBezTo>
                        <a:pt x="306" y="477"/>
                        <a:pt x="354" y="365"/>
                        <a:pt x="354" y="237"/>
                      </a:cubicBezTo>
                      <a:close/>
                      <a:moveTo>
                        <a:pt x="244" y="237"/>
                      </a:moveTo>
                      <a:cubicBezTo>
                        <a:pt x="244" y="295"/>
                        <a:pt x="234" y="385"/>
                        <a:pt x="178" y="385"/>
                      </a:cubicBezTo>
                      <a:cubicBezTo>
                        <a:pt x="121" y="385"/>
                        <a:pt x="110" y="295"/>
                        <a:pt x="110" y="237"/>
                      </a:cubicBezTo>
                      <a:cubicBezTo>
                        <a:pt x="110" y="180"/>
                        <a:pt x="121" y="90"/>
                        <a:pt x="178" y="90"/>
                      </a:cubicBezTo>
                      <a:cubicBezTo>
                        <a:pt x="234" y="90"/>
                        <a:pt x="244" y="180"/>
                        <a:pt x="244" y="2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1" name="Freeform 40">
                  <a:extLst>
                    <a:ext uri="{FF2B5EF4-FFF2-40B4-BE49-F238E27FC236}">
                      <a16:creationId xmlns:a16="http://schemas.microsoft.com/office/drawing/2014/main" xmlns="" id="{1E39BD56-6EBB-4BB5-9BB1-23D8DA99375D}"/>
                    </a:ext>
                  </a:extLst>
                </p:cNvPr>
                <p:cNvSpPr>
                  <a:spLocks/>
                </p:cNvSpPr>
                <p:nvPr/>
              </p:nvSpPr>
              <p:spPr bwMode="auto">
                <a:xfrm>
                  <a:off x="6036229" y="6117271"/>
                  <a:ext cx="72147" cy="133988"/>
                </a:xfrm>
                <a:custGeom>
                  <a:avLst/>
                  <a:gdLst>
                    <a:gd name="T0" fmla="*/ 208 w 208"/>
                    <a:gd name="T1" fmla="*/ 381 h 381"/>
                    <a:gd name="T2" fmla="*/ 208 w 208"/>
                    <a:gd name="T3" fmla="*/ 0 h 381"/>
                    <a:gd name="T4" fmla="*/ 125 w 208"/>
                    <a:gd name="T5" fmla="*/ 0 h 381"/>
                    <a:gd name="T6" fmla="*/ 0 w 208"/>
                    <a:gd name="T7" fmla="*/ 92 h 381"/>
                    <a:gd name="T8" fmla="*/ 46 w 208"/>
                    <a:gd name="T9" fmla="*/ 156 h 381"/>
                    <a:gd name="T10" fmla="*/ 118 w 208"/>
                    <a:gd name="T11" fmla="*/ 101 h 381"/>
                    <a:gd name="T12" fmla="*/ 118 w 208"/>
                    <a:gd name="T13" fmla="*/ 381 h 381"/>
                    <a:gd name="T14" fmla="*/ 208 w 208"/>
                    <a:gd name="T15" fmla="*/ 381 h 3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381">
                      <a:moveTo>
                        <a:pt x="208" y="381"/>
                      </a:moveTo>
                      <a:lnTo>
                        <a:pt x="208" y="0"/>
                      </a:lnTo>
                      <a:lnTo>
                        <a:pt x="125" y="0"/>
                      </a:lnTo>
                      <a:lnTo>
                        <a:pt x="0" y="92"/>
                      </a:lnTo>
                      <a:lnTo>
                        <a:pt x="46" y="156"/>
                      </a:lnTo>
                      <a:lnTo>
                        <a:pt x="118" y="101"/>
                      </a:lnTo>
                      <a:lnTo>
                        <a:pt x="118" y="381"/>
                      </a:lnTo>
                      <a:lnTo>
                        <a:pt x="208" y="3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2" name="Freeform 41">
                  <a:extLst>
                    <a:ext uri="{FF2B5EF4-FFF2-40B4-BE49-F238E27FC236}">
                      <a16:creationId xmlns:a16="http://schemas.microsoft.com/office/drawing/2014/main" xmlns="" id="{B72D7D45-B09A-4315-B0EF-C1465CA156A3}"/>
                    </a:ext>
                  </a:extLst>
                </p:cNvPr>
                <p:cNvSpPr>
                  <a:spLocks/>
                </p:cNvSpPr>
                <p:nvPr/>
              </p:nvSpPr>
              <p:spPr bwMode="auto">
                <a:xfrm>
                  <a:off x="6308327" y="6123455"/>
                  <a:ext cx="51534" cy="96884"/>
                </a:xfrm>
                <a:custGeom>
                  <a:avLst/>
                  <a:gdLst>
                    <a:gd name="T0" fmla="*/ 152 w 152"/>
                    <a:gd name="T1" fmla="*/ 279 h 279"/>
                    <a:gd name="T2" fmla="*/ 152 w 152"/>
                    <a:gd name="T3" fmla="*/ 0 h 279"/>
                    <a:gd name="T4" fmla="*/ 91 w 152"/>
                    <a:gd name="T5" fmla="*/ 0 h 279"/>
                    <a:gd name="T6" fmla="*/ 0 w 152"/>
                    <a:gd name="T7" fmla="*/ 68 h 279"/>
                    <a:gd name="T8" fmla="*/ 34 w 152"/>
                    <a:gd name="T9" fmla="*/ 115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1" y="0"/>
                      </a:lnTo>
                      <a:lnTo>
                        <a:pt x="0" y="68"/>
                      </a:lnTo>
                      <a:lnTo>
                        <a:pt x="34" y="115"/>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3" name="Freeform 42">
                  <a:extLst>
                    <a:ext uri="{FF2B5EF4-FFF2-40B4-BE49-F238E27FC236}">
                      <a16:creationId xmlns:a16="http://schemas.microsoft.com/office/drawing/2014/main" xmlns="" id="{683E8E93-9D98-454A-827E-99E512B2CC1C}"/>
                    </a:ext>
                  </a:extLst>
                </p:cNvPr>
                <p:cNvSpPr>
                  <a:spLocks noEditPoints="1"/>
                </p:cNvSpPr>
                <p:nvPr/>
              </p:nvSpPr>
              <p:spPr bwMode="auto">
                <a:xfrm>
                  <a:off x="4945773" y="6098718"/>
                  <a:ext cx="96884" cy="129865"/>
                </a:xfrm>
                <a:custGeom>
                  <a:avLst/>
                  <a:gdLst>
                    <a:gd name="T0" fmla="*/ 276 w 276"/>
                    <a:gd name="T1" fmla="*/ 185 h 372"/>
                    <a:gd name="T2" fmla="*/ 139 w 276"/>
                    <a:gd name="T3" fmla="*/ 0 h 372"/>
                    <a:gd name="T4" fmla="*/ 0 w 276"/>
                    <a:gd name="T5" fmla="*/ 185 h 372"/>
                    <a:gd name="T6" fmla="*/ 139 w 276"/>
                    <a:gd name="T7" fmla="*/ 372 h 372"/>
                    <a:gd name="T8" fmla="*/ 276 w 276"/>
                    <a:gd name="T9" fmla="*/ 185 h 372"/>
                    <a:gd name="T10" fmla="*/ 190 w 276"/>
                    <a:gd name="T11" fmla="*/ 185 h 372"/>
                    <a:gd name="T12" fmla="*/ 139 w 276"/>
                    <a:gd name="T13" fmla="*/ 300 h 372"/>
                    <a:gd name="T14" fmla="*/ 86 w 276"/>
                    <a:gd name="T15" fmla="*/ 185 h 372"/>
                    <a:gd name="T16" fmla="*/ 139 w 276"/>
                    <a:gd name="T17" fmla="*/ 71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9" y="0"/>
                      </a:cubicBezTo>
                      <a:cubicBezTo>
                        <a:pt x="38" y="0"/>
                        <a:pt x="0" y="85"/>
                        <a:pt x="0" y="185"/>
                      </a:cubicBezTo>
                      <a:cubicBezTo>
                        <a:pt x="0" y="285"/>
                        <a:pt x="38" y="372"/>
                        <a:pt x="139" y="372"/>
                      </a:cubicBezTo>
                      <a:cubicBezTo>
                        <a:pt x="238" y="372"/>
                        <a:pt x="276" y="285"/>
                        <a:pt x="276" y="185"/>
                      </a:cubicBezTo>
                      <a:close/>
                      <a:moveTo>
                        <a:pt x="190" y="185"/>
                      </a:moveTo>
                      <a:cubicBezTo>
                        <a:pt x="190" y="230"/>
                        <a:pt x="182" y="300"/>
                        <a:pt x="139" y="300"/>
                      </a:cubicBezTo>
                      <a:cubicBezTo>
                        <a:pt x="94" y="300"/>
                        <a:pt x="86" y="230"/>
                        <a:pt x="86" y="185"/>
                      </a:cubicBezTo>
                      <a:cubicBezTo>
                        <a:pt x="86" y="140"/>
                        <a:pt x="94" y="71"/>
                        <a:pt x="139" y="71"/>
                      </a:cubicBezTo>
                      <a:cubicBezTo>
                        <a:pt x="182" y="71"/>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4" name="Freeform 43">
                  <a:extLst>
                    <a:ext uri="{FF2B5EF4-FFF2-40B4-BE49-F238E27FC236}">
                      <a16:creationId xmlns:a16="http://schemas.microsoft.com/office/drawing/2014/main" xmlns="" id="{8147E12F-282F-4385-A670-ABEEABEFDB30}"/>
                    </a:ext>
                  </a:extLst>
                </p:cNvPr>
                <p:cNvSpPr>
                  <a:spLocks/>
                </p:cNvSpPr>
                <p:nvPr/>
              </p:nvSpPr>
              <p:spPr bwMode="auto">
                <a:xfrm>
                  <a:off x="5254976" y="6131700"/>
                  <a:ext cx="53595" cy="96884"/>
                </a:xfrm>
                <a:custGeom>
                  <a:avLst/>
                  <a:gdLst>
                    <a:gd name="T0" fmla="*/ 152 w 152"/>
                    <a:gd name="T1" fmla="*/ 278 h 278"/>
                    <a:gd name="T2" fmla="*/ 152 w 152"/>
                    <a:gd name="T3" fmla="*/ 0 h 278"/>
                    <a:gd name="T4" fmla="*/ 92 w 152"/>
                    <a:gd name="T5" fmla="*/ 0 h 278"/>
                    <a:gd name="T6" fmla="*/ 0 w 152"/>
                    <a:gd name="T7" fmla="*/ 67 h 278"/>
                    <a:gd name="T8" fmla="*/ 34 w 152"/>
                    <a:gd name="T9" fmla="*/ 114 h 278"/>
                    <a:gd name="T10" fmla="*/ 86 w 152"/>
                    <a:gd name="T11" fmla="*/ 74 h 278"/>
                    <a:gd name="T12" fmla="*/ 86 w 152"/>
                    <a:gd name="T13" fmla="*/ 278 h 278"/>
                    <a:gd name="T14" fmla="*/ 152 w 152"/>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8">
                      <a:moveTo>
                        <a:pt x="152" y="278"/>
                      </a:moveTo>
                      <a:lnTo>
                        <a:pt x="152" y="0"/>
                      </a:lnTo>
                      <a:lnTo>
                        <a:pt x="92" y="0"/>
                      </a:lnTo>
                      <a:lnTo>
                        <a:pt x="0" y="67"/>
                      </a:lnTo>
                      <a:lnTo>
                        <a:pt x="34" y="114"/>
                      </a:lnTo>
                      <a:lnTo>
                        <a:pt x="86" y="74"/>
                      </a:lnTo>
                      <a:lnTo>
                        <a:pt x="86" y="278"/>
                      </a:lnTo>
                      <a:lnTo>
                        <a:pt x="152"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5" name="Freeform 44">
                  <a:extLst>
                    <a:ext uri="{FF2B5EF4-FFF2-40B4-BE49-F238E27FC236}">
                      <a16:creationId xmlns:a16="http://schemas.microsoft.com/office/drawing/2014/main" xmlns="" id="{32F08012-8B55-4E91-9C79-7F917B9FB3A9}"/>
                    </a:ext>
                  </a:extLst>
                </p:cNvPr>
                <p:cNvSpPr>
                  <a:spLocks/>
                </p:cNvSpPr>
                <p:nvPr/>
              </p:nvSpPr>
              <p:spPr bwMode="auto">
                <a:xfrm>
                  <a:off x="5001429" y="5917320"/>
                  <a:ext cx="53595" cy="98945"/>
                </a:xfrm>
                <a:custGeom>
                  <a:avLst/>
                  <a:gdLst>
                    <a:gd name="T0" fmla="*/ 153 w 153"/>
                    <a:gd name="T1" fmla="*/ 278 h 278"/>
                    <a:gd name="T2" fmla="*/ 153 w 153"/>
                    <a:gd name="T3" fmla="*/ 0 h 278"/>
                    <a:gd name="T4" fmla="*/ 92 w 153"/>
                    <a:gd name="T5" fmla="*/ 0 h 278"/>
                    <a:gd name="T6" fmla="*/ 0 w 153"/>
                    <a:gd name="T7" fmla="*/ 67 h 278"/>
                    <a:gd name="T8" fmla="*/ 35 w 153"/>
                    <a:gd name="T9" fmla="*/ 114 h 278"/>
                    <a:gd name="T10" fmla="*/ 86 w 153"/>
                    <a:gd name="T11" fmla="*/ 73 h 278"/>
                    <a:gd name="T12" fmla="*/ 86 w 153"/>
                    <a:gd name="T13" fmla="*/ 278 h 278"/>
                    <a:gd name="T14" fmla="*/ 153 w 153"/>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78">
                      <a:moveTo>
                        <a:pt x="153" y="278"/>
                      </a:moveTo>
                      <a:lnTo>
                        <a:pt x="153" y="0"/>
                      </a:lnTo>
                      <a:lnTo>
                        <a:pt x="92" y="0"/>
                      </a:lnTo>
                      <a:lnTo>
                        <a:pt x="0" y="67"/>
                      </a:lnTo>
                      <a:lnTo>
                        <a:pt x="35" y="114"/>
                      </a:lnTo>
                      <a:lnTo>
                        <a:pt x="86" y="73"/>
                      </a:lnTo>
                      <a:lnTo>
                        <a:pt x="86" y="278"/>
                      </a:lnTo>
                      <a:lnTo>
                        <a:pt x="153"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6" name="Freeform 45">
                  <a:extLst>
                    <a:ext uri="{FF2B5EF4-FFF2-40B4-BE49-F238E27FC236}">
                      <a16:creationId xmlns:a16="http://schemas.microsoft.com/office/drawing/2014/main" xmlns="" id="{DBA45830-D15B-4010-BC33-56A421504A73}"/>
                    </a:ext>
                  </a:extLst>
                </p:cNvPr>
                <p:cNvSpPr>
                  <a:spLocks/>
                </p:cNvSpPr>
                <p:nvPr/>
              </p:nvSpPr>
              <p:spPr bwMode="auto">
                <a:xfrm>
                  <a:off x="5582731" y="6148191"/>
                  <a:ext cx="146356" cy="152540"/>
                </a:xfrm>
                <a:custGeom>
                  <a:avLst/>
                  <a:gdLst>
                    <a:gd name="T0" fmla="*/ 420 w 420"/>
                    <a:gd name="T1" fmla="*/ 281 h 433"/>
                    <a:gd name="T2" fmla="*/ 210 w 420"/>
                    <a:gd name="T3" fmla="*/ 0 h 433"/>
                    <a:gd name="T4" fmla="*/ 0 w 420"/>
                    <a:gd name="T5" fmla="*/ 281 h 433"/>
                    <a:gd name="T6" fmla="*/ 24 w 420"/>
                    <a:gd name="T7" fmla="*/ 433 h 433"/>
                    <a:gd name="T8" fmla="*/ 165 w 420"/>
                    <a:gd name="T9" fmla="*/ 433 h 433"/>
                    <a:gd name="T10" fmla="*/ 130 w 420"/>
                    <a:gd name="T11" fmla="*/ 281 h 433"/>
                    <a:gd name="T12" fmla="*/ 210 w 420"/>
                    <a:gd name="T13" fmla="*/ 107 h 433"/>
                    <a:gd name="T14" fmla="*/ 289 w 420"/>
                    <a:gd name="T15" fmla="*/ 281 h 433"/>
                    <a:gd name="T16" fmla="*/ 256 w 420"/>
                    <a:gd name="T17" fmla="*/ 433 h 433"/>
                    <a:gd name="T18" fmla="*/ 395 w 420"/>
                    <a:gd name="T19" fmla="*/ 433 h 433"/>
                    <a:gd name="T20" fmla="*/ 420 w 420"/>
                    <a:gd name="T21" fmla="*/ 281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0" h="433">
                      <a:moveTo>
                        <a:pt x="420" y="281"/>
                      </a:moveTo>
                      <a:cubicBezTo>
                        <a:pt x="420" y="129"/>
                        <a:pt x="362" y="0"/>
                        <a:pt x="210" y="0"/>
                      </a:cubicBezTo>
                      <a:cubicBezTo>
                        <a:pt x="58" y="0"/>
                        <a:pt x="0" y="129"/>
                        <a:pt x="0" y="281"/>
                      </a:cubicBezTo>
                      <a:cubicBezTo>
                        <a:pt x="0" y="336"/>
                        <a:pt x="7" y="388"/>
                        <a:pt x="24" y="433"/>
                      </a:cubicBezTo>
                      <a:lnTo>
                        <a:pt x="165" y="433"/>
                      </a:lnTo>
                      <a:cubicBezTo>
                        <a:pt x="137" y="398"/>
                        <a:pt x="130" y="330"/>
                        <a:pt x="130" y="281"/>
                      </a:cubicBezTo>
                      <a:cubicBezTo>
                        <a:pt x="130" y="213"/>
                        <a:pt x="143" y="107"/>
                        <a:pt x="210" y="107"/>
                      </a:cubicBezTo>
                      <a:cubicBezTo>
                        <a:pt x="277" y="107"/>
                        <a:pt x="289" y="213"/>
                        <a:pt x="289" y="281"/>
                      </a:cubicBezTo>
                      <a:cubicBezTo>
                        <a:pt x="289" y="330"/>
                        <a:pt x="283" y="398"/>
                        <a:pt x="256" y="433"/>
                      </a:cubicBezTo>
                      <a:lnTo>
                        <a:pt x="395" y="433"/>
                      </a:lnTo>
                      <a:cubicBezTo>
                        <a:pt x="412" y="388"/>
                        <a:pt x="420" y="336"/>
                        <a:pt x="420"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7" name="Freeform 46">
                  <a:extLst>
                    <a:ext uri="{FF2B5EF4-FFF2-40B4-BE49-F238E27FC236}">
                      <a16:creationId xmlns:a16="http://schemas.microsoft.com/office/drawing/2014/main" xmlns="" id="{7968F34A-6ADB-49E0-8A54-01CB0BBA3BAB}"/>
                    </a:ext>
                  </a:extLst>
                </p:cNvPr>
                <p:cNvSpPr>
                  <a:spLocks/>
                </p:cNvSpPr>
                <p:nvPr/>
              </p:nvSpPr>
              <p:spPr bwMode="auto">
                <a:xfrm>
                  <a:off x="6423763" y="6238890"/>
                  <a:ext cx="53595" cy="61841"/>
                </a:xfrm>
                <a:custGeom>
                  <a:avLst/>
                  <a:gdLst>
                    <a:gd name="T0" fmla="*/ 153 w 153"/>
                    <a:gd name="T1" fmla="*/ 174 h 174"/>
                    <a:gd name="T2" fmla="*/ 153 w 153"/>
                    <a:gd name="T3" fmla="*/ 0 h 174"/>
                    <a:gd name="T4" fmla="*/ 92 w 153"/>
                    <a:gd name="T5" fmla="*/ 0 h 174"/>
                    <a:gd name="T6" fmla="*/ 0 w 153"/>
                    <a:gd name="T7" fmla="*/ 67 h 174"/>
                    <a:gd name="T8" fmla="*/ 35 w 153"/>
                    <a:gd name="T9" fmla="*/ 114 h 174"/>
                    <a:gd name="T10" fmla="*/ 86 w 153"/>
                    <a:gd name="T11" fmla="*/ 74 h 174"/>
                    <a:gd name="T12" fmla="*/ 86 w 153"/>
                    <a:gd name="T13" fmla="*/ 174 h 174"/>
                    <a:gd name="T14" fmla="*/ 153 w 153"/>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74">
                      <a:moveTo>
                        <a:pt x="153" y="174"/>
                      </a:moveTo>
                      <a:lnTo>
                        <a:pt x="153" y="0"/>
                      </a:lnTo>
                      <a:lnTo>
                        <a:pt x="92" y="0"/>
                      </a:lnTo>
                      <a:lnTo>
                        <a:pt x="0" y="67"/>
                      </a:lnTo>
                      <a:lnTo>
                        <a:pt x="35" y="114"/>
                      </a:lnTo>
                      <a:lnTo>
                        <a:pt x="86" y="74"/>
                      </a:lnTo>
                      <a:lnTo>
                        <a:pt x="86" y="174"/>
                      </a:lnTo>
                      <a:lnTo>
                        <a:pt x="153"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8" name="Freeform 47">
                  <a:extLst>
                    <a:ext uri="{FF2B5EF4-FFF2-40B4-BE49-F238E27FC236}">
                      <a16:creationId xmlns:a16="http://schemas.microsoft.com/office/drawing/2014/main" xmlns="" id="{F6867D5A-226A-403D-8C6F-670CE9CBA0A7}"/>
                    </a:ext>
                  </a:extLst>
                </p:cNvPr>
                <p:cNvSpPr>
                  <a:spLocks/>
                </p:cNvSpPr>
                <p:nvPr/>
              </p:nvSpPr>
              <p:spPr bwMode="auto">
                <a:xfrm>
                  <a:off x="6656696" y="6201786"/>
                  <a:ext cx="96884" cy="98945"/>
                </a:xfrm>
                <a:custGeom>
                  <a:avLst/>
                  <a:gdLst>
                    <a:gd name="T0" fmla="*/ 277 w 277"/>
                    <a:gd name="T1" fmla="*/ 185 h 278"/>
                    <a:gd name="T2" fmla="*/ 139 w 277"/>
                    <a:gd name="T3" fmla="*/ 0 h 278"/>
                    <a:gd name="T4" fmla="*/ 0 w 277"/>
                    <a:gd name="T5" fmla="*/ 185 h 278"/>
                    <a:gd name="T6" fmla="*/ 14 w 277"/>
                    <a:gd name="T7" fmla="*/ 278 h 278"/>
                    <a:gd name="T8" fmla="*/ 104 w 277"/>
                    <a:gd name="T9" fmla="*/ 278 h 278"/>
                    <a:gd name="T10" fmla="*/ 86 w 277"/>
                    <a:gd name="T11" fmla="*/ 185 h 278"/>
                    <a:gd name="T12" fmla="*/ 139 w 277"/>
                    <a:gd name="T13" fmla="*/ 71 h 278"/>
                    <a:gd name="T14" fmla="*/ 191 w 277"/>
                    <a:gd name="T15" fmla="*/ 185 h 278"/>
                    <a:gd name="T16" fmla="*/ 174 w 277"/>
                    <a:gd name="T17" fmla="*/ 278 h 278"/>
                    <a:gd name="T18" fmla="*/ 264 w 277"/>
                    <a:gd name="T19" fmla="*/ 278 h 278"/>
                    <a:gd name="T20" fmla="*/ 277 w 277"/>
                    <a:gd name="T21" fmla="*/ 18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278">
                      <a:moveTo>
                        <a:pt x="277" y="185"/>
                      </a:moveTo>
                      <a:cubicBezTo>
                        <a:pt x="277" y="86"/>
                        <a:pt x="239" y="0"/>
                        <a:pt x="139" y="0"/>
                      </a:cubicBezTo>
                      <a:cubicBezTo>
                        <a:pt x="39" y="0"/>
                        <a:pt x="0" y="86"/>
                        <a:pt x="0" y="185"/>
                      </a:cubicBezTo>
                      <a:cubicBezTo>
                        <a:pt x="0" y="219"/>
                        <a:pt x="5" y="250"/>
                        <a:pt x="14" y="278"/>
                      </a:cubicBezTo>
                      <a:lnTo>
                        <a:pt x="104" y="278"/>
                      </a:lnTo>
                      <a:cubicBezTo>
                        <a:pt x="90" y="253"/>
                        <a:pt x="86" y="214"/>
                        <a:pt x="86" y="185"/>
                      </a:cubicBezTo>
                      <a:cubicBezTo>
                        <a:pt x="86" y="141"/>
                        <a:pt x="95" y="71"/>
                        <a:pt x="139" y="71"/>
                      </a:cubicBezTo>
                      <a:cubicBezTo>
                        <a:pt x="183" y="71"/>
                        <a:pt x="191" y="141"/>
                        <a:pt x="191" y="185"/>
                      </a:cubicBezTo>
                      <a:cubicBezTo>
                        <a:pt x="191" y="214"/>
                        <a:pt x="188" y="253"/>
                        <a:pt x="174" y="278"/>
                      </a:cubicBezTo>
                      <a:lnTo>
                        <a:pt x="264" y="278"/>
                      </a:lnTo>
                      <a:cubicBezTo>
                        <a:pt x="273" y="250"/>
                        <a:pt x="277" y="219"/>
                        <a:pt x="277"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59" name="Freeform 48">
                  <a:extLst>
                    <a:ext uri="{FF2B5EF4-FFF2-40B4-BE49-F238E27FC236}">
                      <a16:creationId xmlns:a16="http://schemas.microsoft.com/office/drawing/2014/main" xmlns="" id="{59DB1306-4A9A-4279-9AEB-F5EDB682FF67}"/>
                    </a:ext>
                  </a:extLst>
                </p:cNvPr>
                <p:cNvSpPr>
                  <a:spLocks/>
                </p:cNvSpPr>
                <p:nvPr/>
              </p:nvSpPr>
              <p:spPr bwMode="auto">
                <a:xfrm>
                  <a:off x="4492275" y="6222400"/>
                  <a:ext cx="96884" cy="78331"/>
                </a:xfrm>
                <a:custGeom>
                  <a:avLst/>
                  <a:gdLst>
                    <a:gd name="T0" fmla="*/ 276 w 276"/>
                    <a:gd name="T1" fmla="*/ 185 h 219"/>
                    <a:gd name="T2" fmla="*/ 139 w 276"/>
                    <a:gd name="T3" fmla="*/ 0 h 219"/>
                    <a:gd name="T4" fmla="*/ 0 w 276"/>
                    <a:gd name="T5" fmla="*/ 185 h 219"/>
                    <a:gd name="T6" fmla="*/ 2 w 276"/>
                    <a:gd name="T7" fmla="*/ 219 h 219"/>
                    <a:gd name="T8" fmla="*/ 87 w 276"/>
                    <a:gd name="T9" fmla="*/ 219 h 219"/>
                    <a:gd name="T10" fmla="*/ 86 w 276"/>
                    <a:gd name="T11" fmla="*/ 185 h 219"/>
                    <a:gd name="T12" fmla="*/ 139 w 276"/>
                    <a:gd name="T13" fmla="*/ 71 h 219"/>
                    <a:gd name="T14" fmla="*/ 191 w 276"/>
                    <a:gd name="T15" fmla="*/ 185 h 219"/>
                    <a:gd name="T16" fmla="*/ 189 w 276"/>
                    <a:gd name="T17" fmla="*/ 219 h 219"/>
                    <a:gd name="T18" fmla="*/ 275 w 276"/>
                    <a:gd name="T19" fmla="*/ 219 h 219"/>
                    <a:gd name="T20" fmla="*/ 276 w 276"/>
                    <a:gd name="T21" fmla="*/ 18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219">
                      <a:moveTo>
                        <a:pt x="276" y="185"/>
                      </a:moveTo>
                      <a:cubicBezTo>
                        <a:pt x="276" y="85"/>
                        <a:pt x="238" y="0"/>
                        <a:pt x="139" y="0"/>
                      </a:cubicBezTo>
                      <a:cubicBezTo>
                        <a:pt x="38" y="0"/>
                        <a:pt x="0" y="85"/>
                        <a:pt x="0" y="185"/>
                      </a:cubicBezTo>
                      <a:cubicBezTo>
                        <a:pt x="0" y="196"/>
                        <a:pt x="1" y="208"/>
                        <a:pt x="2" y="219"/>
                      </a:cubicBezTo>
                      <a:lnTo>
                        <a:pt x="87" y="219"/>
                      </a:lnTo>
                      <a:cubicBezTo>
                        <a:pt x="86" y="207"/>
                        <a:pt x="86" y="195"/>
                        <a:pt x="86" y="185"/>
                      </a:cubicBezTo>
                      <a:cubicBezTo>
                        <a:pt x="86" y="141"/>
                        <a:pt x="94" y="71"/>
                        <a:pt x="139" y="71"/>
                      </a:cubicBezTo>
                      <a:cubicBezTo>
                        <a:pt x="183" y="71"/>
                        <a:pt x="191" y="141"/>
                        <a:pt x="191" y="185"/>
                      </a:cubicBezTo>
                      <a:cubicBezTo>
                        <a:pt x="191" y="195"/>
                        <a:pt x="190" y="207"/>
                        <a:pt x="189" y="219"/>
                      </a:cubicBezTo>
                      <a:lnTo>
                        <a:pt x="275" y="219"/>
                      </a:lnTo>
                      <a:cubicBezTo>
                        <a:pt x="276" y="208"/>
                        <a:pt x="276" y="196"/>
                        <a:pt x="276"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0" name="Freeform 49">
                  <a:extLst>
                    <a:ext uri="{FF2B5EF4-FFF2-40B4-BE49-F238E27FC236}">
                      <a16:creationId xmlns:a16="http://schemas.microsoft.com/office/drawing/2014/main" xmlns="" id="{1680EFA6-7E2D-4BCA-95D7-20148BFA32C0}"/>
                    </a:ext>
                  </a:extLst>
                </p:cNvPr>
                <p:cNvSpPr>
                  <a:spLocks/>
                </p:cNvSpPr>
                <p:nvPr/>
              </p:nvSpPr>
              <p:spPr bwMode="auto">
                <a:xfrm>
                  <a:off x="6019514" y="5492866"/>
                  <a:ext cx="93775" cy="163238"/>
                </a:xfrm>
                <a:custGeom>
                  <a:avLst/>
                  <a:gdLst>
                    <a:gd name="T0" fmla="*/ 153 w 153"/>
                    <a:gd name="T1" fmla="*/ 278 h 278"/>
                    <a:gd name="T2" fmla="*/ 153 w 153"/>
                    <a:gd name="T3" fmla="*/ 0 h 278"/>
                    <a:gd name="T4" fmla="*/ 92 w 153"/>
                    <a:gd name="T5" fmla="*/ 0 h 278"/>
                    <a:gd name="T6" fmla="*/ 0 w 153"/>
                    <a:gd name="T7" fmla="*/ 67 h 278"/>
                    <a:gd name="T8" fmla="*/ 35 w 153"/>
                    <a:gd name="T9" fmla="*/ 114 h 278"/>
                    <a:gd name="T10" fmla="*/ 87 w 153"/>
                    <a:gd name="T11" fmla="*/ 74 h 278"/>
                    <a:gd name="T12" fmla="*/ 87 w 153"/>
                    <a:gd name="T13" fmla="*/ 278 h 278"/>
                    <a:gd name="T14" fmla="*/ 153 w 153"/>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78">
                      <a:moveTo>
                        <a:pt x="153" y="278"/>
                      </a:moveTo>
                      <a:lnTo>
                        <a:pt x="153" y="0"/>
                      </a:lnTo>
                      <a:lnTo>
                        <a:pt x="92" y="0"/>
                      </a:lnTo>
                      <a:lnTo>
                        <a:pt x="0" y="67"/>
                      </a:lnTo>
                      <a:lnTo>
                        <a:pt x="35" y="114"/>
                      </a:lnTo>
                      <a:lnTo>
                        <a:pt x="87" y="74"/>
                      </a:lnTo>
                      <a:lnTo>
                        <a:pt x="87" y="278"/>
                      </a:lnTo>
                      <a:lnTo>
                        <a:pt x="153"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1" name="Freeform 50">
                  <a:extLst>
                    <a:ext uri="{FF2B5EF4-FFF2-40B4-BE49-F238E27FC236}">
                      <a16:creationId xmlns:a16="http://schemas.microsoft.com/office/drawing/2014/main" xmlns="" id="{1EA6F91A-6237-40FA-9177-6C2935729E26}"/>
                    </a:ext>
                  </a:extLst>
                </p:cNvPr>
                <p:cNvSpPr>
                  <a:spLocks noEditPoints="1"/>
                </p:cNvSpPr>
                <p:nvPr/>
              </p:nvSpPr>
              <p:spPr bwMode="auto">
                <a:xfrm>
                  <a:off x="7170747" y="6076042"/>
                  <a:ext cx="96884" cy="131927"/>
                </a:xfrm>
                <a:custGeom>
                  <a:avLst/>
                  <a:gdLst>
                    <a:gd name="T0" fmla="*/ 276 w 276"/>
                    <a:gd name="T1" fmla="*/ 185 h 372"/>
                    <a:gd name="T2" fmla="*/ 138 w 276"/>
                    <a:gd name="T3" fmla="*/ 0 h 372"/>
                    <a:gd name="T4" fmla="*/ 0 w 276"/>
                    <a:gd name="T5" fmla="*/ 185 h 372"/>
                    <a:gd name="T6" fmla="*/ 138 w 276"/>
                    <a:gd name="T7" fmla="*/ 372 h 372"/>
                    <a:gd name="T8" fmla="*/ 276 w 276"/>
                    <a:gd name="T9" fmla="*/ 185 h 372"/>
                    <a:gd name="T10" fmla="*/ 190 w 276"/>
                    <a:gd name="T11" fmla="*/ 185 h 372"/>
                    <a:gd name="T12" fmla="*/ 138 w 276"/>
                    <a:gd name="T13" fmla="*/ 300 h 372"/>
                    <a:gd name="T14" fmla="*/ 86 w 276"/>
                    <a:gd name="T15" fmla="*/ 185 h 372"/>
                    <a:gd name="T16" fmla="*/ 138 w 276"/>
                    <a:gd name="T17" fmla="*/ 70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8" y="0"/>
                      </a:cubicBezTo>
                      <a:cubicBezTo>
                        <a:pt x="38" y="0"/>
                        <a:pt x="0" y="85"/>
                        <a:pt x="0" y="185"/>
                      </a:cubicBezTo>
                      <a:cubicBezTo>
                        <a:pt x="0" y="285"/>
                        <a:pt x="38" y="372"/>
                        <a:pt x="138" y="372"/>
                      </a:cubicBezTo>
                      <a:cubicBezTo>
                        <a:pt x="238" y="372"/>
                        <a:pt x="276" y="285"/>
                        <a:pt x="276" y="185"/>
                      </a:cubicBezTo>
                      <a:close/>
                      <a:moveTo>
                        <a:pt x="190" y="185"/>
                      </a:moveTo>
                      <a:cubicBezTo>
                        <a:pt x="190" y="230"/>
                        <a:pt x="182" y="300"/>
                        <a:pt x="138" y="300"/>
                      </a:cubicBezTo>
                      <a:cubicBezTo>
                        <a:pt x="94" y="300"/>
                        <a:pt x="86" y="230"/>
                        <a:pt x="86" y="185"/>
                      </a:cubicBezTo>
                      <a:cubicBezTo>
                        <a:pt x="86" y="140"/>
                        <a:pt x="94" y="70"/>
                        <a:pt x="138" y="70"/>
                      </a:cubicBezTo>
                      <a:cubicBezTo>
                        <a:pt x="182" y="70"/>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2" name="Freeform 31">
                  <a:extLst>
                    <a:ext uri="{FF2B5EF4-FFF2-40B4-BE49-F238E27FC236}">
                      <a16:creationId xmlns:a16="http://schemas.microsoft.com/office/drawing/2014/main" xmlns="" id="{8BAD59AF-849E-46D2-8F8E-B202C95ED373}"/>
                    </a:ext>
                  </a:extLst>
                </p:cNvPr>
                <p:cNvSpPr>
                  <a:spLocks/>
                </p:cNvSpPr>
                <p:nvPr/>
              </p:nvSpPr>
              <p:spPr bwMode="auto">
                <a:xfrm>
                  <a:off x="4141845" y="6088412"/>
                  <a:ext cx="92761" cy="166970"/>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3" name="Freeform 31">
                  <a:extLst>
                    <a:ext uri="{FF2B5EF4-FFF2-40B4-BE49-F238E27FC236}">
                      <a16:creationId xmlns:a16="http://schemas.microsoft.com/office/drawing/2014/main" xmlns="" id="{248F7D5E-7358-45E9-8938-8E8C550B79D3}"/>
                    </a:ext>
                  </a:extLst>
                </p:cNvPr>
                <p:cNvSpPr>
                  <a:spLocks/>
                </p:cNvSpPr>
                <p:nvPr/>
              </p:nvSpPr>
              <p:spPr bwMode="auto">
                <a:xfrm>
                  <a:off x="7317647" y="6057491"/>
                  <a:ext cx="92761" cy="150478"/>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4" name="Freeform 20">
                  <a:extLst>
                    <a:ext uri="{FF2B5EF4-FFF2-40B4-BE49-F238E27FC236}">
                      <a16:creationId xmlns:a16="http://schemas.microsoft.com/office/drawing/2014/main" xmlns="" id="{ECB295A0-87BC-4BBC-8B06-E00E9EFA1951}"/>
                    </a:ext>
                  </a:extLst>
                </p:cNvPr>
                <p:cNvSpPr>
                  <a:spLocks/>
                </p:cNvSpPr>
                <p:nvPr/>
              </p:nvSpPr>
              <p:spPr bwMode="auto">
                <a:xfrm>
                  <a:off x="3733247" y="5891040"/>
                  <a:ext cx="78331" cy="142233"/>
                </a:xfrm>
                <a:custGeom>
                  <a:avLst/>
                  <a:gdLst>
                    <a:gd name="T0" fmla="*/ 222 w 222"/>
                    <a:gd name="T1" fmla="*/ 405 h 405"/>
                    <a:gd name="T2" fmla="*/ 222 w 222"/>
                    <a:gd name="T3" fmla="*/ 0 h 405"/>
                    <a:gd name="T4" fmla="*/ 134 w 222"/>
                    <a:gd name="T5" fmla="*/ 0 h 405"/>
                    <a:gd name="T6" fmla="*/ 0 w 222"/>
                    <a:gd name="T7" fmla="*/ 98 h 405"/>
                    <a:gd name="T8" fmla="*/ 50 w 222"/>
                    <a:gd name="T9" fmla="*/ 166 h 405"/>
                    <a:gd name="T10" fmla="*/ 126 w 222"/>
                    <a:gd name="T11" fmla="*/ 108 h 405"/>
                    <a:gd name="T12" fmla="*/ 126 w 222"/>
                    <a:gd name="T13" fmla="*/ 405 h 405"/>
                    <a:gd name="T14" fmla="*/ 222 w 222"/>
                    <a:gd name="T15" fmla="*/ 405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405">
                      <a:moveTo>
                        <a:pt x="222" y="405"/>
                      </a:moveTo>
                      <a:lnTo>
                        <a:pt x="222" y="0"/>
                      </a:lnTo>
                      <a:lnTo>
                        <a:pt x="134" y="0"/>
                      </a:lnTo>
                      <a:lnTo>
                        <a:pt x="0" y="98"/>
                      </a:lnTo>
                      <a:lnTo>
                        <a:pt x="50" y="166"/>
                      </a:lnTo>
                      <a:lnTo>
                        <a:pt x="126" y="108"/>
                      </a:lnTo>
                      <a:lnTo>
                        <a:pt x="126" y="405"/>
                      </a:lnTo>
                      <a:lnTo>
                        <a:pt x="222" y="4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5" name="Freeform 25">
                  <a:extLst>
                    <a:ext uri="{FF2B5EF4-FFF2-40B4-BE49-F238E27FC236}">
                      <a16:creationId xmlns:a16="http://schemas.microsoft.com/office/drawing/2014/main" xmlns="" id="{06B9DA48-0FD3-42F3-9C80-A2F238AAA4AE}"/>
                    </a:ext>
                  </a:extLst>
                </p:cNvPr>
                <p:cNvSpPr>
                  <a:spLocks noEditPoints="1"/>
                </p:cNvSpPr>
                <p:nvPr/>
              </p:nvSpPr>
              <p:spPr bwMode="auto">
                <a:xfrm>
                  <a:off x="4410243" y="5713245"/>
                  <a:ext cx="148417" cy="197890"/>
                </a:xfrm>
                <a:custGeom>
                  <a:avLst/>
                  <a:gdLst>
                    <a:gd name="T0" fmla="*/ 420 w 420"/>
                    <a:gd name="T1" fmla="*/ 281 h 565"/>
                    <a:gd name="T2" fmla="*/ 211 w 420"/>
                    <a:gd name="T3" fmla="*/ 0 h 565"/>
                    <a:gd name="T4" fmla="*/ 0 w 420"/>
                    <a:gd name="T5" fmla="*/ 281 h 565"/>
                    <a:gd name="T6" fmla="*/ 211 w 420"/>
                    <a:gd name="T7" fmla="*/ 565 h 565"/>
                    <a:gd name="T8" fmla="*/ 420 w 420"/>
                    <a:gd name="T9" fmla="*/ 281 h 565"/>
                    <a:gd name="T10" fmla="*/ 290 w 420"/>
                    <a:gd name="T11" fmla="*/ 281 h 565"/>
                    <a:gd name="T12" fmla="*/ 211 w 420"/>
                    <a:gd name="T13" fmla="*/ 456 h 565"/>
                    <a:gd name="T14" fmla="*/ 131 w 420"/>
                    <a:gd name="T15" fmla="*/ 281 h 565"/>
                    <a:gd name="T16" fmla="*/ 211 w 420"/>
                    <a:gd name="T17" fmla="*/ 108 h 565"/>
                    <a:gd name="T18" fmla="*/ 290 w 420"/>
                    <a:gd name="T19" fmla="*/ 28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0" h="565">
                      <a:moveTo>
                        <a:pt x="420" y="281"/>
                      </a:moveTo>
                      <a:cubicBezTo>
                        <a:pt x="420" y="130"/>
                        <a:pt x="362" y="0"/>
                        <a:pt x="211" y="0"/>
                      </a:cubicBezTo>
                      <a:cubicBezTo>
                        <a:pt x="59" y="0"/>
                        <a:pt x="0" y="130"/>
                        <a:pt x="0" y="281"/>
                      </a:cubicBezTo>
                      <a:cubicBezTo>
                        <a:pt x="0" y="433"/>
                        <a:pt x="59" y="565"/>
                        <a:pt x="211" y="565"/>
                      </a:cubicBezTo>
                      <a:cubicBezTo>
                        <a:pt x="362" y="565"/>
                        <a:pt x="420" y="433"/>
                        <a:pt x="420" y="281"/>
                      </a:cubicBezTo>
                      <a:close/>
                      <a:moveTo>
                        <a:pt x="290" y="281"/>
                      </a:moveTo>
                      <a:cubicBezTo>
                        <a:pt x="290" y="350"/>
                        <a:pt x="278" y="456"/>
                        <a:pt x="211" y="456"/>
                      </a:cubicBezTo>
                      <a:cubicBezTo>
                        <a:pt x="143" y="456"/>
                        <a:pt x="131" y="350"/>
                        <a:pt x="131" y="281"/>
                      </a:cubicBezTo>
                      <a:cubicBezTo>
                        <a:pt x="131" y="214"/>
                        <a:pt x="143" y="108"/>
                        <a:pt x="211" y="108"/>
                      </a:cubicBezTo>
                      <a:cubicBezTo>
                        <a:pt x="278" y="108"/>
                        <a:pt x="290" y="214"/>
                        <a:pt x="290"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6" name="Freeform 26">
                  <a:extLst>
                    <a:ext uri="{FF2B5EF4-FFF2-40B4-BE49-F238E27FC236}">
                      <a16:creationId xmlns:a16="http://schemas.microsoft.com/office/drawing/2014/main" xmlns="" id="{E8C5DDBA-A7DC-46F3-BF08-EDAE3A3FB7B2}"/>
                    </a:ext>
                  </a:extLst>
                </p:cNvPr>
                <p:cNvSpPr>
                  <a:spLocks noEditPoints="1"/>
                </p:cNvSpPr>
                <p:nvPr/>
              </p:nvSpPr>
              <p:spPr bwMode="auto">
                <a:xfrm>
                  <a:off x="4124175" y="5754472"/>
                  <a:ext cx="117497" cy="156663"/>
                </a:xfrm>
                <a:custGeom>
                  <a:avLst/>
                  <a:gdLst>
                    <a:gd name="T0" fmla="*/ 334 w 334"/>
                    <a:gd name="T1" fmla="*/ 223 h 449"/>
                    <a:gd name="T2" fmla="*/ 168 w 334"/>
                    <a:gd name="T3" fmla="*/ 0 h 449"/>
                    <a:gd name="T4" fmla="*/ 0 w 334"/>
                    <a:gd name="T5" fmla="*/ 223 h 449"/>
                    <a:gd name="T6" fmla="*/ 168 w 334"/>
                    <a:gd name="T7" fmla="*/ 449 h 449"/>
                    <a:gd name="T8" fmla="*/ 334 w 334"/>
                    <a:gd name="T9" fmla="*/ 223 h 449"/>
                    <a:gd name="T10" fmla="*/ 231 w 334"/>
                    <a:gd name="T11" fmla="*/ 223 h 449"/>
                    <a:gd name="T12" fmla="*/ 168 w 334"/>
                    <a:gd name="T13" fmla="*/ 363 h 449"/>
                    <a:gd name="T14" fmla="*/ 104 w 334"/>
                    <a:gd name="T15" fmla="*/ 223 h 449"/>
                    <a:gd name="T16" fmla="*/ 168 w 334"/>
                    <a:gd name="T17" fmla="*/ 86 h 449"/>
                    <a:gd name="T18" fmla="*/ 231 w 334"/>
                    <a:gd name="T19" fmla="*/ 22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449">
                      <a:moveTo>
                        <a:pt x="334" y="223"/>
                      </a:moveTo>
                      <a:cubicBezTo>
                        <a:pt x="334" y="103"/>
                        <a:pt x="288" y="0"/>
                        <a:pt x="168" y="0"/>
                      </a:cubicBezTo>
                      <a:cubicBezTo>
                        <a:pt x="47" y="0"/>
                        <a:pt x="0" y="103"/>
                        <a:pt x="0" y="223"/>
                      </a:cubicBezTo>
                      <a:cubicBezTo>
                        <a:pt x="0" y="345"/>
                        <a:pt x="47" y="449"/>
                        <a:pt x="168" y="449"/>
                      </a:cubicBezTo>
                      <a:cubicBezTo>
                        <a:pt x="288" y="449"/>
                        <a:pt x="334" y="345"/>
                        <a:pt x="334" y="223"/>
                      </a:cubicBezTo>
                      <a:close/>
                      <a:moveTo>
                        <a:pt x="231" y="223"/>
                      </a:moveTo>
                      <a:cubicBezTo>
                        <a:pt x="231" y="278"/>
                        <a:pt x="221" y="363"/>
                        <a:pt x="168" y="363"/>
                      </a:cubicBezTo>
                      <a:cubicBezTo>
                        <a:pt x="114" y="363"/>
                        <a:pt x="104" y="278"/>
                        <a:pt x="104" y="223"/>
                      </a:cubicBezTo>
                      <a:cubicBezTo>
                        <a:pt x="104" y="170"/>
                        <a:pt x="114" y="86"/>
                        <a:pt x="168" y="86"/>
                      </a:cubicBezTo>
                      <a:cubicBezTo>
                        <a:pt x="221" y="86"/>
                        <a:pt x="231" y="170"/>
                        <a:pt x="231" y="2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7" name="Freeform 27">
                  <a:extLst>
                    <a:ext uri="{FF2B5EF4-FFF2-40B4-BE49-F238E27FC236}">
                      <a16:creationId xmlns:a16="http://schemas.microsoft.com/office/drawing/2014/main" xmlns="" id="{1D154E83-170C-41A7-A3F0-687E6D85D77B}"/>
                    </a:ext>
                  </a:extLst>
                </p:cNvPr>
                <p:cNvSpPr>
                  <a:spLocks noEditPoints="1"/>
                </p:cNvSpPr>
                <p:nvPr/>
              </p:nvSpPr>
              <p:spPr bwMode="auto">
                <a:xfrm>
                  <a:off x="3549787" y="5954424"/>
                  <a:ext cx="96884" cy="129865"/>
                </a:xfrm>
                <a:custGeom>
                  <a:avLst/>
                  <a:gdLst>
                    <a:gd name="T0" fmla="*/ 276 w 276"/>
                    <a:gd name="T1" fmla="*/ 185 h 372"/>
                    <a:gd name="T2" fmla="*/ 139 w 276"/>
                    <a:gd name="T3" fmla="*/ 0 h 372"/>
                    <a:gd name="T4" fmla="*/ 0 w 276"/>
                    <a:gd name="T5" fmla="*/ 185 h 372"/>
                    <a:gd name="T6" fmla="*/ 139 w 276"/>
                    <a:gd name="T7" fmla="*/ 372 h 372"/>
                    <a:gd name="T8" fmla="*/ 276 w 276"/>
                    <a:gd name="T9" fmla="*/ 185 h 372"/>
                    <a:gd name="T10" fmla="*/ 191 w 276"/>
                    <a:gd name="T11" fmla="*/ 185 h 372"/>
                    <a:gd name="T12" fmla="*/ 139 w 276"/>
                    <a:gd name="T13" fmla="*/ 300 h 372"/>
                    <a:gd name="T14" fmla="*/ 86 w 276"/>
                    <a:gd name="T15" fmla="*/ 185 h 372"/>
                    <a:gd name="T16" fmla="*/ 139 w 276"/>
                    <a:gd name="T17" fmla="*/ 70 h 372"/>
                    <a:gd name="T18" fmla="*/ 191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9" y="0"/>
                      </a:cubicBezTo>
                      <a:cubicBezTo>
                        <a:pt x="38" y="0"/>
                        <a:pt x="0" y="85"/>
                        <a:pt x="0" y="185"/>
                      </a:cubicBezTo>
                      <a:cubicBezTo>
                        <a:pt x="0" y="285"/>
                        <a:pt x="38" y="372"/>
                        <a:pt x="139" y="372"/>
                      </a:cubicBezTo>
                      <a:cubicBezTo>
                        <a:pt x="238" y="372"/>
                        <a:pt x="276" y="285"/>
                        <a:pt x="276" y="185"/>
                      </a:cubicBezTo>
                      <a:close/>
                      <a:moveTo>
                        <a:pt x="191" y="185"/>
                      </a:moveTo>
                      <a:cubicBezTo>
                        <a:pt x="191" y="230"/>
                        <a:pt x="183" y="300"/>
                        <a:pt x="139" y="300"/>
                      </a:cubicBezTo>
                      <a:cubicBezTo>
                        <a:pt x="94" y="300"/>
                        <a:pt x="86" y="230"/>
                        <a:pt x="86" y="185"/>
                      </a:cubicBezTo>
                      <a:cubicBezTo>
                        <a:pt x="86" y="140"/>
                        <a:pt x="94" y="70"/>
                        <a:pt x="139" y="70"/>
                      </a:cubicBezTo>
                      <a:cubicBezTo>
                        <a:pt x="183" y="70"/>
                        <a:pt x="191" y="140"/>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8" name="Freeform 28">
                  <a:extLst>
                    <a:ext uri="{FF2B5EF4-FFF2-40B4-BE49-F238E27FC236}">
                      <a16:creationId xmlns:a16="http://schemas.microsoft.com/office/drawing/2014/main" xmlns="" id="{B2AC7408-66D4-45E2-83D4-0E53FD90D6E9}"/>
                    </a:ext>
                  </a:extLst>
                </p:cNvPr>
                <p:cNvSpPr>
                  <a:spLocks noEditPoints="1"/>
                </p:cNvSpPr>
                <p:nvPr/>
              </p:nvSpPr>
              <p:spPr bwMode="auto">
                <a:xfrm>
                  <a:off x="3273380" y="6147563"/>
                  <a:ext cx="96884" cy="131927"/>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0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5"/>
                        <a:pt x="239" y="0"/>
                        <a:pt x="139" y="0"/>
                      </a:cubicBezTo>
                      <a:cubicBezTo>
                        <a:pt x="39" y="0"/>
                        <a:pt x="0" y="85"/>
                        <a:pt x="0" y="185"/>
                      </a:cubicBezTo>
                      <a:cubicBezTo>
                        <a:pt x="0" y="285"/>
                        <a:pt x="39" y="372"/>
                        <a:pt x="139" y="372"/>
                      </a:cubicBezTo>
                      <a:cubicBezTo>
                        <a:pt x="239" y="372"/>
                        <a:pt x="277" y="285"/>
                        <a:pt x="277" y="185"/>
                      </a:cubicBezTo>
                      <a:close/>
                      <a:moveTo>
                        <a:pt x="191" y="185"/>
                      </a:moveTo>
                      <a:cubicBezTo>
                        <a:pt x="191" y="230"/>
                        <a:pt x="183" y="300"/>
                        <a:pt x="139" y="300"/>
                      </a:cubicBezTo>
                      <a:cubicBezTo>
                        <a:pt x="95" y="300"/>
                        <a:pt x="86" y="230"/>
                        <a:pt x="86" y="185"/>
                      </a:cubicBezTo>
                      <a:cubicBezTo>
                        <a:pt x="86" y="141"/>
                        <a:pt x="95"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69" name="Freeform 31">
                  <a:extLst>
                    <a:ext uri="{FF2B5EF4-FFF2-40B4-BE49-F238E27FC236}">
                      <a16:creationId xmlns:a16="http://schemas.microsoft.com/office/drawing/2014/main" xmlns="" id="{5CC9EF7C-7F6B-41BB-B5F0-C24FC0B4F4A6}"/>
                    </a:ext>
                  </a:extLst>
                </p:cNvPr>
                <p:cNvSpPr>
                  <a:spLocks/>
                </p:cNvSpPr>
                <p:nvPr/>
              </p:nvSpPr>
              <p:spPr bwMode="auto">
                <a:xfrm>
                  <a:off x="3811579" y="6019356"/>
                  <a:ext cx="92761" cy="166970"/>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0" name="Freeform 32">
                  <a:extLst>
                    <a:ext uri="{FF2B5EF4-FFF2-40B4-BE49-F238E27FC236}">
                      <a16:creationId xmlns:a16="http://schemas.microsoft.com/office/drawing/2014/main" xmlns="" id="{32FC5EC8-6899-4D58-939A-82DDE0E7B5B8}"/>
                    </a:ext>
                  </a:extLst>
                </p:cNvPr>
                <p:cNvSpPr>
                  <a:spLocks/>
                </p:cNvSpPr>
                <p:nvPr/>
              </p:nvSpPr>
              <p:spPr bwMode="auto">
                <a:xfrm>
                  <a:off x="3413738" y="6092534"/>
                  <a:ext cx="53595" cy="98945"/>
                </a:xfrm>
                <a:custGeom>
                  <a:avLst/>
                  <a:gdLst>
                    <a:gd name="T0" fmla="*/ 152 w 152"/>
                    <a:gd name="T1" fmla="*/ 279 h 279"/>
                    <a:gd name="T2" fmla="*/ 152 w 152"/>
                    <a:gd name="T3" fmla="*/ 0 h 279"/>
                    <a:gd name="T4" fmla="*/ 91 w 152"/>
                    <a:gd name="T5" fmla="*/ 0 h 279"/>
                    <a:gd name="T6" fmla="*/ 0 w 152"/>
                    <a:gd name="T7" fmla="*/ 68 h 279"/>
                    <a:gd name="T8" fmla="*/ 34 w 152"/>
                    <a:gd name="T9" fmla="*/ 114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1" y="0"/>
                      </a:lnTo>
                      <a:lnTo>
                        <a:pt x="0" y="68"/>
                      </a:lnTo>
                      <a:lnTo>
                        <a:pt x="34" y="114"/>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1" name="Freeform 33">
                  <a:extLst>
                    <a:ext uri="{FF2B5EF4-FFF2-40B4-BE49-F238E27FC236}">
                      <a16:creationId xmlns:a16="http://schemas.microsoft.com/office/drawing/2014/main" xmlns="" id="{2997BC30-C725-415A-ADD6-DB7A6C3D0AB6}"/>
                    </a:ext>
                  </a:extLst>
                </p:cNvPr>
                <p:cNvSpPr>
                  <a:spLocks/>
                </p:cNvSpPr>
                <p:nvPr/>
              </p:nvSpPr>
              <p:spPr bwMode="auto">
                <a:xfrm>
                  <a:off x="3638425" y="6137884"/>
                  <a:ext cx="53595" cy="96884"/>
                </a:xfrm>
                <a:custGeom>
                  <a:avLst/>
                  <a:gdLst>
                    <a:gd name="T0" fmla="*/ 152 w 152"/>
                    <a:gd name="T1" fmla="*/ 278 h 278"/>
                    <a:gd name="T2" fmla="*/ 152 w 152"/>
                    <a:gd name="T3" fmla="*/ 0 h 278"/>
                    <a:gd name="T4" fmla="*/ 91 w 152"/>
                    <a:gd name="T5" fmla="*/ 0 h 278"/>
                    <a:gd name="T6" fmla="*/ 0 w 152"/>
                    <a:gd name="T7" fmla="*/ 67 h 278"/>
                    <a:gd name="T8" fmla="*/ 34 w 152"/>
                    <a:gd name="T9" fmla="*/ 114 h 278"/>
                    <a:gd name="T10" fmla="*/ 86 w 152"/>
                    <a:gd name="T11" fmla="*/ 74 h 278"/>
                    <a:gd name="T12" fmla="*/ 86 w 152"/>
                    <a:gd name="T13" fmla="*/ 278 h 278"/>
                    <a:gd name="T14" fmla="*/ 152 w 152"/>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8">
                      <a:moveTo>
                        <a:pt x="152" y="278"/>
                      </a:moveTo>
                      <a:lnTo>
                        <a:pt x="152" y="0"/>
                      </a:lnTo>
                      <a:lnTo>
                        <a:pt x="91" y="0"/>
                      </a:lnTo>
                      <a:lnTo>
                        <a:pt x="0" y="67"/>
                      </a:lnTo>
                      <a:lnTo>
                        <a:pt x="34" y="114"/>
                      </a:lnTo>
                      <a:lnTo>
                        <a:pt x="86" y="74"/>
                      </a:lnTo>
                      <a:lnTo>
                        <a:pt x="86" y="278"/>
                      </a:lnTo>
                      <a:lnTo>
                        <a:pt x="152"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2" name="Freeform 42">
                  <a:extLst>
                    <a:ext uri="{FF2B5EF4-FFF2-40B4-BE49-F238E27FC236}">
                      <a16:creationId xmlns:a16="http://schemas.microsoft.com/office/drawing/2014/main" xmlns="" id="{BEE40B70-884E-46B0-BA61-23B2FE4494E6}"/>
                    </a:ext>
                  </a:extLst>
                </p:cNvPr>
                <p:cNvSpPr>
                  <a:spLocks noEditPoints="1"/>
                </p:cNvSpPr>
                <p:nvPr/>
              </p:nvSpPr>
              <p:spPr bwMode="auto">
                <a:xfrm>
                  <a:off x="3962058" y="6098718"/>
                  <a:ext cx="96884" cy="129865"/>
                </a:xfrm>
                <a:custGeom>
                  <a:avLst/>
                  <a:gdLst>
                    <a:gd name="T0" fmla="*/ 276 w 276"/>
                    <a:gd name="T1" fmla="*/ 185 h 372"/>
                    <a:gd name="T2" fmla="*/ 139 w 276"/>
                    <a:gd name="T3" fmla="*/ 0 h 372"/>
                    <a:gd name="T4" fmla="*/ 0 w 276"/>
                    <a:gd name="T5" fmla="*/ 185 h 372"/>
                    <a:gd name="T6" fmla="*/ 139 w 276"/>
                    <a:gd name="T7" fmla="*/ 372 h 372"/>
                    <a:gd name="T8" fmla="*/ 276 w 276"/>
                    <a:gd name="T9" fmla="*/ 185 h 372"/>
                    <a:gd name="T10" fmla="*/ 190 w 276"/>
                    <a:gd name="T11" fmla="*/ 185 h 372"/>
                    <a:gd name="T12" fmla="*/ 139 w 276"/>
                    <a:gd name="T13" fmla="*/ 300 h 372"/>
                    <a:gd name="T14" fmla="*/ 86 w 276"/>
                    <a:gd name="T15" fmla="*/ 185 h 372"/>
                    <a:gd name="T16" fmla="*/ 139 w 276"/>
                    <a:gd name="T17" fmla="*/ 71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9" y="0"/>
                      </a:cubicBezTo>
                      <a:cubicBezTo>
                        <a:pt x="38" y="0"/>
                        <a:pt x="0" y="85"/>
                        <a:pt x="0" y="185"/>
                      </a:cubicBezTo>
                      <a:cubicBezTo>
                        <a:pt x="0" y="285"/>
                        <a:pt x="38" y="372"/>
                        <a:pt x="139" y="372"/>
                      </a:cubicBezTo>
                      <a:cubicBezTo>
                        <a:pt x="238" y="372"/>
                        <a:pt x="276" y="285"/>
                        <a:pt x="276" y="185"/>
                      </a:cubicBezTo>
                      <a:close/>
                      <a:moveTo>
                        <a:pt x="190" y="185"/>
                      </a:moveTo>
                      <a:cubicBezTo>
                        <a:pt x="190" y="230"/>
                        <a:pt x="182" y="300"/>
                        <a:pt x="139" y="300"/>
                      </a:cubicBezTo>
                      <a:cubicBezTo>
                        <a:pt x="94" y="300"/>
                        <a:pt x="86" y="230"/>
                        <a:pt x="86" y="185"/>
                      </a:cubicBezTo>
                      <a:cubicBezTo>
                        <a:pt x="86" y="140"/>
                        <a:pt x="94" y="71"/>
                        <a:pt x="139" y="71"/>
                      </a:cubicBezTo>
                      <a:cubicBezTo>
                        <a:pt x="182" y="71"/>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3" name="Freeform 44">
                  <a:extLst>
                    <a:ext uri="{FF2B5EF4-FFF2-40B4-BE49-F238E27FC236}">
                      <a16:creationId xmlns:a16="http://schemas.microsoft.com/office/drawing/2014/main" xmlns="" id="{2B120C01-6E6A-4633-9CD1-6B31DC517DCB}"/>
                    </a:ext>
                  </a:extLst>
                </p:cNvPr>
                <p:cNvSpPr>
                  <a:spLocks/>
                </p:cNvSpPr>
                <p:nvPr/>
              </p:nvSpPr>
              <p:spPr bwMode="auto">
                <a:xfrm>
                  <a:off x="4017714" y="5917320"/>
                  <a:ext cx="53595" cy="98945"/>
                </a:xfrm>
                <a:custGeom>
                  <a:avLst/>
                  <a:gdLst>
                    <a:gd name="T0" fmla="*/ 153 w 153"/>
                    <a:gd name="T1" fmla="*/ 278 h 278"/>
                    <a:gd name="T2" fmla="*/ 153 w 153"/>
                    <a:gd name="T3" fmla="*/ 0 h 278"/>
                    <a:gd name="T4" fmla="*/ 92 w 153"/>
                    <a:gd name="T5" fmla="*/ 0 h 278"/>
                    <a:gd name="T6" fmla="*/ 0 w 153"/>
                    <a:gd name="T7" fmla="*/ 67 h 278"/>
                    <a:gd name="T8" fmla="*/ 35 w 153"/>
                    <a:gd name="T9" fmla="*/ 114 h 278"/>
                    <a:gd name="T10" fmla="*/ 86 w 153"/>
                    <a:gd name="T11" fmla="*/ 73 h 278"/>
                    <a:gd name="T12" fmla="*/ 86 w 153"/>
                    <a:gd name="T13" fmla="*/ 278 h 278"/>
                    <a:gd name="T14" fmla="*/ 153 w 153"/>
                    <a:gd name="T15" fmla="*/ 278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78">
                      <a:moveTo>
                        <a:pt x="153" y="278"/>
                      </a:moveTo>
                      <a:lnTo>
                        <a:pt x="153" y="0"/>
                      </a:lnTo>
                      <a:lnTo>
                        <a:pt x="92" y="0"/>
                      </a:lnTo>
                      <a:lnTo>
                        <a:pt x="0" y="67"/>
                      </a:lnTo>
                      <a:lnTo>
                        <a:pt x="35" y="114"/>
                      </a:lnTo>
                      <a:lnTo>
                        <a:pt x="86" y="73"/>
                      </a:lnTo>
                      <a:lnTo>
                        <a:pt x="86" y="278"/>
                      </a:lnTo>
                      <a:lnTo>
                        <a:pt x="153"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4" name="Freeform 48">
                  <a:extLst>
                    <a:ext uri="{FF2B5EF4-FFF2-40B4-BE49-F238E27FC236}">
                      <a16:creationId xmlns:a16="http://schemas.microsoft.com/office/drawing/2014/main" xmlns="" id="{D9663989-A0C6-46EC-817A-01654A6B62FA}"/>
                    </a:ext>
                  </a:extLst>
                </p:cNvPr>
                <p:cNvSpPr>
                  <a:spLocks/>
                </p:cNvSpPr>
                <p:nvPr/>
              </p:nvSpPr>
              <p:spPr bwMode="auto">
                <a:xfrm>
                  <a:off x="3508560" y="6222400"/>
                  <a:ext cx="96884" cy="78331"/>
                </a:xfrm>
                <a:custGeom>
                  <a:avLst/>
                  <a:gdLst>
                    <a:gd name="T0" fmla="*/ 276 w 276"/>
                    <a:gd name="T1" fmla="*/ 185 h 219"/>
                    <a:gd name="T2" fmla="*/ 139 w 276"/>
                    <a:gd name="T3" fmla="*/ 0 h 219"/>
                    <a:gd name="T4" fmla="*/ 0 w 276"/>
                    <a:gd name="T5" fmla="*/ 185 h 219"/>
                    <a:gd name="T6" fmla="*/ 2 w 276"/>
                    <a:gd name="T7" fmla="*/ 219 h 219"/>
                    <a:gd name="T8" fmla="*/ 87 w 276"/>
                    <a:gd name="T9" fmla="*/ 219 h 219"/>
                    <a:gd name="T10" fmla="*/ 86 w 276"/>
                    <a:gd name="T11" fmla="*/ 185 h 219"/>
                    <a:gd name="T12" fmla="*/ 139 w 276"/>
                    <a:gd name="T13" fmla="*/ 71 h 219"/>
                    <a:gd name="T14" fmla="*/ 191 w 276"/>
                    <a:gd name="T15" fmla="*/ 185 h 219"/>
                    <a:gd name="T16" fmla="*/ 189 w 276"/>
                    <a:gd name="T17" fmla="*/ 219 h 219"/>
                    <a:gd name="T18" fmla="*/ 275 w 276"/>
                    <a:gd name="T19" fmla="*/ 219 h 219"/>
                    <a:gd name="T20" fmla="*/ 276 w 276"/>
                    <a:gd name="T21" fmla="*/ 18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219">
                      <a:moveTo>
                        <a:pt x="276" y="185"/>
                      </a:moveTo>
                      <a:cubicBezTo>
                        <a:pt x="276" y="85"/>
                        <a:pt x="238" y="0"/>
                        <a:pt x="139" y="0"/>
                      </a:cubicBezTo>
                      <a:cubicBezTo>
                        <a:pt x="38" y="0"/>
                        <a:pt x="0" y="85"/>
                        <a:pt x="0" y="185"/>
                      </a:cubicBezTo>
                      <a:cubicBezTo>
                        <a:pt x="0" y="196"/>
                        <a:pt x="1" y="208"/>
                        <a:pt x="2" y="219"/>
                      </a:cubicBezTo>
                      <a:lnTo>
                        <a:pt x="87" y="219"/>
                      </a:lnTo>
                      <a:cubicBezTo>
                        <a:pt x="86" y="207"/>
                        <a:pt x="86" y="195"/>
                        <a:pt x="86" y="185"/>
                      </a:cubicBezTo>
                      <a:cubicBezTo>
                        <a:pt x="86" y="141"/>
                        <a:pt x="94" y="71"/>
                        <a:pt x="139" y="71"/>
                      </a:cubicBezTo>
                      <a:cubicBezTo>
                        <a:pt x="183" y="71"/>
                        <a:pt x="191" y="141"/>
                        <a:pt x="191" y="185"/>
                      </a:cubicBezTo>
                      <a:cubicBezTo>
                        <a:pt x="191" y="195"/>
                        <a:pt x="190" y="207"/>
                        <a:pt x="189" y="219"/>
                      </a:cubicBezTo>
                      <a:lnTo>
                        <a:pt x="275" y="219"/>
                      </a:lnTo>
                      <a:cubicBezTo>
                        <a:pt x="276" y="208"/>
                        <a:pt x="276" y="196"/>
                        <a:pt x="276"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5" name="Freeform 31">
                  <a:extLst>
                    <a:ext uri="{FF2B5EF4-FFF2-40B4-BE49-F238E27FC236}">
                      <a16:creationId xmlns:a16="http://schemas.microsoft.com/office/drawing/2014/main" xmlns="" id="{4721F71C-FDC6-4492-8B50-54E7585B1E46}"/>
                    </a:ext>
                  </a:extLst>
                </p:cNvPr>
                <p:cNvSpPr>
                  <a:spLocks/>
                </p:cNvSpPr>
                <p:nvPr/>
              </p:nvSpPr>
              <p:spPr bwMode="auto">
                <a:xfrm>
                  <a:off x="3158131" y="6206310"/>
                  <a:ext cx="50962" cy="91732"/>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6" name="Freeform 29">
                  <a:extLst>
                    <a:ext uri="{FF2B5EF4-FFF2-40B4-BE49-F238E27FC236}">
                      <a16:creationId xmlns:a16="http://schemas.microsoft.com/office/drawing/2014/main" xmlns="" id="{096E112C-6C25-4501-BF15-D2C8EFCAB41F}"/>
                    </a:ext>
                  </a:extLst>
                </p:cNvPr>
                <p:cNvSpPr>
                  <a:spLocks noEditPoints="1"/>
                </p:cNvSpPr>
                <p:nvPr/>
              </p:nvSpPr>
              <p:spPr bwMode="auto">
                <a:xfrm>
                  <a:off x="7917989" y="5996680"/>
                  <a:ext cx="76270" cy="101006"/>
                </a:xfrm>
                <a:custGeom>
                  <a:avLst/>
                  <a:gdLst>
                    <a:gd name="T0" fmla="*/ 215 w 215"/>
                    <a:gd name="T1" fmla="*/ 144 h 290"/>
                    <a:gd name="T2" fmla="*/ 108 w 215"/>
                    <a:gd name="T3" fmla="*/ 0 h 290"/>
                    <a:gd name="T4" fmla="*/ 0 w 215"/>
                    <a:gd name="T5" fmla="*/ 144 h 290"/>
                    <a:gd name="T6" fmla="*/ 108 w 215"/>
                    <a:gd name="T7" fmla="*/ 290 h 290"/>
                    <a:gd name="T8" fmla="*/ 215 w 215"/>
                    <a:gd name="T9" fmla="*/ 144 h 290"/>
                    <a:gd name="T10" fmla="*/ 148 w 215"/>
                    <a:gd name="T11" fmla="*/ 144 h 290"/>
                    <a:gd name="T12" fmla="*/ 108 w 215"/>
                    <a:gd name="T13" fmla="*/ 234 h 290"/>
                    <a:gd name="T14" fmla="*/ 67 w 215"/>
                    <a:gd name="T15" fmla="*/ 144 h 290"/>
                    <a:gd name="T16" fmla="*/ 108 w 215"/>
                    <a:gd name="T17" fmla="*/ 55 h 290"/>
                    <a:gd name="T18" fmla="*/ 148 w 215"/>
                    <a:gd name="T19" fmla="*/ 14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90">
                      <a:moveTo>
                        <a:pt x="215" y="144"/>
                      </a:moveTo>
                      <a:cubicBezTo>
                        <a:pt x="215" y="67"/>
                        <a:pt x="185" y="0"/>
                        <a:pt x="108" y="0"/>
                      </a:cubicBezTo>
                      <a:cubicBezTo>
                        <a:pt x="30" y="0"/>
                        <a:pt x="0" y="67"/>
                        <a:pt x="0" y="144"/>
                      </a:cubicBezTo>
                      <a:cubicBezTo>
                        <a:pt x="0" y="222"/>
                        <a:pt x="30" y="290"/>
                        <a:pt x="108" y="290"/>
                      </a:cubicBezTo>
                      <a:cubicBezTo>
                        <a:pt x="185" y="290"/>
                        <a:pt x="215" y="222"/>
                        <a:pt x="215" y="144"/>
                      </a:cubicBezTo>
                      <a:close/>
                      <a:moveTo>
                        <a:pt x="148" y="144"/>
                      </a:moveTo>
                      <a:cubicBezTo>
                        <a:pt x="148" y="180"/>
                        <a:pt x="142" y="234"/>
                        <a:pt x="108" y="234"/>
                      </a:cubicBezTo>
                      <a:cubicBezTo>
                        <a:pt x="73" y="234"/>
                        <a:pt x="67" y="180"/>
                        <a:pt x="67" y="144"/>
                      </a:cubicBezTo>
                      <a:cubicBezTo>
                        <a:pt x="67" y="110"/>
                        <a:pt x="73" y="55"/>
                        <a:pt x="108" y="55"/>
                      </a:cubicBezTo>
                      <a:cubicBezTo>
                        <a:pt x="142" y="55"/>
                        <a:pt x="148" y="110"/>
                        <a:pt x="148"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7" name="Freeform 30">
                  <a:extLst>
                    <a:ext uri="{FF2B5EF4-FFF2-40B4-BE49-F238E27FC236}">
                      <a16:creationId xmlns:a16="http://schemas.microsoft.com/office/drawing/2014/main" xmlns="" id="{4A680FF5-23E4-44D1-A9DF-87400FFFDB67}"/>
                    </a:ext>
                  </a:extLst>
                </p:cNvPr>
                <p:cNvSpPr>
                  <a:spLocks noEditPoints="1"/>
                </p:cNvSpPr>
                <p:nvPr/>
              </p:nvSpPr>
              <p:spPr bwMode="auto">
                <a:xfrm>
                  <a:off x="7304735" y="5811160"/>
                  <a:ext cx="98945" cy="129865"/>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1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6"/>
                        <a:pt x="239" y="0"/>
                        <a:pt x="139" y="0"/>
                      </a:cubicBezTo>
                      <a:cubicBezTo>
                        <a:pt x="39" y="0"/>
                        <a:pt x="0" y="86"/>
                        <a:pt x="0" y="185"/>
                      </a:cubicBezTo>
                      <a:cubicBezTo>
                        <a:pt x="0" y="286"/>
                        <a:pt x="39" y="372"/>
                        <a:pt x="139" y="372"/>
                      </a:cubicBezTo>
                      <a:cubicBezTo>
                        <a:pt x="239" y="372"/>
                        <a:pt x="277" y="286"/>
                        <a:pt x="277" y="185"/>
                      </a:cubicBezTo>
                      <a:close/>
                      <a:moveTo>
                        <a:pt x="191" y="185"/>
                      </a:moveTo>
                      <a:cubicBezTo>
                        <a:pt x="191" y="231"/>
                        <a:pt x="183" y="301"/>
                        <a:pt x="139" y="301"/>
                      </a:cubicBezTo>
                      <a:cubicBezTo>
                        <a:pt x="95" y="301"/>
                        <a:pt x="86" y="231"/>
                        <a:pt x="86" y="185"/>
                      </a:cubicBezTo>
                      <a:cubicBezTo>
                        <a:pt x="86" y="141"/>
                        <a:pt x="95"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8" name="Freeform 34">
                  <a:extLst>
                    <a:ext uri="{FF2B5EF4-FFF2-40B4-BE49-F238E27FC236}">
                      <a16:creationId xmlns:a16="http://schemas.microsoft.com/office/drawing/2014/main" xmlns="" id="{3C154029-130F-48B6-8672-3C62F2AAAF3A}"/>
                    </a:ext>
                  </a:extLst>
                </p:cNvPr>
                <p:cNvSpPr>
                  <a:spLocks noEditPoints="1"/>
                </p:cNvSpPr>
                <p:nvPr/>
              </p:nvSpPr>
              <p:spPr bwMode="auto">
                <a:xfrm>
                  <a:off x="7680670" y="6015219"/>
                  <a:ext cx="96884" cy="129865"/>
                </a:xfrm>
                <a:custGeom>
                  <a:avLst/>
                  <a:gdLst>
                    <a:gd name="T0" fmla="*/ 276 w 276"/>
                    <a:gd name="T1" fmla="*/ 185 h 372"/>
                    <a:gd name="T2" fmla="*/ 138 w 276"/>
                    <a:gd name="T3" fmla="*/ 0 h 372"/>
                    <a:gd name="T4" fmla="*/ 0 w 276"/>
                    <a:gd name="T5" fmla="*/ 185 h 372"/>
                    <a:gd name="T6" fmla="*/ 138 w 276"/>
                    <a:gd name="T7" fmla="*/ 372 h 372"/>
                    <a:gd name="T8" fmla="*/ 276 w 276"/>
                    <a:gd name="T9" fmla="*/ 185 h 372"/>
                    <a:gd name="T10" fmla="*/ 190 w 276"/>
                    <a:gd name="T11" fmla="*/ 185 h 372"/>
                    <a:gd name="T12" fmla="*/ 138 w 276"/>
                    <a:gd name="T13" fmla="*/ 300 h 372"/>
                    <a:gd name="T14" fmla="*/ 86 w 276"/>
                    <a:gd name="T15" fmla="*/ 185 h 372"/>
                    <a:gd name="T16" fmla="*/ 138 w 276"/>
                    <a:gd name="T17" fmla="*/ 70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8" y="0"/>
                      </a:cubicBezTo>
                      <a:cubicBezTo>
                        <a:pt x="38" y="0"/>
                        <a:pt x="0" y="85"/>
                        <a:pt x="0" y="185"/>
                      </a:cubicBezTo>
                      <a:cubicBezTo>
                        <a:pt x="0" y="285"/>
                        <a:pt x="38" y="372"/>
                        <a:pt x="138" y="372"/>
                      </a:cubicBezTo>
                      <a:cubicBezTo>
                        <a:pt x="238" y="372"/>
                        <a:pt x="276" y="285"/>
                        <a:pt x="276" y="185"/>
                      </a:cubicBezTo>
                      <a:close/>
                      <a:moveTo>
                        <a:pt x="190" y="185"/>
                      </a:moveTo>
                      <a:cubicBezTo>
                        <a:pt x="190" y="230"/>
                        <a:pt x="182" y="300"/>
                        <a:pt x="138" y="300"/>
                      </a:cubicBezTo>
                      <a:cubicBezTo>
                        <a:pt x="94" y="300"/>
                        <a:pt x="86" y="230"/>
                        <a:pt x="86" y="185"/>
                      </a:cubicBezTo>
                      <a:cubicBezTo>
                        <a:pt x="86" y="140"/>
                        <a:pt x="94" y="70"/>
                        <a:pt x="138" y="70"/>
                      </a:cubicBezTo>
                      <a:cubicBezTo>
                        <a:pt x="182" y="70"/>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79" name="Freeform 35">
                  <a:extLst>
                    <a:ext uri="{FF2B5EF4-FFF2-40B4-BE49-F238E27FC236}">
                      <a16:creationId xmlns:a16="http://schemas.microsoft.com/office/drawing/2014/main" xmlns="" id="{CC6E2847-CF83-4E53-85B8-DC5A91A8A5EE}"/>
                    </a:ext>
                  </a:extLst>
                </p:cNvPr>
                <p:cNvSpPr>
                  <a:spLocks noEditPoints="1"/>
                </p:cNvSpPr>
                <p:nvPr/>
              </p:nvSpPr>
              <p:spPr bwMode="auto">
                <a:xfrm>
                  <a:off x="7473767" y="5902890"/>
                  <a:ext cx="96884" cy="129865"/>
                </a:xfrm>
                <a:custGeom>
                  <a:avLst/>
                  <a:gdLst>
                    <a:gd name="T0" fmla="*/ 277 w 277"/>
                    <a:gd name="T1" fmla="*/ 185 h 372"/>
                    <a:gd name="T2" fmla="*/ 139 w 277"/>
                    <a:gd name="T3" fmla="*/ 0 h 372"/>
                    <a:gd name="T4" fmla="*/ 0 w 277"/>
                    <a:gd name="T5" fmla="*/ 185 h 372"/>
                    <a:gd name="T6" fmla="*/ 139 w 277"/>
                    <a:gd name="T7" fmla="*/ 372 h 372"/>
                    <a:gd name="T8" fmla="*/ 277 w 277"/>
                    <a:gd name="T9" fmla="*/ 185 h 372"/>
                    <a:gd name="T10" fmla="*/ 191 w 277"/>
                    <a:gd name="T11" fmla="*/ 185 h 372"/>
                    <a:gd name="T12" fmla="*/ 139 w 277"/>
                    <a:gd name="T13" fmla="*/ 300 h 372"/>
                    <a:gd name="T14" fmla="*/ 86 w 277"/>
                    <a:gd name="T15" fmla="*/ 185 h 372"/>
                    <a:gd name="T16" fmla="*/ 139 w 277"/>
                    <a:gd name="T17" fmla="*/ 71 h 372"/>
                    <a:gd name="T18" fmla="*/ 191 w 277"/>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372">
                      <a:moveTo>
                        <a:pt x="277" y="185"/>
                      </a:moveTo>
                      <a:cubicBezTo>
                        <a:pt x="277" y="85"/>
                        <a:pt x="239" y="0"/>
                        <a:pt x="139" y="0"/>
                      </a:cubicBezTo>
                      <a:cubicBezTo>
                        <a:pt x="39" y="0"/>
                        <a:pt x="0" y="85"/>
                        <a:pt x="0" y="185"/>
                      </a:cubicBezTo>
                      <a:cubicBezTo>
                        <a:pt x="0" y="285"/>
                        <a:pt x="39" y="372"/>
                        <a:pt x="139" y="372"/>
                      </a:cubicBezTo>
                      <a:cubicBezTo>
                        <a:pt x="239" y="372"/>
                        <a:pt x="277" y="285"/>
                        <a:pt x="277" y="185"/>
                      </a:cubicBezTo>
                      <a:close/>
                      <a:moveTo>
                        <a:pt x="191" y="185"/>
                      </a:moveTo>
                      <a:cubicBezTo>
                        <a:pt x="191" y="231"/>
                        <a:pt x="183" y="300"/>
                        <a:pt x="139" y="300"/>
                      </a:cubicBezTo>
                      <a:cubicBezTo>
                        <a:pt x="94" y="300"/>
                        <a:pt x="86" y="231"/>
                        <a:pt x="86" y="185"/>
                      </a:cubicBezTo>
                      <a:cubicBezTo>
                        <a:pt x="86" y="141"/>
                        <a:pt x="94" y="71"/>
                        <a:pt x="139" y="71"/>
                      </a:cubicBezTo>
                      <a:cubicBezTo>
                        <a:pt x="183" y="71"/>
                        <a:pt x="191" y="141"/>
                        <a:pt x="1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0" name="Freeform 36">
                  <a:extLst>
                    <a:ext uri="{FF2B5EF4-FFF2-40B4-BE49-F238E27FC236}">
                      <a16:creationId xmlns:a16="http://schemas.microsoft.com/office/drawing/2014/main" xmlns="" id="{19ED9FBB-E5FF-4179-A4B2-38CBFA44F90C}"/>
                    </a:ext>
                  </a:extLst>
                </p:cNvPr>
                <p:cNvSpPr>
                  <a:spLocks/>
                </p:cNvSpPr>
                <p:nvPr/>
              </p:nvSpPr>
              <p:spPr bwMode="auto">
                <a:xfrm>
                  <a:off x="7562405" y="6092534"/>
                  <a:ext cx="51534" cy="98945"/>
                </a:xfrm>
                <a:custGeom>
                  <a:avLst/>
                  <a:gdLst>
                    <a:gd name="T0" fmla="*/ 152 w 152"/>
                    <a:gd name="T1" fmla="*/ 279 h 279"/>
                    <a:gd name="T2" fmla="*/ 152 w 152"/>
                    <a:gd name="T3" fmla="*/ 0 h 279"/>
                    <a:gd name="T4" fmla="*/ 91 w 152"/>
                    <a:gd name="T5" fmla="*/ 0 h 279"/>
                    <a:gd name="T6" fmla="*/ 0 w 152"/>
                    <a:gd name="T7" fmla="*/ 68 h 279"/>
                    <a:gd name="T8" fmla="*/ 34 w 152"/>
                    <a:gd name="T9" fmla="*/ 115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1" y="0"/>
                      </a:lnTo>
                      <a:lnTo>
                        <a:pt x="0" y="68"/>
                      </a:lnTo>
                      <a:lnTo>
                        <a:pt x="34" y="115"/>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1" name="Freeform 37">
                  <a:extLst>
                    <a:ext uri="{FF2B5EF4-FFF2-40B4-BE49-F238E27FC236}">
                      <a16:creationId xmlns:a16="http://schemas.microsoft.com/office/drawing/2014/main" xmlns="" id="{77CCF985-A4B0-42C1-ACE4-C07C496756CD}"/>
                    </a:ext>
                  </a:extLst>
                </p:cNvPr>
                <p:cNvSpPr>
                  <a:spLocks/>
                </p:cNvSpPr>
                <p:nvPr/>
              </p:nvSpPr>
              <p:spPr bwMode="auto">
                <a:xfrm>
                  <a:off x="7787092" y="6137884"/>
                  <a:ext cx="53595" cy="96884"/>
                </a:xfrm>
                <a:custGeom>
                  <a:avLst/>
                  <a:gdLst>
                    <a:gd name="T0" fmla="*/ 153 w 153"/>
                    <a:gd name="T1" fmla="*/ 279 h 279"/>
                    <a:gd name="T2" fmla="*/ 153 w 153"/>
                    <a:gd name="T3" fmla="*/ 0 h 279"/>
                    <a:gd name="T4" fmla="*/ 92 w 153"/>
                    <a:gd name="T5" fmla="*/ 0 h 279"/>
                    <a:gd name="T6" fmla="*/ 0 w 153"/>
                    <a:gd name="T7" fmla="*/ 67 h 279"/>
                    <a:gd name="T8" fmla="*/ 35 w 153"/>
                    <a:gd name="T9" fmla="*/ 114 h 279"/>
                    <a:gd name="T10" fmla="*/ 87 w 153"/>
                    <a:gd name="T11" fmla="*/ 74 h 279"/>
                    <a:gd name="T12" fmla="*/ 87 w 153"/>
                    <a:gd name="T13" fmla="*/ 279 h 279"/>
                    <a:gd name="T14" fmla="*/ 153 w 153"/>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279">
                      <a:moveTo>
                        <a:pt x="153" y="279"/>
                      </a:moveTo>
                      <a:lnTo>
                        <a:pt x="153" y="0"/>
                      </a:lnTo>
                      <a:lnTo>
                        <a:pt x="92" y="0"/>
                      </a:lnTo>
                      <a:lnTo>
                        <a:pt x="0" y="67"/>
                      </a:lnTo>
                      <a:lnTo>
                        <a:pt x="35" y="114"/>
                      </a:lnTo>
                      <a:lnTo>
                        <a:pt x="87" y="74"/>
                      </a:lnTo>
                      <a:lnTo>
                        <a:pt x="87" y="279"/>
                      </a:lnTo>
                      <a:lnTo>
                        <a:pt x="15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2" name="Freeform 38">
                  <a:extLst>
                    <a:ext uri="{FF2B5EF4-FFF2-40B4-BE49-F238E27FC236}">
                      <a16:creationId xmlns:a16="http://schemas.microsoft.com/office/drawing/2014/main" xmlns="" id="{AFFCD1B6-2E0D-4127-9802-3E130EBF9AAC}"/>
                    </a:ext>
                  </a:extLst>
                </p:cNvPr>
                <p:cNvSpPr>
                  <a:spLocks/>
                </p:cNvSpPr>
                <p:nvPr/>
              </p:nvSpPr>
              <p:spPr bwMode="auto">
                <a:xfrm>
                  <a:off x="7788122" y="5912346"/>
                  <a:ext cx="51534" cy="98945"/>
                </a:xfrm>
                <a:custGeom>
                  <a:avLst/>
                  <a:gdLst>
                    <a:gd name="T0" fmla="*/ 152 w 152"/>
                    <a:gd name="T1" fmla="*/ 279 h 279"/>
                    <a:gd name="T2" fmla="*/ 152 w 152"/>
                    <a:gd name="T3" fmla="*/ 0 h 279"/>
                    <a:gd name="T4" fmla="*/ 92 w 152"/>
                    <a:gd name="T5" fmla="*/ 0 h 279"/>
                    <a:gd name="T6" fmla="*/ 0 w 152"/>
                    <a:gd name="T7" fmla="*/ 68 h 279"/>
                    <a:gd name="T8" fmla="*/ 34 w 152"/>
                    <a:gd name="T9" fmla="*/ 114 h 279"/>
                    <a:gd name="T10" fmla="*/ 86 w 152"/>
                    <a:gd name="T11" fmla="*/ 74 h 279"/>
                    <a:gd name="T12" fmla="*/ 86 w 152"/>
                    <a:gd name="T13" fmla="*/ 279 h 279"/>
                    <a:gd name="T14" fmla="*/ 152 w 152"/>
                    <a:gd name="T15" fmla="*/ 279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279">
                      <a:moveTo>
                        <a:pt x="152" y="279"/>
                      </a:moveTo>
                      <a:lnTo>
                        <a:pt x="152" y="0"/>
                      </a:lnTo>
                      <a:lnTo>
                        <a:pt x="92" y="0"/>
                      </a:lnTo>
                      <a:lnTo>
                        <a:pt x="0" y="68"/>
                      </a:lnTo>
                      <a:lnTo>
                        <a:pt x="34" y="114"/>
                      </a:lnTo>
                      <a:lnTo>
                        <a:pt x="86" y="74"/>
                      </a:lnTo>
                      <a:lnTo>
                        <a:pt x="86" y="279"/>
                      </a:lnTo>
                      <a:lnTo>
                        <a:pt x="152"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3" name="Freeform 46">
                  <a:extLst>
                    <a:ext uri="{FF2B5EF4-FFF2-40B4-BE49-F238E27FC236}">
                      <a16:creationId xmlns:a16="http://schemas.microsoft.com/office/drawing/2014/main" xmlns="" id="{43C3A46B-0B0F-45C2-9FFB-205B5A313A6E}"/>
                    </a:ext>
                  </a:extLst>
                </p:cNvPr>
                <p:cNvSpPr>
                  <a:spLocks/>
                </p:cNvSpPr>
                <p:nvPr/>
              </p:nvSpPr>
              <p:spPr bwMode="auto">
                <a:xfrm>
                  <a:off x="7214036" y="6238890"/>
                  <a:ext cx="53595" cy="61841"/>
                </a:xfrm>
                <a:custGeom>
                  <a:avLst/>
                  <a:gdLst>
                    <a:gd name="T0" fmla="*/ 153 w 153"/>
                    <a:gd name="T1" fmla="*/ 174 h 174"/>
                    <a:gd name="T2" fmla="*/ 153 w 153"/>
                    <a:gd name="T3" fmla="*/ 0 h 174"/>
                    <a:gd name="T4" fmla="*/ 92 w 153"/>
                    <a:gd name="T5" fmla="*/ 0 h 174"/>
                    <a:gd name="T6" fmla="*/ 0 w 153"/>
                    <a:gd name="T7" fmla="*/ 67 h 174"/>
                    <a:gd name="T8" fmla="*/ 35 w 153"/>
                    <a:gd name="T9" fmla="*/ 114 h 174"/>
                    <a:gd name="T10" fmla="*/ 86 w 153"/>
                    <a:gd name="T11" fmla="*/ 74 h 174"/>
                    <a:gd name="T12" fmla="*/ 86 w 153"/>
                    <a:gd name="T13" fmla="*/ 174 h 174"/>
                    <a:gd name="T14" fmla="*/ 153 w 153"/>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174">
                      <a:moveTo>
                        <a:pt x="153" y="174"/>
                      </a:moveTo>
                      <a:lnTo>
                        <a:pt x="153" y="0"/>
                      </a:lnTo>
                      <a:lnTo>
                        <a:pt x="92" y="0"/>
                      </a:lnTo>
                      <a:lnTo>
                        <a:pt x="0" y="67"/>
                      </a:lnTo>
                      <a:lnTo>
                        <a:pt x="35" y="114"/>
                      </a:lnTo>
                      <a:lnTo>
                        <a:pt x="86" y="74"/>
                      </a:lnTo>
                      <a:lnTo>
                        <a:pt x="86" y="174"/>
                      </a:lnTo>
                      <a:lnTo>
                        <a:pt x="153"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4" name="Freeform 47">
                  <a:extLst>
                    <a:ext uri="{FF2B5EF4-FFF2-40B4-BE49-F238E27FC236}">
                      <a16:creationId xmlns:a16="http://schemas.microsoft.com/office/drawing/2014/main" xmlns="" id="{25C02150-5B7F-406E-BA8B-B4F21D96B98C}"/>
                    </a:ext>
                  </a:extLst>
                </p:cNvPr>
                <p:cNvSpPr>
                  <a:spLocks/>
                </p:cNvSpPr>
                <p:nvPr/>
              </p:nvSpPr>
              <p:spPr bwMode="auto">
                <a:xfrm>
                  <a:off x="7446969" y="6201786"/>
                  <a:ext cx="96884" cy="98945"/>
                </a:xfrm>
                <a:custGeom>
                  <a:avLst/>
                  <a:gdLst>
                    <a:gd name="T0" fmla="*/ 277 w 277"/>
                    <a:gd name="T1" fmla="*/ 185 h 278"/>
                    <a:gd name="T2" fmla="*/ 139 w 277"/>
                    <a:gd name="T3" fmla="*/ 0 h 278"/>
                    <a:gd name="T4" fmla="*/ 0 w 277"/>
                    <a:gd name="T5" fmla="*/ 185 h 278"/>
                    <a:gd name="T6" fmla="*/ 14 w 277"/>
                    <a:gd name="T7" fmla="*/ 278 h 278"/>
                    <a:gd name="T8" fmla="*/ 104 w 277"/>
                    <a:gd name="T9" fmla="*/ 278 h 278"/>
                    <a:gd name="T10" fmla="*/ 86 w 277"/>
                    <a:gd name="T11" fmla="*/ 185 h 278"/>
                    <a:gd name="T12" fmla="*/ 139 w 277"/>
                    <a:gd name="T13" fmla="*/ 71 h 278"/>
                    <a:gd name="T14" fmla="*/ 191 w 277"/>
                    <a:gd name="T15" fmla="*/ 185 h 278"/>
                    <a:gd name="T16" fmla="*/ 174 w 277"/>
                    <a:gd name="T17" fmla="*/ 278 h 278"/>
                    <a:gd name="T18" fmla="*/ 264 w 277"/>
                    <a:gd name="T19" fmla="*/ 278 h 278"/>
                    <a:gd name="T20" fmla="*/ 277 w 277"/>
                    <a:gd name="T21" fmla="*/ 185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7" h="278">
                      <a:moveTo>
                        <a:pt x="277" y="185"/>
                      </a:moveTo>
                      <a:cubicBezTo>
                        <a:pt x="277" y="86"/>
                        <a:pt x="239" y="0"/>
                        <a:pt x="139" y="0"/>
                      </a:cubicBezTo>
                      <a:cubicBezTo>
                        <a:pt x="39" y="0"/>
                        <a:pt x="0" y="86"/>
                        <a:pt x="0" y="185"/>
                      </a:cubicBezTo>
                      <a:cubicBezTo>
                        <a:pt x="0" y="219"/>
                        <a:pt x="5" y="250"/>
                        <a:pt x="14" y="278"/>
                      </a:cubicBezTo>
                      <a:lnTo>
                        <a:pt x="104" y="278"/>
                      </a:lnTo>
                      <a:cubicBezTo>
                        <a:pt x="90" y="253"/>
                        <a:pt x="86" y="214"/>
                        <a:pt x="86" y="185"/>
                      </a:cubicBezTo>
                      <a:cubicBezTo>
                        <a:pt x="86" y="141"/>
                        <a:pt x="95" y="71"/>
                        <a:pt x="139" y="71"/>
                      </a:cubicBezTo>
                      <a:cubicBezTo>
                        <a:pt x="183" y="71"/>
                        <a:pt x="191" y="141"/>
                        <a:pt x="191" y="185"/>
                      </a:cubicBezTo>
                      <a:cubicBezTo>
                        <a:pt x="191" y="214"/>
                        <a:pt x="188" y="253"/>
                        <a:pt x="174" y="278"/>
                      </a:cubicBezTo>
                      <a:lnTo>
                        <a:pt x="264" y="278"/>
                      </a:lnTo>
                      <a:cubicBezTo>
                        <a:pt x="273" y="250"/>
                        <a:pt x="277" y="219"/>
                        <a:pt x="277"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5" name="Freeform 50">
                  <a:extLst>
                    <a:ext uri="{FF2B5EF4-FFF2-40B4-BE49-F238E27FC236}">
                      <a16:creationId xmlns:a16="http://schemas.microsoft.com/office/drawing/2014/main" xmlns="" id="{8C66F909-4BC2-4FF3-90F4-7E4A4B5631F8}"/>
                    </a:ext>
                  </a:extLst>
                </p:cNvPr>
                <p:cNvSpPr>
                  <a:spLocks noEditPoints="1"/>
                </p:cNvSpPr>
                <p:nvPr/>
              </p:nvSpPr>
              <p:spPr bwMode="auto">
                <a:xfrm>
                  <a:off x="7945817" y="6132730"/>
                  <a:ext cx="96884" cy="131927"/>
                </a:xfrm>
                <a:custGeom>
                  <a:avLst/>
                  <a:gdLst>
                    <a:gd name="T0" fmla="*/ 276 w 276"/>
                    <a:gd name="T1" fmla="*/ 185 h 372"/>
                    <a:gd name="T2" fmla="*/ 138 w 276"/>
                    <a:gd name="T3" fmla="*/ 0 h 372"/>
                    <a:gd name="T4" fmla="*/ 0 w 276"/>
                    <a:gd name="T5" fmla="*/ 185 h 372"/>
                    <a:gd name="T6" fmla="*/ 138 w 276"/>
                    <a:gd name="T7" fmla="*/ 372 h 372"/>
                    <a:gd name="T8" fmla="*/ 276 w 276"/>
                    <a:gd name="T9" fmla="*/ 185 h 372"/>
                    <a:gd name="T10" fmla="*/ 190 w 276"/>
                    <a:gd name="T11" fmla="*/ 185 h 372"/>
                    <a:gd name="T12" fmla="*/ 138 w 276"/>
                    <a:gd name="T13" fmla="*/ 300 h 372"/>
                    <a:gd name="T14" fmla="*/ 86 w 276"/>
                    <a:gd name="T15" fmla="*/ 185 h 372"/>
                    <a:gd name="T16" fmla="*/ 138 w 276"/>
                    <a:gd name="T17" fmla="*/ 70 h 372"/>
                    <a:gd name="T18" fmla="*/ 190 w 276"/>
                    <a:gd name="T19" fmla="*/ 185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372">
                      <a:moveTo>
                        <a:pt x="276" y="185"/>
                      </a:moveTo>
                      <a:cubicBezTo>
                        <a:pt x="276" y="85"/>
                        <a:pt x="238" y="0"/>
                        <a:pt x="138" y="0"/>
                      </a:cubicBezTo>
                      <a:cubicBezTo>
                        <a:pt x="38" y="0"/>
                        <a:pt x="0" y="85"/>
                        <a:pt x="0" y="185"/>
                      </a:cubicBezTo>
                      <a:cubicBezTo>
                        <a:pt x="0" y="285"/>
                        <a:pt x="38" y="372"/>
                        <a:pt x="138" y="372"/>
                      </a:cubicBezTo>
                      <a:cubicBezTo>
                        <a:pt x="238" y="372"/>
                        <a:pt x="276" y="285"/>
                        <a:pt x="276" y="185"/>
                      </a:cubicBezTo>
                      <a:close/>
                      <a:moveTo>
                        <a:pt x="190" y="185"/>
                      </a:moveTo>
                      <a:cubicBezTo>
                        <a:pt x="190" y="230"/>
                        <a:pt x="182" y="300"/>
                        <a:pt x="138" y="300"/>
                      </a:cubicBezTo>
                      <a:cubicBezTo>
                        <a:pt x="94" y="300"/>
                        <a:pt x="86" y="230"/>
                        <a:pt x="86" y="185"/>
                      </a:cubicBezTo>
                      <a:cubicBezTo>
                        <a:pt x="86" y="140"/>
                        <a:pt x="94" y="70"/>
                        <a:pt x="138" y="70"/>
                      </a:cubicBezTo>
                      <a:cubicBezTo>
                        <a:pt x="182" y="70"/>
                        <a:pt x="190" y="140"/>
                        <a:pt x="190"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6" name="Freeform 31">
                  <a:extLst>
                    <a:ext uri="{FF2B5EF4-FFF2-40B4-BE49-F238E27FC236}">
                      <a16:creationId xmlns:a16="http://schemas.microsoft.com/office/drawing/2014/main" xmlns="" id="{A63D5EE0-64E6-46A0-AC73-DAF5065C998C}"/>
                    </a:ext>
                  </a:extLst>
                </p:cNvPr>
                <p:cNvSpPr>
                  <a:spLocks/>
                </p:cNvSpPr>
                <p:nvPr/>
              </p:nvSpPr>
              <p:spPr bwMode="auto">
                <a:xfrm>
                  <a:off x="8206931" y="6211993"/>
                  <a:ext cx="59425" cy="84516"/>
                </a:xfrm>
                <a:custGeom>
                  <a:avLst/>
                  <a:gdLst>
                    <a:gd name="T0" fmla="*/ 262 w 262"/>
                    <a:gd name="T1" fmla="*/ 477 h 477"/>
                    <a:gd name="T2" fmla="*/ 262 w 262"/>
                    <a:gd name="T3" fmla="*/ 0 h 477"/>
                    <a:gd name="T4" fmla="*/ 158 w 262"/>
                    <a:gd name="T5" fmla="*/ 0 h 477"/>
                    <a:gd name="T6" fmla="*/ 0 w 262"/>
                    <a:gd name="T7" fmla="*/ 115 h 477"/>
                    <a:gd name="T8" fmla="*/ 59 w 262"/>
                    <a:gd name="T9" fmla="*/ 195 h 477"/>
                    <a:gd name="T10" fmla="*/ 148 w 262"/>
                    <a:gd name="T11" fmla="*/ 126 h 477"/>
                    <a:gd name="T12" fmla="*/ 148 w 262"/>
                    <a:gd name="T13" fmla="*/ 477 h 477"/>
                    <a:gd name="T14" fmla="*/ 262 w 262"/>
                    <a:gd name="T15" fmla="*/ 477 h 4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77">
                      <a:moveTo>
                        <a:pt x="262" y="477"/>
                      </a:moveTo>
                      <a:lnTo>
                        <a:pt x="262" y="0"/>
                      </a:lnTo>
                      <a:lnTo>
                        <a:pt x="158" y="0"/>
                      </a:lnTo>
                      <a:lnTo>
                        <a:pt x="0" y="115"/>
                      </a:lnTo>
                      <a:lnTo>
                        <a:pt x="59" y="195"/>
                      </a:lnTo>
                      <a:lnTo>
                        <a:pt x="148" y="126"/>
                      </a:lnTo>
                      <a:lnTo>
                        <a:pt x="148" y="477"/>
                      </a:lnTo>
                      <a:lnTo>
                        <a:pt x="262" y="4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sp>
              <p:nvSpPr>
                <p:cNvPr id="87" name="Freeform 29">
                  <a:extLst>
                    <a:ext uri="{FF2B5EF4-FFF2-40B4-BE49-F238E27FC236}">
                      <a16:creationId xmlns:a16="http://schemas.microsoft.com/office/drawing/2014/main" xmlns="" id="{AB183C34-D819-4230-AE35-191A20D195E1}"/>
                    </a:ext>
                  </a:extLst>
                </p:cNvPr>
                <p:cNvSpPr>
                  <a:spLocks noEditPoints="1"/>
                </p:cNvSpPr>
                <p:nvPr/>
              </p:nvSpPr>
              <p:spPr bwMode="auto">
                <a:xfrm>
                  <a:off x="8099166" y="6115469"/>
                  <a:ext cx="76270" cy="101006"/>
                </a:xfrm>
                <a:custGeom>
                  <a:avLst/>
                  <a:gdLst>
                    <a:gd name="T0" fmla="*/ 215 w 215"/>
                    <a:gd name="T1" fmla="*/ 144 h 290"/>
                    <a:gd name="T2" fmla="*/ 108 w 215"/>
                    <a:gd name="T3" fmla="*/ 0 h 290"/>
                    <a:gd name="T4" fmla="*/ 0 w 215"/>
                    <a:gd name="T5" fmla="*/ 144 h 290"/>
                    <a:gd name="T6" fmla="*/ 108 w 215"/>
                    <a:gd name="T7" fmla="*/ 290 h 290"/>
                    <a:gd name="T8" fmla="*/ 215 w 215"/>
                    <a:gd name="T9" fmla="*/ 144 h 290"/>
                    <a:gd name="T10" fmla="*/ 148 w 215"/>
                    <a:gd name="T11" fmla="*/ 144 h 290"/>
                    <a:gd name="T12" fmla="*/ 108 w 215"/>
                    <a:gd name="T13" fmla="*/ 234 h 290"/>
                    <a:gd name="T14" fmla="*/ 67 w 215"/>
                    <a:gd name="T15" fmla="*/ 144 h 290"/>
                    <a:gd name="T16" fmla="*/ 108 w 215"/>
                    <a:gd name="T17" fmla="*/ 55 h 290"/>
                    <a:gd name="T18" fmla="*/ 148 w 215"/>
                    <a:gd name="T19" fmla="*/ 14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290">
                      <a:moveTo>
                        <a:pt x="215" y="144"/>
                      </a:moveTo>
                      <a:cubicBezTo>
                        <a:pt x="215" y="67"/>
                        <a:pt x="185" y="0"/>
                        <a:pt x="108" y="0"/>
                      </a:cubicBezTo>
                      <a:cubicBezTo>
                        <a:pt x="30" y="0"/>
                        <a:pt x="0" y="67"/>
                        <a:pt x="0" y="144"/>
                      </a:cubicBezTo>
                      <a:cubicBezTo>
                        <a:pt x="0" y="222"/>
                        <a:pt x="30" y="290"/>
                        <a:pt x="108" y="290"/>
                      </a:cubicBezTo>
                      <a:cubicBezTo>
                        <a:pt x="185" y="290"/>
                        <a:pt x="215" y="222"/>
                        <a:pt x="215" y="144"/>
                      </a:cubicBezTo>
                      <a:close/>
                      <a:moveTo>
                        <a:pt x="148" y="144"/>
                      </a:moveTo>
                      <a:cubicBezTo>
                        <a:pt x="148" y="180"/>
                        <a:pt x="142" y="234"/>
                        <a:pt x="108" y="234"/>
                      </a:cubicBezTo>
                      <a:cubicBezTo>
                        <a:pt x="73" y="234"/>
                        <a:pt x="67" y="180"/>
                        <a:pt x="67" y="144"/>
                      </a:cubicBezTo>
                      <a:cubicBezTo>
                        <a:pt x="67" y="110"/>
                        <a:pt x="73" y="55"/>
                        <a:pt x="108" y="55"/>
                      </a:cubicBezTo>
                      <a:cubicBezTo>
                        <a:pt x="142" y="55"/>
                        <a:pt x="148" y="110"/>
                        <a:pt x="148"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4425" tIns="27213" rIns="54425" bIns="27213" numCol="1" anchor="t" anchorCtr="0" compatLnSpc="1">
                  <a:prstTxWarp prst="textNoShape">
                    <a:avLst/>
                  </a:prstTxWarp>
                </a:bodyPr>
                <a:lstStyle/>
                <a:p>
                  <a:pPr defTabSz="914341"/>
                  <a:endParaRPr lang="de-DE" sz="1825">
                    <a:solidFill>
                      <a:srgbClr val="000000"/>
                    </a:solidFill>
                  </a:endParaRPr>
                </a:p>
              </p:txBody>
            </p:sp>
          </p:grpSp>
        </p:grpSp>
        <p:sp>
          <p:nvSpPr>
            <p:cNvPr id="20" name="Textfeld 192">
              <a:extLst>
                <a:ext uri="{FF2B5EF4-FFF2-40B4-BE49-F238E27FC236}">
                  <a16:creationId xmlns:a16="http://schemas.microsoft.com/office/drawing/2014/main" xmlns="" id="{A3FF7473-66AA-42F9-8BCE-042137E559CC}"/>
                </a:ext>
              </a:extLst>
            </p:cNvPr>
            <p:cNvSpPr txBox="1"/>
            <p:nvPr/>
          </p:nvSpPr>
          <p:spPr>
            <a:xfrm>
              <a:off x="359474" y="4378123"/>
              <a:ext cx="8424515" cy="315254"/>
            </a:xfrm>
            <a:prstGeom prst="rect">
              <a:avLst/>
            </a:prstGeom>
            <a:solidFill>
              <a:schemeClr val="accent3"/>
            </a:solidFill>
          </p:spPr>
          <p:txBody>
            <a:bodyPr wrap="square" rtlCol="0" anchor="ctr" anchorCtr="0">
              <a:noAutofit/>
            </a:bodyPr>
            <a:lstStyle/>
            <a:p>
              <a:pPr algn="ctr"/>
              <a:r>
                <a:rPr lang="en-GB" sz="1400" dirty="0">
                  <a:solidFill>
                    <a:srgbClr val="FFFFFF"/>
                  </a:solidFill>
                </a:rPr>
                <a:t>Stream / Data Warehouse / Data Lake / Hadoop</a:t>
              </a:r>
              <a:endParaRPr lang="en-GB" sz="2000" dirty="0">
                <a:solidFill>
                  <a:srgbClr val="FFFFFF"/>
                </a:solidFill>
              </a:endParaRPr>
            </a:p>
          </p:txBody>
        </p:sp>
      </p:grpSp>
    </p:spTree>
    <p:extLst>
      <p:ext uri="{BB962C8B-B14F-4D97-AF65-F5344CB8AC3E}">
        <p14:creationId xmlns:p14="http://schemas.microsoft.com/office/powerpoint/2010/main" val="3742968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ppt_x</p:attrName>
                                        </p:attrNameLst>
                                      </p:cBhvr>
                                      <p:tavLst>
                                        <p:tav tm="0">
                                          <p:val>
                                            <p:strVal val="#ppt_x"/>
                                          </p:val>
                                        </p:tav>
                                        <p:tav tm="100000">
                                          <p:val>
                                            <p:strVal val="#ppt_x"/>
                                          </p:val>
                                        </p:tav>
                                      </p:tavLst>
                                    </p:anim>
                                    <p:anim calcmode="lin" valueType="num">
                                      <p:cBhvr>
                                        <p:cTn id="9" dur="2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C8C59E-2A83-1B4D-89D3-8FDBB288EC9C}"/>
              </a:ext>
            </a:extLst>
          </p:cNvPr>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416337885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6586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hteck 2">
            <a:extLst>
              <a:ext uri="{FF2B5EF4-FFF2-40B4-BE49-F238E27FC236}">
                <a16:creationId xmlns:a16="http://schemas.microsoft.com/office/drawing/2014/main" xmlns="" id="{5D651B41-06C2-47A2-8259-09E71D8B1ED4}"/>
              </a:ext>
            </a:extLst>
          </p:cNvPr>
          <p:cNvSpPr/>
          <p:nvPr/>
        </p:nvSpPr>
        <p:spPr>
          <a:xfrm>
            <a:off x="587449" y="2433928"/>
            <a:ext cx="2727755" cy="1864662"/>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43" name="Freihandform 42"/>
          <p:cNvSpPr/>
          <p:nvPr/>
        </p:nvSpPr>
        <p:spPr>
          <a:xfrm rot="17417783">
            <a:off x="626904" y="2601229"/>
            <a:ext cx="913674"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160" name="Rechteck 2">
            <a:extLst>
              <a:ext uri="{FF2B5EF4-FFF2-40B4-BE49-F238E27FC236}">
                <a16:creationId xmlns:a16="http://schemas.microsoft.com/office/drawing/2014/main" xmlns="" id="{9E2B8932-CB58-4ABE-94D8-39540128E4EC}"/>
              </a:ext>
            </a:extLst>
          </p:cNvPr>
          <p:cNvSpPr/>
          <p:nvPr/>
        </p:nvSpPr>
        <p:spPr>
          <a:xfrm>
            <a:off x="6745574" y="1020438"/>
            <a:ext cx="2302224" cy="3926315"/>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13" name="Rechteck 2">
            <a:extLst>
              <a:ext uri="{FF2B5EF4-FFF2-40B4-BE49-F238E27FC236}">
                <a16:creationId xmlns:a16="http://schemas.microsoft.com/office/drawing/2014/main" xmlns="" id="{4FB6B548-3D89-4B33-B971-A98F92DAA5A4}"/>
              </a:ext>
            </a:extLst>
          </p:cNvPr>
          <p:cNvSpPr/>
          <p:nvPr/>
        </p:nvSpPr>
        <p:spPr>
          <a:xfrm>
            <a:off x="82340" y="665461"/>
            <a:ext cx="1711542" cy="1728049"/>
          </a:xfrm>
          <a:prstGeom prst="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132" name="Freihandform 42">
            <a:extLst>
              <a:ext uri="{FF2B5EF4-FFF2-40B4-BE49-F238E27FC236}">
                <a16:creationId xmlns:a16="http://schemas.microsoft.com/office/drawing/2014/main" xmlns="" id="{071A1D83-9C9A-4402-9E12-2CA39E50888B}"/>
              </a:ext>
            </a:extLst>
          </p:cNvPr>
          <p:cNvSpPr/>
          <p:nvPr/>
        </p:nvSpPr>
        <p:spPr>
          <a:xfrm rot="6432085">
            <a:off x="339477" y="2666029"/>
            <a:ext cx="1057940" cy="613860"/>
          </a:xfrm>
          <a:custGeom>
            <a:avLst/>
            <a:gdLst>
              <a:gd name="connsiteX0" fmla="*/ 612028 w 612028"/>
              <a:gd name="connsiteY0" fmla="*/ 0 h 765243"/>
              <a:gd name="connsiteX1" fmla="*/ 93220 w 612028"/>
              <a:gd name="connsiteY1" fmla="*/ 226979 h 765243"/>
              <a:gd name="connsiteX2" fmla="*/ 2428 w 612028"/>
              <a:gd name="connsiteY2" fmla="*/ 765243 h 765243"/>
              <a:gd name="connsiteX0" fmla="*/ 609600 w 609600"/>
              <a:gd name="connsiteY0" fmla="*/ 0 h 765243"/>
              <a:gd name="connsiteX1" fmla="*/ 0 w 609600"/>
              <a:gd name="connsiteY1" fmla="*/ 765243 h 765243"/>
              <a:gd name="connsiteX0" fmla="*/ 622570 w 622570"/>
              <a:gd name="connsiteY0" fmla="*/ 0 h 732817"/>
              <a:gd name="connsiteX1" fmla="*/ 0 w 622570"/>
              <a:gd name="connsiteY1" fmla="*/ 732817 h 732817"/>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280 w 610280"/>
              <a:gd name="connsiteY0" fmla="*/ 0 h 754939"/>
              <a:gd name="connsiteX1" fmla="*/ 0 w 610280"/>
              <a:gd name="connsiteY1" fmla="*/ 754939 h 754939"/>
              <a:gd name="connsiteX0" fmla="*/ 610544 w 610544"/>
              <a:gd name="connsiteY0" fmla="*/ 0 h 754939"/>
              <a:gd name="connsiteX1" fmla="*/ 264 w 610544"/>
              <a:gd name="connsiteY1" fmla="*/ 754939 h 754939"/>
              <a:gd name="connsiteX0" fmla="*/ 610280 w 610280"/>
              <a:gd name="connsiteY0" fmla="*/ 0 h 754939"/>
              <a:gd name="connsiteX1" fmla="*/ 0 w 610280"/>
              <a:gd name="connsiteY1" fmla="*/ 754939 h 754939"/>
              <a:gd name="connsiteX0" fmla="*/ 610280 w 610280"/>
              <a:gd name="connsiteY0" fmla="*/ 131 h 755070"/>
              <a:gd name="connsiteX1" fmla="*/ 0 w 610280"/>
              <a:gd name="connsiteY1" fmla="*/ 755070 h 755070"/>
              <a:gd name="connsiteX0" fmla="*/ 610280 w 610280"/>
              <a:gd name="connsiteY0" fmla="*/ 52 h 754991"/>
              <a:gd name="connsiteX1" fmla="*/ 0 w 610280"/>
              <a:gd name="connsiteY1" fmla="*/ 754991 h 754991"/>
              <a:gd name="connsiteX0" fmla="*/ 610298 w 610298"/>
              <a:gd name="connsiteY0" fmla="*/ 106 h 755045"/>
              <a:gd name="connsiteX1" fmla="*/ 18 w 610298"/>
              <a:gd name="connsiteY1" fmla="*/ 755045 h 755045"/>
              <a:gd name="connsiteX0" fmla="*/ 610280 w 610280"/>
              <a:gd name="connsiteY0" fmla="*/ 18 h 754957"/>
              <a:gd name="connsiteX1" fmla="*/ 0 w 610280"/>
              <a:gd name="connsiteY1" fmla="*/ 754957 h 754957"/>
              <a:gd name="connsiteX0" fmla="*/ 610280 w 610280"/>
              <a:gd name="connsiteY0" fmla="*/ 18 h 754957"/>
              <a:gd name="connsiteX1" fmla="*/ 0 w 610280"/>
              <a:gd name="connsiteY1" fmla="*/ 754957 h 754957"/>
            </a:gdLst>
            <a:ahLst/>
            <a:cxnLst>
              <a:cxn ang="0">
                <a:pos x="connsiteX0" y="connsiteY0"/>
              </a:cxn>
              <a:cxn ang="0">
                <a:pos x="connsiteX1" y="connsiteY1"/>
              </a:cxn>
            </a:cxnLst>
            <a:rect l="l" t="t" r="r" b="b"/>
            <a:pathLst>
              <a:path w="610280" h="754957">
                <a:moveTo>
                  <a:pt x="610280" y="18"/>
                </a:moveTo>
                <a:cubicBezTo>
                  <a:pt x="377356" y="-4186"/>
                  <a:pt x="282843" y="753970"/>
                  <a:pt x="0" y="754957"/>
                </a:cubicBezTo>
              </a:path>
            </a:pathLst>
          </a:custGeom>
          <a:noFill/>
          <a:ln w="19050">
            <a:solidFill>
              <a:schemeClr val="accent6"/>
            </a:solidFill>
            <a:tailEnd type="arrow"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rgbClr val="FFFFFF"/>
              </a:solidFill>
            </a:endParaRPr>
          </a:p>
        </p:txBody>
      </p:sp>
      <p:sp>
        <p:nvSpPr>
          <p:cNvPr id="4" name="Rechteck 3"/>
          <p:cNvSpPr/>
          <p:nvPr/>
        </p:nvSpPr>
        <p:spPr>
          <a:xfrm>
            <a:off x="7078970" y="1573967"/>
            <a:ext cx="1908276" cy="311046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de-DE">
              <a:solidFill>
                <a:srgbClr val="0074BE"/>
              </a:solidFill>
            </a:endParaRPr>
          </a:p>
        </p:txBody>
      </p:sp>
      <p:sp>
        <p:nvSpPr>
          <p:cNvPr id="2" name="Titel 1"/>
          <p:cNvSpPr>
            <a:spLocks noGrp="1"/>
          </p:cNvSpPr>
          <p:nvPr>
            <p:ph type="title"/>
          </p:nvPr>
        </p:nvSpPr>
        <p:spPr/>
        <p:txBody>
          <a:bodyPr/>
          <a:lstStyle/>
          <a:p>
            <a:r>
              <a:rPr lang="en-US"/>
              <a:t>SAS Analytics Ecosystem</a:t>
            </a:r>
          </a:p>
        </p:txBody>
      </p:sp>
      <p:sp>
        <p:nvSpPr>
          <p:cNvPr id="8" name="Text Placeholder 7"/>
          <p:cNvSpPr>
            <a:spLocks noGrp="1"/>
          </p:cNvSpPr>
          <p:nvPr>
            <p:ph type="body" sz="quarter" idx="11"/>
          </p:nvPr>
        </p:nvSpPr>
        <p:spPr/>
        <p:txBody>
          <a:bodyPr/>
          <a:lstStyle/>
          <a:p>
            <a:r>
              <a:rPr lang="en-US"/>
              <a:t>Dev – Test – Publish – Monitor - Improve</a:t>
            </a:r>
          </a:p>
        </p:txBody>
      </p:sp>
      <p:sp>
        <p:nvSpPr>
          <p:cNvPr id="16" name="Textfeld 15"/>
          <p:cNvSpPr txBox="1"/>
          <p:nvPr/>
        </p:nvSpPr>
        <p:spPr>
          <a:xfrm>
            <a:off x="697367" y="3371707"/>
            <a:ext cx="84463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SAS </a:t>
            </a:r>
            <a:br>
              <a:rPr lang="en-US" sz="1400">
                <a:solidFill>
                  <a:srgbClr val="FFFFFF"/>
                </a:solidFill>
              </a:rPr>
            </a:br>
            <a:r>
              <a:rPr lang="en-US" sz="1400">
                <a:solidFill>
                  <a:srgbClr val="FFFFFF"/>
                </a:solidFill>
              </a:rPr>
              <a:t>Model Manager</a:t>
            </a:r>
          </a:p>
        </p:txBody>
      </p:sp>
      <p:sp>
        <p:nvSpPr>
          <p:cNvPr id="17" name="Textfeld 16"/>
          <p:cNvSpPr txBox="1"/>
          <p:nvPr/>
        </p:nvSpPr>
        <p:spPr>
          <a:xfrm>
            <a:off x="223893" y="1134775"/>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Analytics</a:t>
            </a:r>
          </a:p>
        </p:txBody>
      </p:sp>
      <p:sp>
        <p:nvSpPr>
          <p:cNvPr id="18" name="Textfeld 17"/>
          <p:cNvSpPr txBox="1"/>
          <p:nvPr/>
        </p:nvSpPr>
        <p:spPr>
          <a:xfrm>
            <a:off x="221259" y="171554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Statistics</a:t>
            </a:r>
          </a:p>
        </p:txBody>
      </p:sp>
      <p:grpSp>
        <p:nvGrpSpPr>
          <p:cNvPr id="20" name="Group 19">
            <a:extLst>
              <a:ext uri="{FF2B5EF4-FFF2-40B4-BE49-F238E27FC236}">
                <a16:creationId xmlns:a16="http://schemas.microsoft.com/office/drawing/2014/main" xmlns="" id="{C760049D-8D90-4418-9924-A16B136B23C8}"/>
              </a:ext>
            </a:extLst>
          </p:cNvPr>
          <p:cNvGrpSpPr/>
          <p:nvPr/>
        </p:nvGrpSpPr>
        <p:grpSpPr>
          <a:xfrm>
            <a:off x="7352565" y="3929489"/>
            <a:ext cx="1449135" cy="550990"/>
            <a:chOff x="7513466" y="1573967"/>
            <a:chExt cx="1294089" cy="550990"/>
          </a:xfrm>
        </p:grpSpPr>
        <p:sp>
          <p:nvSpPr>
            <p:cNvPr id="23" name="Rechteck 22"/>
            <p:cNvSpPr/>
            <p:nvPr/>
          </p:nvSpPr>
          <p:spPr>
            <a:xfrm>
              <a:off x="7513466" y="1573967"/>
              <a:ext cx="1294089" cy="550990"/>
            </a:xfrm>
            <a:prstGeom prst="rect">
              <a:avLst/>
            </a:prstGeom>
            <a:solidFill>
              <a:schemeClr val="tx2"/>
            </a:solidFill>
          </p:spPr>
          <p:txBody>
            <a:bodyPr wrap="square" lIns="27000" tIns="27000" rIns="27000" bIns="72000" rtlCol="0" anchor="b" anchorCtr="0">
              <a:noAutofit/>
            </a:bodyPr>
            <a:lstStyle/>
            <a:p>
              <a:pPr algn="ctr">
                <a:lnSpc>
                  <a:spcPct val="85000"/>
                </a:lnSpc>
                <a:defRPr/>
              </a:pPr>
              <a:r>
                <a:rPr lang="de-DE" sz="1400">
                  <a:solidFill>
                    <a:srgbClr val="FFFFFF"/>
                  </a:solidFill>
                </a:rPr>
                <a:t>Streaming</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512" y="1595510"/>
              <a:ext cx="423630" cy="30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7" name="Textfeld 18">
            <a:extLst>
              <a:ext uri="{FF2B5EF4-FFF2-40B4-BE49-F238E27FC236}">
                <a16:creationId xmlns:a16="http://schemas.microsoft.com/office/drawing/2014/main" xmlns="" id="{BF0885D0-84A1-434F-8F1A-C6618DE7E637}"/>
              </a:ext>
            </a:extLst>
          </p:cNvPr>
          <p:cNvSpPr txBox="1"/>
          <p:nvPr/>
        </p:nvSpPr>
        <p:spPr>
          <a:xfrm>
            <a:off x="4986739" y="3865500"/>
            <a:ext cx="1312569" cy="622563"/>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400">
                <a:solidFill>
                  <a:srgbClr val="FFFFFF"/>
                </a:solidFill>
              </a:rPr>
              <a:t>Publishing</a:t>
            </a:r>
          </a:p>
          <a:p>
            <a:pPr algn="ctr">
              <a:lnSpc>
                <a:spcPct val="85000"/>
              </a:lnSpc>
              <a:defRPr/>
            </a:pPr>
            <a:r>
              <a:rPr lang="en-US" sz="1400">
                <a:solidFill>
                  <a:srgbClr val="FFFFFF"/>
                </a:solidFill>
              </a:rPr>
              <a:t>Services</a:t>
            </a:r>
          </a:p>
        </p:txBody>
      </p:sp>
      <p:sp>
        <p:nvSpPr>
          <p:cNvPr id="82" name="Textfeld 17">
            <a:extLst>
              <a:ext uri="{FF2B5EF4-FFF2-40B4-BE49-F238E27FC236}">
                <a16:creationId xmlns:a16="http://schemas.microsoft.com/office/drawing/2014/main" xmlns="" id="{6AF0A682-90E4-4299-8A23-C4485A443BC2}"/>
              </a:ext>
            </a:extLst>
          </p:cNvPr>
          <p:cNvSpPr txBox="1"/>
          <p:nvPr/>
        </p:nvSpPr>
        <p:spPr>
          <a:xfrm>
            <a:off x="957654" y="1134774"/>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VDMML</a:t>
            </a:r>
          </a:p>
        </p:txBody>
      </p:sp>
      <p:cxnSp>
        <p:nvCxnSpPr>
          <p:cNvPr id="90" name="Gerade Verbindung mit Pfeil 35">
            <a:extLst>
              <a:ext uri="{FF2B5EF4-FFF2-40B4-BE49-F238E27FC236}">
                <a16:creationId xmlns:a16="http://schemas.microsoft.com/office/drawing/2014/main" xmlns="" id="{55507F63-8D07-4304-BCD0-39268C57B8B4}"/>
              </a:ext>
            </a:extLst>
          </p:cNvPr>
          <p:cNvCxnSpPr>
            <a:cxnSpLocks/>
            <a:endCxn id="113" idx="3"/>
          </p:cNvCxnSpPr>
          <p:nvPr/>
        </p:nvCxnSpPr>
        <p:spPr>
          <a:xfrm flipH="1">
            <a:off x="1793882" y="1529485"/>
            <a:ext cx="639219" cy="1"/>
          </a:xfrm>
          <a:prstGeom prst="straightConnector1">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061" name="Connector: Elbow 2060">
            <a:extLst>
              <a:ext uri="{FF2B5EF4-FFF2-40B4-BE49-F238E27FC236}">
                <a16:creationId xmlns:a16="http://schemas.microsoft.com/office/drawing/2014/main" xmlns="" id="{15E34A70-4F76-42FD-8377-D5304DB7F6D6}"/>
              </a:ext>
            </a:extLst>
          </p:cNvPr>
          <p:cNvCxnSpPr>
            <a:cxnSpLocks/>
            <a:stCxn id="77" idx="3"/>
            <a:endCxn id="4" idx="1"/>
          </p:cNvCxnSpPr>
          <p:nvPr/>
        </p:nvCxnSpPr>
        <p:spPr>
          <a:xfrm flipV="1">
            <a:off x="6299308" y="3129197"/>
            <a:ext cx="779662" cy="1047585"/>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xmlns="" id="{D2E900AC-551C-4E4A-91DF-74C087CFE642}"/>
              </a:ext>
            </a:extLst>
          </p:cNvPr>
          <p:cNvCxnSpPr>
            <a:cxnSpLocks/>
          </p:cNvCxnSpPr>
          <p:nvPr/>
        </p:nvCxnSpPr>
        <p:spPr>
          <a:xfrm rot="10800000">
            <a:off x="3573475" y="1648853"/>
            <a:ext cx="3505496" cy="730692"/>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14" name="Rechteck 69">
            <a:extLst>
              <a:ext uri="{FF2B5EF4-FFF2-40B4-BE49-F238E27FC236}">
                <a16:creationId xmlns:a16="http://schemas.microsoft.com/office/drawing/2014/main" xmlns="" id="{2F24BE1A-9F02-4432-9D0B-4E954376036B}"/>
              </a:ext>
            </a:extLst>
          </p:cNvPr>
          <p:cNvSpPr/>
          <p:nvPr/>
        </p:nvSpPr>
        <p:spPr>
          <a:xfrm>
            <a:off x="7322143" y="1736815"/>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SAS Real time (MAS)</a:t>
            </a:r>
          </a:p>
        </p:txBody>
      </p:sp>
      <p:sp>
        <p:nvSpPr>
          <p:cNvPr id="129" name="Freeform 21">
            <a:extLst>
              <a:ext uri="{FF2B5EF4-FFF2-40B4-BE49-F238E27FC236}">
                <a16:creationId xmlns:a16="http://schemas.microsoft.com/office/drawing/2014/main" xmlns="" id="{093897B6-A082-4C08-A156-FD83D98ED54E}"/>
              </a:ext>
            </a:extLst>
          </p:cNvPr>
          <p:cNvSpPr>
            <a:spLocks noChangeAspect="1" noEditPoints="1"/>
          </p:cNvSpPr>
          <p:nvPr/>
        </p:nvSpPr>
        <p:spPr bwMode="auto">
          <a:xfrm>
            <a:off x="2508644" y="1215292"/>
            <a:ext cx="1004276" cy="873858"/>
          </a:xfrm>
          <a:custGeom>
            <a:avLst/>
            <a:gdLst>
              <a:gd name="T0" fmla="*/ 2208 w 5760"/>
              <a:gd name="T1" fmla="*/ 4540 h 5012"/>
              <a:gd name="T2" fmla="*/ 4687 w 5760"/>
              <a:gd name="T3" fmla="*/ 4182 h 5012"/>
              <a:gd name="T4" fmla="*/ 258 w 5760"/>
              <a:gd name="T5" fmla="*/ 4144 h 5012"/>
              <a:gd name="T6" fmla="*/ 318 w 5760"/>
              <a:gd name="T7" fmla="*/ 4210 h 5012"/>
              <a:gd name="T8" fmla="*/ 2623 w 5760"/>
              <a:gd name="T9" fmla="*/ 4009 h 5012"/>
              <a:gd name="T10" fmla="*/ 3735 w 5760"/>
              <a:gd name="T11" fmla="*/ 3609 h 5012"/>
              <a:gd name="T12" fmla="*/ 227 w 5760"/>
              <a:gd name="T13" fmla="*/ 3513 h 5012"/>
              <a:gd name="T14" fmla="*/ 5294 w 5760"/>
              <a:gd name="T15" fmla="*/ 3207 h 5012"/>
              <a:gd name="T16" fmla="*/ 2449 w 5760"/>
              <a:gd name="T17" fmla="*/ 3083 h 5012"/>
              <a:gd name="T18" fmla="*/ 2276 w 5760"/>
              <a:gd name="T19" fmla="*/ 3218 h 5012"/>
              <a:gd name="T20" fmla="*/ 2205 w 5760"/>
              <a:gd name="T21" fmla="*/ 3059 h 5012"/>
              <a:gd name="T22" fmla="*/ 3100 w 5760"/>
              <a:gd name="T23" fmla="*/ 2982 h 5012"/>
              <a:gd name="T24" fmla="*/ 5280 w 5760"/>
              <a:gd name="T25" fmla="*/ 2592 h 5012"/>
              <a:gd name="T26" fmla="*/ 3510 w 5760"/>
              <a:gd name="T27" fmla="*/ 2704 h 5012"/>
              <a:gd name="T28" fmla="*/ 1529 w 5760"/>
              <a:gd name="T29" fmla="*/ 2667 h 5012"/>
              <a:gd name="T30" fmla="*/ 916 w 5760"/>
              <a:gd name="T31" fmla="*/ 3279 h 5012"/>
              <a:gd name="T32" fmla="*/ 976 w 5760"/>
              <a:gd name="T33" fmla="*/ 3866 h 5012"/>
              <a:gd name="T34" fmla="*/ 1700 w 5760"/>
              <a:gd name="T35" fmla="*/ 3775 h 5012"/>
              <a:gd name="T36" fmla="*/ 1789 w 5760"/>
              <a:gd name="T37" fmla="*/ 3565 h 5012"/>
              <a:gd name="T38" fmla="*/ 977 w 5760"/>
              <a:gd name="T39" fmla="*/ 4011 h 5012"/>
              <a:gd name="T40" fmla="*/ 763 w 5760"/>
              <a:gd name="T41" fmla="*/ 3427 h 5012"/>
              <a:gd name="T42" fmla="*/ 539 w 5760"/>
              <a:gd name="T43" fmla="*/ 3197 h 5012"/>
              <a:gd name="T44" fmla="*/ 517 w 5760"/>
              <a:gd name="T45" fmla="*/ 4586 h 5012"/>
              <a:gd name="T46" fmla="*/ 892 w 5760"/>
              <a:gd name="T47" fmla="*/ 4753 h 5012"/>
              <a:gd name="T48" fmla="*/ 1300 w 5760"/>
              <a:gd name="T49" fmla="*/ 4537 h 5012"/>
              <a:gd name="T50" fmla="*/ 1805 w 5760"/>
              <a:gd name="T51" fmla="*/ 4607 h 5012"/>
              <a:gd name="T52" fmla="*/ 2335 w 5760"/>
              <a:gd name="T53" fmla="*/ 4097 h 5012"/>
              <a:gd name="T54" fmla="*/ 2690 w 5760"/>
              <a:gd name="T55" fmla="*/ 3880 h 5012"/>
              <a:gd name="T56" fmla="*/ 3329 w 5760"/>
              <a:gd name="T57" fmla="*/ 3061 h 5012"/>
              <a:gd name="T58" fmla="*/ 2943 w 5760"/>
              <a:gd name="T59" fmla="*/ 3008 h 5012"/>
              <a:gd name="T60" fmla="*/ 2877 w 5760"/>
              <a:gd name="T61" fmla="*/ 3162 h 5012"/>
              <a:gd name="T62" fmla="*/ 2774 w 5760"/>
              <a:gd name="T63" fmla="*/ 3160 h 5012"/>
              <a:gd name="T64" fmla="*/ 2835 w 5760"/>
              <a:gd name="T65" fmla="*/ 3094 h 5012"/>
              <a:gd name="T66" fmla="*/ 2787 w 5760"/>
              <a:gd name="T67" fmla="*/ 2991 h 5012"/>
              <a:gd name="T68" fmla="*/ 2775 w 5760"/>
              <a:gd name="T69" fmla="*/ 2779 h 5012"/>
              <a:gd name="T70" fmla="*/ 2643 w 5760"/>
              <a:gd name="T71" fmla="*/ 2559 h 5012"/>
              <a:gd name="T72" fmla="*/ 3264 w 5760"/>
              <a:gd name="T73" fmla="*/ 2737 h 5012"/>
              <a:gd name="T74" fmla="*/ 3435 w 5760"/>
              <a:gd name="T75" fmla="*/ 3454 h 5012"/>
              <a:gd name="T76" fmla="*/ 2592 w 5760"/>
              <a:gd name="T77" fmla="*/ 4605 h 5012"/>
              <a:gd name="T78" fmla="*/ 2575 w 5760"/>
              <a:gd name="T79" fmla="*/ 2012 h 5012"/>
              <a:gd name="T80" fmla="*/ 1267 w 5760"/>
              <a:gd name="T81" fmla="*/ 2299 h 5012"/>
              <a:gd name="T82" fmla="*/ 1695 w 5760"/>
              <a:gd name="T83" fmla="*/ 1948 h 5012"/>
              <a:gd name="T84" fmla="*/ 2287 w 5760"/>
              <a:gd name="T85" fmla="*/ 1867 h 5012"/>
              <a:gd name="T86" fmla="*/ 5535 w 5760"/>
              <a:gd name="T87" fmla="*/ 4877 h 5012"/>
              <a:gd name="T88" fmla="*/ 2218 w 5760"/>
              <a:gd name="T89" fmla="*/ 4207 h 5012"/>
              <a:gd name="T90" fmla="*/ 1944 w 5760"/>
              <a:gd name="T91" fmla="*/ 4748 h 5012"/>
              <a:gd name="T92" fmla="*/ 1347 w 5760"/>
              <a:gd name="T93" fmla="*/ 4919 h 5012"/>
              <a:gd name="T94" fmla="*/ 984 w 5760"/>
              <a:gd name="T95" fmla="*/ 4788 h 5012"/>
              <a:gd name="T96" fmla="*/ 410 w 5760"/>
              <a:gd name="T97" fmla="*/ 4820 h 5012"/>
              <a:gd name="T98" fmla="*/ 150 w 5760"/>
              <a:gd name="T99" fmla="*/ 4144 h 5012"/>
              <a:gd name="T100" fmla="*/ 12 w 5760"/>
              <a:gd name="T101" fmla="*/ 3296 h 5012"/>
              <a:gd name="T102" fmla="*/ 342 w 5760"/>
              <a:gd name="T103" fmla="*/ 3303 h 5012"/>
              <a:gd name="T104" fmla="*/ 979 w 5760"/>
              <a:gd name="T105" fmla="*/ 2577 h 5012"/>
              <a:gd name="T106" fmla="*/ 923 w 5760"/>
              <a:gd name="T107" fmla="*/ 2252 h 5012"/>
              <a:gd name="T108" fmla="*/ 967 w 5760"/>
              <a:gd name="T109" fmla="*/ 926 h 5012"/>
              <a:gd name="T110" fmla="*/ 3405 w 5760"/>
              <a:gd name="T111" fmla="*/ 1203 h 5012"/>
              <a:gd name="T112" fmla="*/ 1513 w 5760"/>
              <a:gd name="T113" fmla="*/ 828 h 5012"/>
              <a:gd name="T114" fmla="*/ 1110 w 5760"/>
              <a:gd name="T115" fmla="*/ 585 h 5012"/>
              <a:gd name="T116" fmla="*/ 3587 w 5760"/>
              <a:gd name="T117" fmla="*/ 393 h 5012"/>
              <a:gd name="T118" fmla="*/ 3550 w 5760"/>
              <a:gd name="T119" fmla="*/ 220 h 5012"/>
              <a:gd name="T120" fmla="*/ 2397 w 5760"/>
              <a:gd name="T121" fmla="*/ 1483 h 5012"/>
              <a:gd name="T122" fmla="*/ 850 w 5760"/>
              <a:gd name="T123" fmla="*/ 961 h 5012"/>
              <a:gd name="T124" fmla="*/ 2075 w 5760"/>
              <a:gd name="T125" fmla="*/ 5 h 5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60" h="5012">
                <a:moveTo>
                  <a:pt x="2149" y="4224"/>
                </a:moveTo>
                <a:lnTo>
                  <a:pt x="2131" y="4282"/>
                </a:lnTo>
                <a:lnTo>
                  <a:pt x="2110" y="4341"/>
                </a:lnTo>
                <a:lnTo>
                  <a:pt x="2084" y="4399"/>
                </a:lnTo>
                <a:lnTo>
                  <a:pt x="2051" y="4456"/>
                </a:lnTo>
                <a:lnTo>
                  <a:pt x="1999" y="4530"/>
                </a:lnTo>
                <a:lnTo>
                  <a:pt x="1937" y="4600"/>
                </a:lnTo>
                <a:lnTo>
                  <a:pt x="1875" y="4668"/>
                </a:lnTo>
                <a:lnTo>
                  <a:pt x="1882" y="4670"/>
                </a:lnTo>
                <a:lnTo>
                  <a:pt x="1889" y="4671"/>
                </a:lnTo>
                <a:lnTo>
                  <a:pt x="1903" y="4675"/>
                </a:lnTo>
                <a:lnTo>
                  <a:pt x="1925" y="4677"/>
                </a:lnTo>
                <a:lnTo>
                  <a:pt x="1958" y="4678"/>
                </a:lnTo>
                <a:lnTo>
                  <a:pt x="1997" y="4680"/>
                </a:lnTo>
                <a:lnTo>
                  <a:pt x="2037" y="4682"/>
                </a:lnTo>
                <a:lnTo>
                  <a:pt x="2081" y="4682"/>
                </a:lnTo>
                <a:lnTo>
                  <a:pt x="2121" y="4682"/>
                </a:lnTo>
                <a:lnTo>
                  <a:pt x="2149" y="4680"/>
                </a:lnTo>
                <a:lnTo>
                  <a:pt x="2171" y="4675"/>
                </a:lnTo>
                <a:lnTo>
                  <a:pt x="2187" y="4668"/>
                </a:lnTo>
                <a:lnTo>
                  <a:pt x="2199" y="4659"/>
                </a:lnTo>
                <a:lnTo>
                  <a:pt x="2206" y="4650"/>
                </a:lnTo>
                <a:lnTo>
                  <a:pt x="2211" y="4642"/>
                </a:lnTo>
                <a:lnTo>
                  <a:pt x="2213" y="4636"/>
                </a:lnTo>
                <a:lnTo>
                  <a:pt x="2215" y="4622"/>
                </a:lnTo>
                <a:lnTo>
                  <a:pt x="2215" y="4603"/>
                </a:lnTo>
                <a:lnTo>
                  <a:pt x="2215" y="4582"/>
                </a:lnTo>
                <a:lnTo>
                  <a:pt x="2211" y="4560"/>
                </a:lnTo>
                <a:lnTo>
                  <a:pt x="2208" y="4540"/>
                </a:lnTo>
                <a:lnTo>
                  <a:pt x="2203" y="4526"/>
                </a:lnTo>
                <a:lnTo>
                  <a:pt x="2196" y="4504"/>
                </a:lnTo>
                <a:lnTo>
                  <a:pt x="2192" y="4474"/>
                </a:lnTo>
                <a:lnTo>
                  <a:pt x="2192" y="4437"/>
                </a:lnTo>
                <a:lnTo>
                  <a:pt x="2191" y="4408"/>
                </a:lnTo>
                <a:lnTo>
                  <a:pt x="2189" y="4378"/>
                </a:lnTo>
                <a:lnTo>
                  <a:pt x="2184" y="4345"/>
                </a:lnTo>
                <a:lnTo>
                  <a:pt x="2175" y="4306"/>
                </a:lnTo>
                <a:lnTo>
                  <a:pt x="2163" y="4266"/>
                </a:lnTo>
                <a:lnTo>
                  <a:pt x="2149" y="4224"/>
                </a:lnTo>
                <a:close/>
                <a:moveTo>
                  <a:pt x="4751" y="4135"/>
                </a:moveTo>
                <a:lnTo>
                  <a:pt x="5236" y="4135"/>
                </a:lnTo>
                <a:lnTo>
                  <a:pt x="5259" y="4138"/>
                </a:lnTo>
                <a:lnTo>
                  <a:pt x="5277" y="4149"/>
                </a:lnTo>
                <a:lnTo>
                  <a:pt x="5292" y="4163"/>
                </a:lnTo>
                <a:lnTo>
                  <a:pt x="5303" y="4182"/>
                </a:lnTo>
                <a:lnTo>
                  <a:pt x="5306" y="4203"/>
                </a:lnTo>
                <a:lnTo>
                  <a:pt x="5303" y="4226"/>
                </a:lnTo>
                <a:lnTo>
                  <a:pt x="5292" y="4245"/>
                </a:lnTo>
                <a:lnTo>
                  <a:pt x="5277" y="4259"/>
                </a:lnTo>
                <a:lnTo>
                  <a:pt x="5259" y="4270"/>
                </a:lnTo>
                <a:lnTo>
                  <a:pt x="5236" y="4273"/>
                </a:lnTo>
                <a:lnTo>
                  <a:pt x="4751" y="4273"/>
                </a:lnTo>
                <a:lnTo>
                  <a:pt x="4730" y="4270"/>
                </a:lnTo>
                <a:lnTo>
                  <a:pt x="4711" y="4259"/>
                </a:lnTo>
                <a:lnTo>
                  <a:pt x="4695" y="4245"/>
                </a:lnTo>
                <a:lnTo>
                  <a:pt x="4687" y="4226"/>
                </a:lnTo>
                <a:lnTo>
                  <a:pt x="4683" y="4203"/>
                </a:lnTo>
                <a:lnTo>
                  <a:pt x="4687" y="4182"/>
                </a:lnTo>
                <a:lnTo>
                  <a:pt x="4695" y="4163"/>
                </a:lnTo>
                <a:lnTo>
                  <a:pt x="4711" y="4149"/>
                </a:lnTo>
                <a:lnTo>
                  <a:pt x="4730" y="4138"/>
                </a:lnTo>
                <a:lnTo>
                  <a:pt x="4751" y="4135"/>
                </a:lnTo>
                <a:close/>
                <a:moveTo>
                  <a:pt x="2875" y="4135"/>
                </a:moveTo>
                <a:lnTo>
                  <a:pt x="4330" y="4135"/>
                </a:lnTo>
                <a:lnTo>
                  <a:pt x="4353" y="4138"/>
                </a:lnTo>
                <a:lnTo>
                  <a:pt x="4372" y="4149"/>
                </a:lnTo>
                <a:lnTo>
                  <a:pt x="4386" y="4163"/>
                </a:lnTo>
                <a:lnTo>
                  <a:pt x="4397" y="4182"/>
                </a:lnTo>
                <a:lnTo>
                  <a:pt x="4400" y="4203"/>
                </a:lnTo>
                <a:lnTo>
                  <a:pt x="4397" y="4226"/>
                </a:lnTo>
                <a:lnTo>
                  <a:pt x="4386" y="4245"/>
                </a:lnTo>
                <a:lnTo>
                  <a:pt x="4372" y="4259"/>
                </a:lnTo>
                <a:lnTo>
                  <a:pt x="4353" y="4270"/>
                </a:lnTo>
                <a:lnTo>
                  <a:pt x="4330" y="4273"/>
                </a:lnTo>
                <a:lnTo>
                  <a:pt x="2875" y="4273"/>
                </a:lnTo>
                <a:lnTo>
                  <a:pt x="2854" y="4270"/>
                </a:lnTo>
                <a:lnTo>
                  <a:pt x="2835" y="4259"/>
                </a:lnTo>
                <a:lnTo>
                  <a:pt x="2821" y="4245"/>
                </a:lnTo>
                <a:lnTo>
                  <a:pt x="2810" y="4226"/>
                </a:lnTo>
                <a:lnTo>
                  <a:pt x="2807" y="4203"/>
                </a:lnTo>
                <a:lnTo>
                  <a:pt x="2810" y="4182"/>
                </a:lnTo>
                <a:lnTo>
                  <a:pt x="2821" y="4163"/>
                </a:lnTo>
                <a:lnTo>
                  <a:pt x="2835" y="4149"/>
                </a:lnTo>
                <a:lnTo>
                  <a:pt x="2854" y="4138"/>
                </a:lnTo>
                <a:lnTo>
                  <a:pt x="2875" y="4135"/>
                </a:lnTo>
                <a:close/>
                <a:moveTo>
                  <a:pt x="278" y="4114"/>
                </a:moveTo>
                <a:lnTo>
                  <a:pt x="258" y="4144"/>
                </a:lnTo>
                <a:lnTo>
                  <a:pt x="236" y="4172"/>
                </a:lnTo>
                <a:lnTo>
                  <a:pt x="209" y="4191"/>
                </a:lnTo>
                <a:lnTo>
                  <a:pt x="192" y="4203"/>
                </a:lnTo>
                <a:lnTo>
                  <a:pt x="171" y="4217"/>
                </a:lnTo>
                <a:lnTo>
                  <a:pt x="150" y="4231"/>
                </a:lnTo>
                <a:lnTo>
                  <a:pt x="134" y="4247"/>
                </a:lnTo>
                <a:lnTo>
                  <a:pt x="124" y="4263"/>
                </a:lnTo>
                <a:lnTo>
                  <a:pt x="122" y="4276"/>
                </a:lnTo>
                <a:lnTo>
                  <a:pt x="136" y="4313"/>
                </a:lnTo>
                <a:lnTo>
                  <a:pt x="154" y="4353"/>
                </a:lnTo>
                <a:lnTo>
                  <a:pt x="176" y="4395"/>
                </a:lnTo>
                <a:lnTo>
                  <a:pt x="201" y="4434"/>
                </a:lnTo>
                <a:lnTo>
                  <a:pt x="227" y="4465"/>
                </a:lnTo>
                <a:lnTo>
                  <a:pt x="255" y="4486"/>
                </a:lnTo>
                <a:lnTo>
                  <a:pt x="291" y="4505"/>
                </a:lnTo>
                <a:lnTo>
                  <a:pt x="328" y="4523"/>
                </a:lnTo>
                <a:lnTo>
                  <a:pt x="365" y="4539"/>
                </a:lnTo>
                <a:lnTo>
                  <a:pt x="398" y="4547"/>
                </a:lnTo>
                <a:lnTo>
                  <a:pt x="429" y="4553"/>
                </a:lnTo>
                <a:lnTo>
                  <a:pt x="438" y="4523"/>
                </a:lnTo>
                <a:lnTo>
                  <a:pt x="447" y="4497"/>
                </a:lnTo>
                <a:lnTo>
                  <a:pt x="452" y="4477"/>
                </a:lnTo>
                <a:lnTo>
                  <a:pt x="440" y="4455"/>
                </a:lnTo>
                <a:lnTo>
                  <a:pt x="424" y="4425"/>
                </a:lnTo>
                <a:lnTo>
                  <a:pt x="405" y="4388"/>
                </a:lnTo>
                <a:lnTo>
                  <a:pt x="386" y="4348"/>
                </a:lnTo>
                <a:lnTo>
                  <a:pt x="363" y="4304"/>
                </a:lnTo>
                <a:lnTo>
                  <a:pt x="340" y="4257"/>
                </a:lnTo>
                <a:lnTo>
                  <a:pt x="318" y="4210"/>
                </a:lnTo>
                <a:lnTo>
                  <a:pt x="297" y="4161"/>
                </a:lnTo>
                <a:lnTo>
                  <a:pt x="278" y="4114"/>
                </a:lnTo>
                <a:close/>
                <a:moveTo>
                  <a:pt x="2444" y="3883"/>
                </a:moveTo>
                <a:lnTo>
                  <a:pt x="2440" y="3908"/>
                </a:lnTo>
                <a:lnTo>
                  <a:pt x="2435" y="3931"/>
                </a:lnTo>
                <a:lnTo>
                  <a:pt x="2423" y="3960"/>
                </a:lnTo>
                <a:lnTo>
                  <a:pt x="2416" y="3986"/>
                </a:lnTo>
                <a:lnTo>
                  <a:pt x="2410" y="4004"/>
                </a:lnTo>
                <a:lnTo>
                  <a:pt x="2409" y="4020"/>
                </a:lnTo>
                <a:lnTo>
                  <a:pt x="2407" y="4028"/>
                </a:lnTo>
                <a:lnTo>
                  <a:pt x="2407" y="4035"/>
                </a:lnTo>
                <a:lnTo>
                  <a:pt x="2409" y="4039"/>
                </a:lnTo>
                <a:lnTo>
                  <a:pt x="2410" y="4042"/>
                </a:lnTo>
                <a:lnTo>
                  <a:pt x="2412" y="4044"/>
                </a:lnTo>
                <a:lnTo>
                  <a:pt x="2414" y="4046"/>
                </a:lnTo>
                <a:lnTo>
                  <a:pt x="2416" y="4049"/>
                </a:lnTo>
                <a:lnTo>
                  <a:pt x="2417" y="4051"/>
                </a:lnTo>
                <a:lnTo>
                  <a:pt x="2421" y="4056"/>
                </a:lnTo>
                <a:lnTo>
                  <a:pt x="2430" y="4063"/>
                </a:lnTo>
                <a:lnTo>
                  <a:pt x="2442" y="4072"/>
                </a:lnTo>
                <a:lnTo>
                  <a:pt x="2458" y="4079"/>
                </a:lnTo>
                <a:lnTo>
                  <a:pt x="2480" y="4086"/>
                </a:lnTo>
                <a:lnTo>
                  <a:pt x="2508" y="4090"/>
                </a:lnTo>
                <a:lnTo>
                  <a:pt x="2541" y="4091"/>
                </a:lnTo>
                <a:lnTo>
                  <a:pt x="2582" y="4088"/>
                </a:lnTo>
                <a:lnTo>
                  <a:pt x="2582" y="4088"/>
                </a:lnTo>
                <a:lnTo>
                  <a:pt x="2601" y="4062"/>
                </a:lnTo>
                <a:lnTo>
                  <a:pt x="2615" y="4035"/>
                </a:lnTo>
                <a:lnTo>
                  <a:pt x="2623" y="4009"/>
                </a:lnTo>
                <a:lnTo>
                  <a:pt x="2629" y="3983"/>
                </a:lnTo>
                <a:lnTo>
                  <a:pt x="2630" y="3960"/>
                </a:lnTo>
                <a:lnTo>
                  <a:pt x="2606" y="3953"/>
                </a:lnTo>
                <a:lnTo>
                  <a:pt x="2575" y="3941"/>
                </a:lnTo>
                <a:lnTo>
                  <a:pt x="2538" y="3927"/>
                </a:lnTo>
                <a:lnTo>
                  <a:pt x="2494" y="3908"/>
                </a:lnTo>
                <a:lnTo>
                  <a:pt x="2444" y="3883"/>
                </a:lnTo>
                <a:close/>
                <a:moveTo>
                  <a:pt x="3758" y="3606"/>
                </a:moveTo>
                <a:lnTo>
                  <a:pt x="5240" y="3606"/>
                </a:lnTo>
                <a:lnTo>
                  <a:pt x="5261" y="3609"/>
                </a:lnTo>
                <a:lnTo>
                  <a:pt x="5280" y="3620"/>
                </a:lnTo>
                <a:lnTo>
                  <a:pt x="5296" y="3634"/>
                </a:lnTo>
                <a:lnTo>
                  <a:pt x="5304" y="3653"/>
                </a:lnTo>
                <a:lnTo>
                  <a:pt x="5308" y="3674"/>
                </a:lnTo>
                <a:lnTo>
                  <a:pt x="5304" y="3696"/>
                </a:lnTo>
                <a:lnTo>
                  <a:pt x="5296" y="3716"/>
                </a:lnTo>
                <a:lnTo>
                  <a:pt x="5280" y="3730"/>
                </a:lnTo>
                <a:lnTo>
                  <a:pt x="5261" y="3740"/>
                </a:lnTo>
                <a:lnTo>
                  <a:pt x="5240" y="3744"/>
                </a:lnTo>
                <a:lnTo>
                  <a:pt x="3758" y="3744"/>
                </a:lnTo>
                <a:lnTo>
                  <a:pt x="3735" y="3740"/>
                </a:lnTo>
                <a:lnTo>
                  <a:pt x="3716" y="3730"/>
                </a:lnTo>
                <a:lnTo>
                  <a:pt x="3702" y="3716"/>
                </a:lnTo>
                <a:lnTo>
                  <a:pt x="3692" y="3696"/>
                </a:lnTo>
                <a:lnTo>
                  <a:pt x="3688" y="3674"/>
                </a:lnTo>
                <a:lnTo>
                  <a:pt x="3692" y="3653"/>
                </a:lnTo>
                <a:lnTo>
                  <a:pt x="3702" y="3634"/>
                </a:lnTo>
                <a:lnTo>
                  <a:pt x="3716" y="3620"/>
                </a:lnTo>
                <a:lnTo>
                  <a:pt x="3735" y="3609"/>
                </a:lnTo>
                <a:lnTo>
                  <a:pt x="3758" y="3606"/>
                </a:lnTo>
                <a:close/>
                <a:moveTo>
                  <a:pt x="201" y="3190"/>
                </a:moveTo>
                <a:lnTo>
                  <a:pt x="194" y="3192"/>
                </a:lnTo>
                <a:lnTo>
                  <a:pt x="187" y="3195"/>
                </a:lnTo>
                <a:lnTo>
                  <a:pt x="180" y="3200"/>
                </a:lnTo>
                <a:lnTo>
                  <a:pt x="164" y="3214"/>
                </a:lnTo>
                <a:lnTo>
                  <a:pt x="145" y="3232"/>
                </a:lnTo>
                <a:lnTo>
                  <a:pt x="124" y="3253"/>
                </a:lnTo>
                <a:lnTo>
                  <a:pt x="105" y="3277"/>
                </a:lnTo>
                <a:lnTo>
                  <a:pt x="87" y="3302"/>
                </a:lnTo>
                <a:lnTo>
                  <a:pt x="77" y="3330"/>
                </a:lnTo>
                <a:lnTo>
                  <a:pt x="72" y="3358"/>
                </a:lnTo>
                <a:lnTo>
                  <a:pt x="77" y="3385"/>
                </a:lnTo>
                <a:lnTo>
                  <a:pt x="91" y="3426"/>
                </a:lnTo>
                <a:lnTo>
                  <a:pt x="99" y="3452"/>
                </a:lnTo>
                <a:lnTo>
                  <a:pt x="106" y="3471"/>
                </a:lnTo>
                <a:lnTo>
                  <a:pt x="113" y="3485"/>
                </a:lnTo>
                <a:lnTo>
                  <a:pt x="120" y="3497"/>
                </a:lnTo>
                <a:lnTo>
                  <a:pt x="127" y="3510"/>
                </a:lnTo>
                <a:lnTo>
                  <a:pt x="138" y="3524"/>
                </a:lnTo>
                <a:lnTo>
                  <a:pt x="148" y="3532"/>
                </a:lnTo>
                <a:lnTo>
                  <a:pt x="161" y="3543"/>
                </a:lnTo>
                <a:lnTo>
                  <a:pt x="178" y="3553"/>
                </a:lnTo>
                <a:lnTo>
                  <a:pt x="197" y="3560"/>
                </a:lnTo>
                <a:lnTo>
                  <a:pt x="222" y="3562"/>
                </a:lnTo>
                <a:lnTo>
                  <a:pt x="248" y="3557"/>
                </a:lnTo>
                <a:lnTo>
                  <a:pt x="264" y="3492"/>
                </a:lnTo>
                <a:lnTo>
                  <a:pt x="243" y="3504"/>
                </a:lnTo>
                <a:lnTo>
                  <a:pt x="227" y="3513"/>
                </a:lnTo>
                <a:lnTo>
                  <a:pt x="216" y="3517"/>
                </a:lnTo>
                <a:lnTo>
                  <a:pt x="208" y="3518"/>
                </a:lnTo>
                <a:lnTo>
                  <a:pt x="202" y="3518"/>
                </a:lnTo>
                <a:lnTo>
                  <a:pt x="192" y="3518"/>
                </a:lnTo>
                <a:lnTo>
                  <a:pt x="178" y="3517"/>
                </a:lnTo>
                <a:lnTo>
                  <a:pt x="162" y="3513"/>
                </a:lnTo>
                <a:lnTo>
                  <a:pt x="147" y="3506"/>
                </a:lnTo>
                <a:lnTo>
                  <a:pt x="133" y="3496"/>
                </a:lnTo>
                <a:lnTo>
                  <a:pt x="122" y="3480"/>
                </a:lnTo>
                <a:lnTo>
                  <a:pt x="119" y="3469"/>
                </a:lnTo>
                <a:lnTo>
                  <a:pt x="117" y="3454"/>
                </a:lnTo>
                <a:lnTo>
                  <a:pt x="122" y="3434"/>
                </a:lnTo>
                <a:lnTo>
                  <a:pt x="136" y="3413"/>
                </a:lnTo>
                <a:lnTo>
                  <a:pt x="140" y="3406"/>
                </a:lnTo>
                <a:lnTo>
                  <a:pt x="147" y="3396"/>
                </a:lnTo>
                <a:lnTo>
                  <a:pt x="152" y="3379"/>
                </a:lnTo>
                <a:lnTo>
                  <a:pt x="161" y="3356"/>
                </a:lnTo>
                <a:lnTo>
                  <a:pt x="169" y="3328"/>
                </a:lnTo>
                <a:lnTo>
                  <a:pt x="178" y="3289"/>
                </a:lnTo>
                <a:lnTo>
                  <a:pt x="189" y="3244"/>
                </a:lnTo>
                <a:lnTo>
                  <a:pt x="201" y="3190"/>
                </a:lnTo>
                <a:close/>
                <a:moveTo>
                  <a:pt x="5238" y="3097"/>
                </a:moveTo>
                <a:lnTo>
                  <a:pt x="5259" y="3101"/>
                </a:lnTo>
                <a:lnTo>
                  <a:pt x="5278" y="3111"/>
                </a:lnTo>
                <a:lnTo>
                  <a:pt x="5294" y="3125"/>
                </a:lnTo>
                <a:lnTo>
                  <a:pt x="5303" y="3144"/>
                </a:lnTo>
                <a:lnTo>
                  <a:pt x="5306" y="3167"/>
                </a:lnTo>
                <a:lnTo>
                  <a:pt x="5303" y="3188"/>
                </a:lnTo>
                <a:lnTo>
                  <a:pt x="5294" y="3207"/>
                </a:lnTo>
                <a:lnTo>
                  <a:pt x="5278" y="3221"/>
                </a:lnTo>
                <a:lnTo>
                  <a:pt x="5259" y="3232"/>
                </a:lnTo>
                <a:lnTo>
                  <a:pt x="5238" y="3235"/>
                </a:lnTo>
                <a:lnTo>
                  <a:pt x="4414" y="3235"/>
                </a:lnTo>
                <a:lnTo>
                  <a:pt x="4392" y="3232"/>
                </a:lnTo>
                <a:lnTo>
                  <a:pt x="4372" y="3221"/>
                </a:lnTo>
                <a:lnTo>
                  <a:pt x="4358" y="3207"/>
                </a:lnTo>
                <a:lnTo>
                  <a:pt x="4348" y="3188"/>
                </a:lnTo>
                <a:lnTo>
                  <a:pt x="4344" y="3167"/>
                </a:lnTo>
                <a:lnTo>
                  <a:pt x="4348" y="3144"/>
                </a:lnTo>
                <a:lnTo>
                  <a:pt x="4358" y="3125"/>
                </a:lnTo>
                <a:lnTo>
                  <a:pt x="4372" y="3111"/>
                </a:lnTo>
                <a:lnTo>
                  <a:pt x="4392" y="3101"/>
                </a:lnTo>
                <a:lnTo>
                  <a:pt x="4414" y="3097"/>
                </a:lnTo>
                <a:lnTo>
                  <a:pt x="5238" y="3097"/>
                </a:lnTo>
                <a:close/>
                <a:moveTo>
                  <a:pt x="2384" y="2977"/>
                </a:moveTo>
                <a:lnTo>
                  <a:pt x="2400" y="2978"/>
                </a:lnTo>
                <a:lnTo>
                  <a:pt x="2412" y="2987"/>
                </a:lnTo>
                <a:lnTo>
                  <a:pt x="2419" y="2999"/>
                </a:lnTo>
                <a:lnTo>
                  <a:pt x="2419" y="3015"/>
                </a:lnTo>
                <a:lnTo>
                  <a:pt x="2410" y="3029"/>
                </a:lnTo>
                <a:lnTo>
                  <a:pt x="2397" y="3034"/>
                </a:lnTo>
                <a:lnTo>
                  <a:pt x="2379" y="3040"/>
                </a:lnTo>
                <a:lnTo>
                  <a:pt x="2362" y="3045"/>
                </a:lnTo>
                <a:lnTo>
                  <a:pt x="2379" y="3061"/>
                </a:lnTo>
                <a:lnTo>
                  <a:pt x="2393" y="3080"/>
                </a:lnTo>
                <a:lnTo>
                  <a:pt x="2402" y="3101"/>
                </a:lnTo>
                <a:lnTo>
                  <a:pt x="2424" y="3092"/>
                </a:lnTo>
                <a:lnTo>
                  <a:pt x="2449" y="3083"/>
                </a:lnTo>
                <a:lnTo>
                  <a:pt x="2461" y="3082"/>
                </a:lnTo>
                <a:lnTo>
                  <a:pt x="2472" y="3089"/>
                </a:lnTo>
                <a:lnTo>
                  <a:pt x="2479" y="3099"/>
                </a:lnTo>
                <a:lnTo>
                  <a:pt x="2479" y="3111"/>
                </a:lnTo>
                <a:lnTo>
                  <a:pt x="2473" y="3122"/>
                </a:lnTo>
                <a:lnTo>
                  <a:pt x="2463" y="3129"/>
                </a:lnTo>
                <a:lnTo>
                  <a:pt x="2424" y="3143"/>
                </a:lnTo>
                <a:lnTo>
                  <a:pt x="2391" y="3160"/>
                </a:lnTo>
                <a:lnTo>
                  <a:pt x="2365" y="3181"/>
                </a:lnTo>
                <a:lnTo>
                  <a:pt x="2344" y="3204"/>
                </a:lnTo>
                <a:lnTo>
                  <a:pt x="2327" y="3227"/>
                </a:lnTo>
                <a:lnTo>
                  <a:pt x="2313" y="3247"/>
                </a:lnTo>
                <a:lnTo>
                  <a:pt x="2304" y="3267"/>
                </a:lnTo>
                <a:lnTo>
                  <a:pt x="2297" y="3282"/>
                </a:lnTo>
                <a:lnTo>
                  <a:pt x="2294" y="3293"/>
                </a:lnTo>
                <a:lnTo>
                  <a:pt x="2292" y="3298"/>
                </a:lnTo>
                <a:lnTo>
                  <a:pt x="2290" y="3305"/>
                </a:lnTo>
                <a:lnTo>
                  <a:pt x="2287" y="3309"/>
                </a:lnTo>
                <a:lnTo>
                  <a:pt x="2281" y="3314"/>
                </a:lnTo>
                <a:lnTo>
                  <a:pt x="2274" y="3316"/>
                </a:lnTo>
                <a:lnTo>
                  <a:pt x="2269" y="3316"/>
                </a:lnTo>
                <a:lnTo>
                  <a:pt x="2264" y="3316"/>
                </a:lnTo>
                <a:lnTo>
                  <a:pt x="2252" y="3310"/>
                </a:lnTo>
                <a:lnTo>
                  <a:pt x="2246" y="3300"/>
                </a:lnTo>
                <a:lnTo>
                  <a:pt x="2246" y="3288"/>
                </a:lnTo>
                <a:lnTo>
                  <a:pt x="2248" y="3281"/>
                </a:lnTo>
                <a:lnTo>
                  <a:pt x="2253" y="3265"/>
                </a:lnTo>
                <a:lnTo>
                  <a:pt x="2262" y="3244"/>
                </a:lnTo>
                <a:lnTo>
                  <a:pt x="2276" y="3218"/>
                </a:lnTo>
                <a:lnTo>
                  <a:pt x="2295" y="3188"/>
                </a:lnTo>
                <a:lnTo>
                  <a:pt x="2287" y="3171"/>
                </a:lnTo>
                <a:lnTo>
                  <a:pt x="2269" y="3160"/>
                </a:lnTo>
                <a:lnTo>
                  <a:pt x="2250" y="3155"/>
                </a:lnTo>
                <a:lnTo>
                  <a:pt x="2232" y="3158"/>
                </a:lnTo>
                <a:lnTo>
                  <a:pt x="2218" y="3167"/>
                </a:lnTo>
                <a:lnTo>
                  <a:pt x="2208" y="3179"/>
                </a:lnTo>
                <a:lnTo>
                  <a:pt x="2201" y="3197"/>
                </a:lnTo>
                <a:lnTo>
                  <a:pt x="2194" y="3179"/>
                </a:lnTo>
                <a:lnTo>
                  <a:pt x="2187" y="3162"/>
                </a:lnTo>
                <a:lnTo>
                  <a:pt x="2175" y="3179"/>
                </a:lnTo>
                <a:lnTo>
                  <a:pt x="2166" y="3192"/>
                </a:lnTo>
                <a:lnTo>
                  <a:pt x="2164" y="3197"/>
                </a:lnTo>
                <a:lnTo>
                  <a:pt x="2159" y="3202"/>
                </a:lnTo>
                <a:lnTo>
                  <a:pt x="2156" y="3207"/>
                </a:lnTo>
                <a:lnTo>
                  <a:pt x="2149" y="3211"/>
                </a:lnTo>
                <a:lnTo>
                  <a:pt x="2143" y="3213"/>
                </a:lnTo>
                <a:lnTo>
                  <a:pt x="2136" y="3214"/>
                </a:lnTo>
                <a:lnTo>
                  <a:pt x="2129" y="3213"/>
                </a:lnTo>
                <a:lnTo>
                  <a:pt x="2124" y="3211"/>
                </a:lnTo>
                <a:lnTo>
                  <a:pt x="2112" y="3200"/>
                </a:lnTo>
                <a:lnTo>
                  <a:pt x="2107" y="3186"/>
                </a:lnTo>
                <a:lnTo>
                  <a:pt x="2110" y="3171"/>
                </a:lnTo>
                <a:lnTo>
                  <a:pt x="2114" y="3165"/>
                </a:lnTo>
                <a:lnTo>
                  <a:pt x="2121" y="3151"/>
                </a:lnTo>
                <a:lnTo>
                  <a:pt x="2133" y="3134"/>
                </a:lnTo>
                <a:lnTo>
                  <a:pt x="2152" y="3111"/>
                </a:lnTo>
                <a:lnTo>
                  <a:pt x="2175" y="3085"/>
                </a:lnTo>
                <a:lnTo>
                  <a:pt x="2205" y="3059"/>
                </a:lnTo>
                <a:lnTo>
                  <a:pt x="2239" y="3034"/>
                </a:lnTo>
                <a:lnTo>
                  <a:pt x="2281" y="3012"/>
                </a:lnTo>
                <a:lnTo>
                  <a:pt x="2330" y="2991"/>
                </a:lnTo>
                <a:lnTo>
                  <a:pt x="2384" y="2977"/>
                </a:lnTo>
                <a:close/>
                <a:moveTo>
                  <a:pt x="3198" y="2856"/>
                </a:moveTo>
                <a:lnTo>
                  <a:pt x="3213" y="2856"/>
                </a:lnTo>
                <a:lnTo>
                  <a:pt x="3227" y="2865"/>
                </a:lnTo>
                <a:lnTo>
                  <a:pt x="3234" y="2877"/>
                </a:lnTo>
                <a:lnTo>
                  <a:pt x="3234" y="2893"/>
                </a:lnTo>
                <a:lnTo>
                  <a:pt x="3219" y="2935"/>
                </a:lnTo>
                <a:lnTo>
                  <a:pt x="3201" y="2970"/>
                </a:lnTo>
                <a:lnTo>
                  <a:pt x="3180" y="2996"/>
                </a:lnTo>
                <a:lnTo>
                  <a:pt x="3156" y="3017"/>
                </a:lnTo>
                <a:lnTo>
                  <a:pt x="3131" y="3031"/>
                </a:lnTo>
                <a:lnTo>
                  <a:pt x="3107" y="3041"/>
                </a:lnTo>
                <a:lnTo>
                  <a:pt x="3084" y="3047"/>
                </a:lnTo>
                <a:lnTo>
                  <a:pt x="3063" y="3048"/>
                </a:lnTo>
                <a:lnTo>
                  <a:pt x="3055" y="3048"/>
                </a:lnTo>
                <a:lnTo>
                  <a:pt x="3046" y="3047"/>
                </a:lnTo>
                <a:lnTo>
                  <a:pt x="3032" y="3041"/>
                </a:lnTo>
                <a:lnTo>
                  <a:pt x="3023" y="3029"/>
                </a:lnTo>
                <a:lnTo>
                  <a:pt x="3021" y="3013"/>
                </a:lnTo>
                <a:lnTo>
                  <a:pt x="3028" y="2999"/>
                </a:lnTo>
                <a:lnTo>
                  <a:pt x="3041" y="2989"/>
                </a:lnTo>
                <a:lnTo>
                  <a:pt x="3055" y="2987"/>
                </a:lnTo>
                <a:lnTo>
                  <a:pt x="3060" y="2989"/>
                </a:lnTo>
                <a:lnTo>
                  <a:pt x="3070" y="2989"/>
                </a:lnTo>
                <a:lnTo>
                  <a:pt x="3084" y="2985"/>
                </a:lnTo>
                <a:lnTo>
                  <a:pt x="3100" y="2982"/>
                </a:lnTo>
                <a:lnTo>
                  <a:pt x="3116" y="2973"/>
                </a:lnTo>
                <a:lnTo>
                  <a:pt x="3133" y="2959"/>
                </a:lnTo>
                <a:lnTo>
                  <a:pt x="3151" y="2940"/>
                </a:lnTo>
                <a:lnTo>
                  <a:pt x="3165" y="2912"/>
                </a:lnTo>
                <a:lnTo>
                  <a:pt x="3177" y="2877"/>
                </a:lnTo>
                <a:lnTo>
                  <a:pt x="3184" y="2865"/>
                </a:lnTo>
                <a:lnTo>
                  <a:pt x="3198" y="2856"/>
                </a:lnTo>
                <a:close/>
                <a:moveTo>
                  <a:pt x="967" y="2730"/>
                </a:moveTo>
                <a:lnTo>
                  <a:pt x="965" y="2805"/>
                </a:lnTo>
                <a:lnTo>
                  <a:pt x="965" y="2884"/>
                </a:lnTo>
                <a:lnTo>
                  <a:pt x="1002" y="2875"/>
                </a:lnTo>
                <a:lnTo>
                  <a:pt x="1033" y="2870"/>
                </a:lnTo>
                <a:lnTo>
                  <a:pt x="1058" y="2865"/>
                </a:lnTo>
                <a:lnTo>
                  <a:pt x="1073" y="2863"/>
                </a:lnTo>
                <a:lnTo>
                  <a:pt x="1082" y="2861"/>
                </a:lnTo>
                <a:lnTo>
                  <a:pt x="1107" y="2858"/>
                </a:lnTo>
                <a:lnTo>
                  <a:pt x="1133" y="2849"/>
                </a:lnTo>
                <a:lnTo>
                  <a:pt x="1154" y="2840"/>
                </a:lnTo>
                <a:lnTo>
                  <a:pt x="1166" y="2832"/>
                </a:lnTo>
                <a:lnTo>
                  <a:pt x="1168" y="2830"/>
                </a:lnTo>
                <a:lnTo>
                  <a:pt x="1169" y="2828"/>
                </a:lnTo>
                <a:lnTo>
                  <a:pt x="1108" y="2805"/>
                </a:lnTo>
                <a:lnTo>
                  <a:pt x="1054" y="2783"/>
                </a:lnTo>
                <a:lnTo>
                  <a:pt x="1007" y="2757"/>
                </a:lnTo>
                <a:lnTo>
                  <a:pt x="967" y="2730"/>
                </a:lnTo>
                <a:close/>
                <a:moveTo>
                  <a:pt x="3814" y="2580"/>
                </a:moveTo>
                <a:lnTo>
                  <a:pt x="5238" y="2580"/>
                </a:lnTo>
                <a:lnTo>
                  <a:pt x="5261" y="2584"/>
                </a:lnTo>
                <a:lnTo>
                  <a:pt x="5280" y="2592"/>
                </a:lnTo>
                <a:lnTo>
                  <a:pt x="5294" y="2608"/>
                </a:lnTo>
                <a:lnTo>
                  <a:pt x="5304" y="2626"/>
                </a:lnTo>
                <a:lnTo>
                  <a:pt x="5308" y="2648"/>
                </a:lnTo>
                <a:lnTo>
                  <a:pt x="5304" y="2669"/>
                </a:lnTo>
                <a:lnTo>
                  <a:pt x="5294" y="2688"/>
                </a:lnTo>
                <a:lnTo>
                  <a:pt x="5280" y="2704"/>
                </a:lnTo>
                <a:lnTo>
                  <a:pt x="5261" y="2713"/>
                </a:lnTo>
                <a:lnTo>
                  <a:pt x="5238" y="2716"/>
                </a:lnTo>
                <a:lnTo>
                  <a:pt x="3814" y="2716"/>
                </a:lnTo>
                <a:lnTo>
                  <a:pt x="3793" y="2713"/>
                </a:lnTo>
                <a:lnTo>
                  <a:pt x="3774" y="2704"/>
                </a:lnTo>
                <a:lnTo>
                  <a:pt x="3760" y="2688"/>
                </a:lnTo>
                <a:lnTo>
                  <a:pt x="3749" y="2669"/>
                </a:lnTo>
                <a:lnTo>
                  <a:pt x="3746" y="2648"/>
                </a:lnTo>
                <a:lnTo>
                  <a:pt x="3749" y="2626"/>
                </a:lnTo>
                <a:lnTo>
                  <a:pt x="3760" y="2608"/>
                </a:lnTo>
                <a:lnTo>
                  <a:pt x="3774" y="2592"/>
                </a:lnTo>
                <a:lnTo>
                  <a:pt x="3793" y="2584"/>
                </a:lnTo>
                <a:lnTo>
                  <a:pt x="3814" y="2580"/>
                </a:lnTo>
                <a:close/>
                <a:moveTo>
                  <a:pt x="2922" y="2580"/>
                </a:moveTo>
                <a:lnTo>
                  <a:pt x="3470" y="2580"/>
                </a:lnTo>
                <a:lnTo>
                  <a:pt x="3491" y="2584"/>
                </a:lnTo>
                <a:lnTo>
                  <a:pt x="3510" y="2592"/>
                </a:lnTo>
                <a:lnTo>
                  <a:pt x="3524" y="2608"/>
                </a:lnTo>
                <a:lnTo>
                  <a:pt x="3535" y="2626"/>
                </a:lnTo>
                <a:lnTo>
                  <a:pt x="3538" y="2648"/>
                </a:lnTo>
                <a:lnTo>
                  <a:pt x="3535" y="2669"/>
                </a:lnTo>
                <a:lnTo>
                  <a:pt x="3524" y="2688"/>
                </a:lnTo>
                <a:lnTo>
                  <a:pt x="3510" y="2704"/>
                </a:lnTo>
                <a:lnTo>
                  <a:pt x="3491" y="2713"/>
                </a:lnTo>
                <a:lnTo>
                  <a:pt x="3470" y="2716"/>
                </a:lnTo>
                <a:lnTo>
                  <a:pt x="2922" y="2716"/>
                </a:lnTo>
                <a:lnTo>
                  <a:pt x="2901" y="2713"/>
                </a:lnTo>
                <a:lnTo>
                  <a:pt x="2882" y="2704"/>
                </a:lnTo>
                <a:lnTo>
                  <a:pt x="2866" y="2688"/>
                </a:lnTo>
                <a:lnTo>
                  <a:pt x="2857" y="2669"/>
                </a:lnTo>
                <a:lnTo>
                  <a:pt x="2854" y="2648"/>
                </a:lnTo>
                <a:lnTo>
                  <a:pt x="2857" y="2626"/>
                </a:lnTo>
                <a:lnTo>
                  <a:pt x="2866" y="2608"/>
                </a:lnTo>
                <a:lnTo>
                  <a:pt x="2882" y="2592"/>
                </a:lnTo>
                <a:lnTo>
                  <a:pt x="2901" y="2584"/>
                </a:lnTo>
                <a:lnTo>
                  <a:pt x="2922" y="2580"/>
                </a:lnTo>
                <a:close/>
                <a:moveTo>
                  <a:pt x="2135" y="2386"/>
                </a:moveTo>
                <a:lnTo>
                  <a:pt x="2086" y="2388"/>
                </a:lnTo>
                <a:lnTo>
                  <a:pt x="2032" y="2397"/>
                </a:lnTo>
                <a:lnTo>
                  <a:pt x="1972" y="2411"/>
                </a:lnTo>
                <a:lnTo>
                  <a:pt x="1906" y="2428"/>
                </a:lnTo>
                <a:lnTo>
                  <a:pt x="1831" y="2449"/>
                </a:lnTo>
                <a:lnTo>
                  <a:pt x="1817" y="2453"/>
                </a:lnTo>
                <a:lnTo>
                  <a:pt x="1773" y="2468"/>
                </a:lnTo>
                <a:lnTo>
                  <a:pt x="1731" y="2489"/>
                </a:lnTo>
                <a:lnTo>
                  <a:pt x="1693" y="2514"/>
                </a:lnTo>
                <a:lnTo>
                  <a:pt x="1656" y="2540"/>
                </a:lnTo>
                <a:lnTo>
                  <a:pt x="1623" y="2568"/>
                </a:lnTo>
                <a:lnTo>
                  <a:pt x="1594" y="2594"/>
                </a:lnTo>
                <a:lnTo>
                  <a:pt x="1567" y="2622"/>
                </a:lnTo>
                <a:lnTo>
                  <a:pt x="1546" y="2646"/>
                </a:lnTo>
                <a:lnTo>
                  <a:pt x="1529" y="2667"/>
                </a:lnTo>
                <a:lnTo>
                  <a:pt x="1515" y="2683"/>
                </a:lnTo>
                <a:lnTo>
                  <a:pt x="1508" y="2694"/>
                </a:lnTo>
                <a:lnTo>
                  <a:pt x="1505" y="2699"/>
                </a:lnTo>
                <a:lnTo>
                  <a:pt x="1491" y="2713"/>
                </a:lnTo>
                <a:lnTo>
                  <a:pt x="1471" y="2720"/>
                </a:lnTo>
                <a:lnTo>
                  <a:pt x="1440" y="2727"/>
                </a:lnTo>
                <a:lnTo>
                  <a:pt x="1407" y="2743"/>
                </a:lnTo>
                <a:lnTo>
                  <a:pt x="1372" y="2765"/>
                </a:lnTo>
                <a:lnTo>
                  <a:pt x="1337" y="2792"/>
                </a:lnTo>
                <a:lnTo>
                  <a:pt x="1302" y="2823"/>
                </a:lnTo>
                <a:lnTo>
                  <a:pt x="1269" y="2858"/>
                </a:lnTo>
                <a:lnTo>
                  <a:pt x="1238" y="2893"/>
                </a:lnTo>
                <a:lnTo>
                  <a:pt x="1224" y="2907"/>
                </a:lnTo>
                <a:lnTo>
                  <a:pt x="1204" y="2919"/>
                </a:lnTo>
                <a:lnTo>
                  <a:pt x="1185" y="2930"/>
                </a:lnTo>
                <a:lnTo>
                  <a:pt x="1171" y="2950"/>
                </a:lnTo>
                <a:lnTo>
                  <a:pt x="1154" y="2977"/>
                </a:lnTo>
                <a:lnTo>
                  <a:pt x="1135" y="3006"/>
                </a:lnTo>
                <a:lnTo>
                  <a:pt x="1112" y="3036"/>
                </a:lnTo>
                <a:lnTo>
                  <a:pt x="1091" y="3066"/>
                </a:lnTo>
                <a:lnTo>
                  <a:pt x="1070" y="3092"/>
                </a:lnTo>
                <a:lnTo>
                  <a:pt x="1051" y="3115"/>
                </a:lnTo>
                <a:lnTo>
                  <a:pt x="1035" y="3130"/>
                </a:lnTo>
                <a:lnTo>
                  <a:pt x="1023" y="3144"/>
                </a:lnTo>
                <a:lnTo>
                  <a:pt x="1005" y="3164"/>
                </a:lnTo>
                <a:lnTo>
                  <a:pt x="984" y="3188"/>
                </a:lnTo>
                <a:lnTo>
                  <a:pt x="962" y="3216"/>
                </a:lnTo>
                <a:lnTo>
                  <a:pt x="939" y="3247"/>
                </a:lnTo>
                <a:lnTo>
                  <a:pt x="916" y="3279"/>
                </a:lnTo>
                <a:lnTo>
                  <a:pt x="895" y="3310"/>
                </a:lnTo>
                <a:lnTo>
                  <a:pt x="876" y="3340"/>
                </a:lnTo>
                <a:lnTo>
                  <a:pt x="861" y="3366"/>
                </a:lnTo>
                <a:lnTo>
                  <a:pt x="850" y="3387"/>
                </a:lnTo>
                <a:lnTo>
                  <a:pt x="840" y="3415"/>
                </a:lnTo>
                <a:lnTo>
                  <a:pt x="833" y="3438"/>
                </a:lnTo>
                <a:lnTo>
                  <a:pt x="831" y="3454"/>
                </a:lnTo>
                <a:lnTo>
                  <a:pt x="833" y="3468"/>
                </a:lnTo>
                <a:lnTo>
                  <a:pt x="836" y="3482"/>
                </a:lnTo>
                <a:lnTo>
                  <a:pt x="843" y="3494"/>
                </a:lnTo>
                <a:lnTo>
                  <a:pt x="850" y="3504"/>
                </a:lnTo>
                <a:lnTo>
                  <a:pt x="861" y="3520"/>
                </a:lnTo>
                <a:lnTo>
                  <a:pt x="873" y="3537"/>
                </a:lnTo>
                <a:lnTo>
                  <a:pt x="887" y="3557"/>
                </a:lnTo>
                <a:lnTo>
                  <a:pt x="916" y="3597"/>
                </a:lnTo>
                <a:lnTo>
                  <a:pt x="941" y="3632"/>
                </a:lnTo>
                <a:lnTo>
                  <a:pt x="962" y="3662"/>
                </a:lnTo>
                <a:lnTo>
                  <a:pt x="976" y="3688"/>
                </a:lnTo>
                <a:lnTo>
                  <a:pt x="986" y="3707"/>
                </a:lnTo>
                <a:lnTo>
                  <a:pt x="993" y="3724"/>
                </a:lnTo>
                <a:lnTo>
                  <a:pt x="997" y="3740"/>
                </a:lnTo>
                <a:lnTo>
                  <a:pt x="997" y="3752"/>
                </a:lnTo>
                <a:lnTo>
                  <a:pt x="995" y="3759"/>
                </a:lnTo>
                <a:lnTo>
                  <a:pt x="993" y="3768"/>
                </a:lnTo>
                <a:lnTo>
                  <a:pt x="990" y="3779"/>
                </a:lnTo>
                <a:lnTo>
                  <a:pt x="986" y="3796"/>
                </a:lnTo>
                <a:lnTo>
                  <a:pt x="981" y="3819"/>
                </a:lnTo>
                <a:lnTo>
                  <a:pt x="977" y="3841"/>
                </a:lnTo>
                <a:lnTo>
                  <a:pt x="976" y="3866"/>
                </a:lnTo>
                <a:lnTo>
                  <a:pt x="977" y="3889"/>
                </a:lnTo>
                <a:lnTo>
                  <a:pt x="983" y="3908"/>
                </a:lnTo>
                <a:lnTo>
                  <a:pt x="991" y="3924"/>
                </a:lnTo>
                <a:lnTo>
                  <a:pt x="1005" y="3938"/>
                </a:lnTo>
                <a:lnTo>
                  <a:pt x="1026" y="3959"/>
                </a:lnTo>
                <a:lnTo>
                  <a:pt x="1051" y="3981"/>
                </a:lnTo>
                <a:lnTo>
                  <a:pt x="1075" y="4002"/>
                </a:lnTo>
                <a:lnTo>
                  <a:pt x="1103" y="4021"/>
                </a:lnTo>
                <a:lnTo>
                  <a:pt x="1129" y="4035"/>
                </a:lnTo>
                <a:lnTo>
                  <a:pt x="1155" y="4042"/>
                </a:lnTo>
                <a:lnTo>
                  <a:pt x="1182" y="4041"/>
                </a:lnTo>
                <a:lnTo>
                  <a:pt x="1218" y="4028"/>
                </a:lnTo>
                <a:lnTo>
                  <a:pt x="1258" y="4011"/>
                </a:lnTo>
                <a:lnTo>
                  <a:pt x="1302" y="3990"/>
                </a:lnTo>
                <a:lnTo>
                  <a:pt x="1346" y="3967"/>
                </a:lnTo>
                <a:lnTo>
                  <a:pt x="1393" y="3945"/>
                </a:lnTo>
                <a:lnTo>
                  <a:pt x="1438" y="3922"/>
                </a:lnTo>
                <a:lnTo>
                  <a:pt x="1482" y="3903"/>
                </a:lnTo>
                <a:lnTo>
                  <a:pt x="1529" y="3889"/>
                </a:lnTo>
                <a:lnTo>
                  <a:pt x="1574" y="3878"/>
                </a:lnTo>
                <a:lnTo>
                  <a:pt x="1616" y="3869"/>
                </a:lnTo>
                <a:lnTo>
                  <a:pt x="1634" y="3866"/>
                </a:lnTo>
                <a:lnTo>
                  <a:pt x="1651" y="3862"/>
                </a:lnTo>
                <a:lnTo>
                  <a:pt x="1667" y="3859"/>
                </a:lnTo>
                <a:lnTo>
                  <a:pt x="1676" y="3855"/>
                </a:lnTo>
                <a:lnTo>
                  <a:pt x="1681" y="3845"/>
                </a:lnTo>
                <a:lnTo>
                  <a:pt x="1686" y="3829"/>
                </a:lnTo>
                <a:lnTo>
                  <a:pt x="1693" y="3805"/>
                </a:lnTo>
                <a:lnTo>
                  <a:pt x="1700" y="3775"/>
                </a:lnTo>
                <a:lnTo>
                  <a:pt x="1707" y="3740"/>
                </a:lnTo>
                <a:lnTo>
                  <a:pt x="1714" y="3702"/>
                </a:lnTo>
                <a:lnTo>
                  <a:pt x="1718" y="3660"/>
                </a:lnTo>
                <a:lnTo>
                  <a:pt x="1719" y="3616"/>
                </a:lnTo>
                <a:lnTo>
                  <a:pt x="1718" y="3572"/>
                </a:lnTo>
                <a:lnTo>
                  <a:pt x="1711" y="3511"/>
                </a:lnTo>
                <a:lnTo>
                  <a:pt x="1702" y="3443"/>
                </a:lnTo>
                <a:lnTo>
                  <a:pt x="1693" y="3373"/>
                </a:lnTo>
                <a:lnTo>
                  <a:pt x="1684" y="3321"/>
                </a:lnTo>
                <a:lnTo>
                  <a:pt x="1677" y="3268"/>
                </a:lnTo>
                <a:lnTo>
                  <a:pt x="1672" y="3220"/>
                </a:lnTo>
                <a:lnTo>
                  <a:pt x="1667" y="3176"/>
                </a:lnTo>
                <a:lnTo>
                  <a:pt x="1665" y="3136"/>
                </a:lnTo>
                <a:lnTo>
                  <a:pt x="1665" y="3101"/>
                </a:lnTo>
                <a:lnTo>
                  <a:pt x="1672" y="3083"/>
                </a:lnTo>
                <a:lnTo>
                  <a:pt x="1684" y="3073"/>
                </a:lnTo>
                <a:lnTo>
                  <a:pt x="1704" y="3068"/>
                </a:lnTo>
                <a:lnTo>
                  <a:pt x="1721" y="3075"/>
                </a:lnTo>
                <a:lnTo>
                  <a:pt x="1733" y="3087"/>
                </a:lnTo>
                <a:lnTo>
                  <a:pt x="1737" y="3106"/>
                </a:lnTo>
                <a:lnTo>
                  <a:pt x="1737" y="3137"/>
                </a:lnTo>
                <a:lnTo>
                  <a:pt x="1738" y="3174"/>
                </a:lnTo>
                <a:lnTo>
                  <a:pt x="1744" y="3218"/>
                </a:lnTo>
                <a:lnTo>
                  <a:pt x="1749" y="3265"/>
                </a:lnTo>
                <a:lnTo>
                  <a:pt x="1756" y="3314"/>
                </a:lnTo>
                <a:lnTo>
                  <a:pt x="1763" y="3363"/>
                </a:lnTo>
                <a:lnTo>
                  <a:pt x="1773" y="3434"/>
                </a:lnTo>
                <a:lnTo>
                  <a:pt x="1782" y="3503"/>
                </a:lnTo>
                <a:lnTo>
                  <a:pt x="1789" y="3565"/>
                </a:lnTo>
                <a:lnTo>
                  <a:pt x="1791" y="3623"/>
                </a:lnTo>
                <a:lnTo>
                  <a:pt x="1787" y="3679"/>
                </a:lnTo>
                <a:lnTo>
                  <a:pt x="1782" y="3731"/>
                </a:lnTo>
                <a:lnTo>
                  <a:pt x="1773" y="3779"/>
                </a:lnTo>
                <a:lnTo>
                  <a:pt x="1761" y="3822"/>
                </a:lnTo>
                <a:lnTo>
                  <a:pt x="1751" y="3857"/>
                </a:lnTo>
                <a:lnTo>
                  <a:pt x="1740" y="3883"/>
                </a:lnTo>
                <a:lnTo>
                  <a:pt x="1730" y="3901"/>
                </a:lnTo>
                <a:lnTo>
                  <a:pt x="1714" y="3915"/>
                </a:lnTo>
                <a:lnTo>
                  <a:pt x="1691" y="3925"/>
                </a:lnTo>
                <a:lnTo>
                  <a:pt x="1663" y="3932"/>
                </a:lnTo>
                <a:lnTo>
                  <a:pt x="1629" y="3939"/>
                </a:lnTo>
                <a:lnTo>
                  <a:pt x="1590" y="3946"/>
                </a:lnTo>
                <a:lnTo>
                  <a:pt x="1550" y="3957"/>
                </a:lnTo>
                <a:lnTo>
                  <a:pt x="1508" y="3971"/>
                </a:lnTo>
                <a:lnTo>
                  <a:pt x="1466" y="3986"/>
                </a:lnTo>
                <a:lnTo>
                  <a:pt x="1423" y="4007"/>
                </a:lnTo>
                <a:lnTo>
                  <a:pt x="1377" y="4030"/>
                </a:lnTo>
                <a:lnTo>
                  <a:pt x="1332" y="4055"/>
                </a:lnTo>
                <a:lnTo>
                  <a:pt x="1285" y="4077"/>
                </a:lnTo>
                <a:lnTo>
                  <a:pt x="1241" y="4095"/>
                </a:lnTo>
                <a:lnTo>
                  <a:pt x="1199" y="4109"/>
                </a:lnTo>
                <a:lnTo>
                  <a:pt x="1164" y="4114"/>
                </a:lnTo>
                <a:lnTo>
                  <a:pt x="1128" y="4109"/>
                </a:lnTo>
                <a:lnTo>
                  <a:pt x="1094" y="4098"/>
                </a:lnTo>
                <a:lnTo>
                  <a:pt x="1061" y="4081"/>
                </a:lnTo>
                <a:lnTo>
                  <a:pt x="1032" y="4058"/>
                </a:lnTo>
                <a:lnTo>
                  <a:pt x="1004" y="4035"/>
                </a:lnTo>
                <a:lnTo>
                  <a:pt x="977" y="4011"/>
                </a:lnTo>
                <a:lnTo>
                  <a:pt x="955" y="3986"/>
                </a:lnTo>
                <a:lnTo>
                  <a:pt x="941" y="3974"/>
                </a:lnTo>
                <a:lnTo>
                  <a:pt x="923" y="3950"/>
                </a:lnTo>
                <a:lnTo>
                  <a:pt x="913" y="3924"/>
                </a:lnTo>
                <a:lnTo>
                  <a:pt x="906" y="3896"/>
                </a:lnTo>
                <a:lnTo>
                  <a:pt x="904" y="3866"/>
                </a:lnTo>
                <a:lnTo>
                  <a:pt x="908" y="3838"/>
                </a:lnTo>
                <a:lnTo>
                  <a:pt x="911" y="3810"/>
                </a:lnTo>
                <a:lnTo>
                  <a:pt x="916" y="3784"/>
                </a:lnTo>
                <a:lnTo>
                  <a:pt x="922" y="3761"/>
                </a:lnTo>
                <a:lnTo>
                  <a:pt x="923" y="3754"/>
                </a:lnTo>
                <a:lnTo>
                  <a:pt x="925" y="3747"/>
                </a:lnTo>
                <a:lnTo>
                  <a:pt x="925" y="3742"/>
                </a:lnTo>
                <a:lnTo>
                  <a:pt x="922" y="3731"/>
                </a:lnTo>
                <a:lnTo>
                  <a:pt x="913" y="3717"/>
                </a:lnTo>
                <a:lnTo>
                  <a:pt x="901" y="3700"/>
                </a:lnTo>
                <a:lnTo>
                  <a:pt x="887" y="3679"/>
                </a:lnTo>
                <a:lnTo>
                  <a:pt x="871" y="3658"/>
                </a:lnTo>
                <a:lnTo>
                  <a:pt x="857" y="3635"/>
                </a:lnTo>
                <a:lnTo>
                  <a:pt x="841" y="3616"/>
                </a:lnTo>
                <a:lnTo>
                  <a:pt x="829" y="3599"/>
                </a:lnTo>
                <a:lnTo>
                  <a:pt x="813" y="3578"/>
                </a:lnTo>
                <a:lnTo>
                  <a:pt x="799" y="3558"/>
                </a:lnTo>
                <a:lnTo>
                  <a:pt x="789" y="3541"/>
                </a:lnTo>
                <a:lnTo>
                  <a:pt x="780" y="3529"/>
                </a:lnTo>
                <a:lnTo>
                  <a:pt x="768" y="3504"/>
                </a:lnTo>
                <a:lnTo>
                  <a:pt x="761" y="3480"/>
                </a:lnTo>
                <a:lnTo>
                  <a:pt x="759" y="3454"/>
                </a:lnTo>
                <a:lnTo>
                  <a:pt x="763" y="3427"/>
                </a:lnTo>
                <a:lnTo>
                  <a:pt x="771" y="3396"/>
                </a:lnTo>
                <a:lnTo>
                  <a:pt x="784" y="3359"/>
                </a:lnTo>
                <a:lnTo>
                  <a:pt x="796" y="3335"/>
                </a:lnTo>
                <a:lnTo>
                  <a:pt x="813" y="3305"/>
                </a:lnTo>
                <a:lnTo>
                  <a:pt x="834" y="3272"/>
                </a:lnTo>
                <a:lnTo>
                  <a:pt x="857" y="3239"/>
                </a:lnTo>
                <a:lnTo>
                  <a:pt x="881" y="3204"/>
                </a:lnTo>
                <a:lnTo>
                  <a:pt x="908" y="3171"/>
                </a:lnTo>
                <a:lnTo>
                  <a:pt x="932" y="3141"/>
                </a:lnTo>
                <a:lnTo>
                  <a:pt x="955" y="3113"/>
                </a:lnTo>
                <a:lnTo>
                  <a:pt x="974" y="3092"/>
                </a:lnTo>
                <a:lnTo>
                  <a:pt x="990" y="3076"/>
                </a:lnTo>
                <a:lnTo>
                  <a:pt x="1000" y="3066"/>
                </a:lnTo>
                <a:lnTo>
                  <a:pt x="1012" y="3050"/>
                </a:lnTo>
                <a:lnTo>
                  <a:pt x="1028" y="3031"/>
                </a:lnTo>
                <a:lnTo>
                  <a:pt x="1046" y="3008"/>
                </a:lnTo>
                <a:lnTo>
                  <a:pt x="1063" y="2982"/>
                </a:lnTo>
                <a:lnTo>
                  <a:pt x="1080" y="2956"/>
                </a:lnTo>
                <a:lnTo>
                  <a:pt x="1059" y="2961"/>
                </a:lnTo>
                <a:lnTo>
                  <a:pt x="1026" y="2966"/>
                </a:lnTo>
                <a:lnTo>
                  <a:pt x="986" y="2975"/>
                </a:lnTo>
                <a:lnTo>
                  <a:pt x="939" y="2989"/>
                </a:lnTo>
                <a:lnTo>
                  <a:pt x="885" y="3005"/>
                </a:lnTo>
                <a:lnTo>
                  <a:pt x="829" y="3024"/>
                </a:lnTo>
                <a:lnTo>
                  <a:pt x="770" y="3048"/>
                </a:lnTo>
                <a:lnTo>
                  <a:pt x="709" y="3078"/>
                </a:lnTo>
                <a:lnTo>
                  <a:pt x="649" y="3113"/>
                </a:lnTo>
                <a:lnTo>
                  <a:pt x="593" y="3151"/>
                </a:lnTo>
                <a:lnTo>
                  <a:pt x="539" y="3197"/>
                </a:lnTo>
                <a:lnTo>
                  <a:pt x="492" y="3247"/>
                </a:lnTo>
                <a:lnTo>
                  <a:pt x="443" y="3316"/>
                </a:lnTo>
                <a:lnTo>
                  <a:pt x="403" y="3387"/>
                </a:lnTo>
                <a:lnTo>
                  <a:pt x="368" y="3466"/>
                </a:lnTo>
                <a:lnTo>
                  <a:pt x="344" y="3551"/>
                </a:lnTo>
                <a:lnTo>
                  <a:pt x="325" y="3641"/>
                </a:lnTo>
                <a:lnTo>
                  <a:pt x="316" y="3735"/>
                </a:lnTo>
                <a:lnTo>
                  <a:pt x="312" y="3834"/>
                </a:lnTo>
                <a:lnTo>
                  <a:pt x="318" y="3938"/>
                </a:lnTo>
                <a:lnTo>
                  <a:pt x="323" y="3964"/>
                </a:lnTo>
                <a:lnTo>
                  <a:pt x="332" y="3995"/>
                </a:lnTo>
                <a:lnTo>
                  <a:pt x="346" y="4034"/>
                </a:lnTo>
                <a:lnTo>
                  <a:pt x="361" y="4074"/>
                </a:lnTo>
                <a:lnTo>
                  <a:pt x="381" y="4119"/>
                </a:lnTo>
                <a:lnTo>
                  <a:pt x="401" y="4165"/>
                </a:lnTo>
                <a:lnTo>
                  <a:pt x="422" y="4212"/>
                </a:lnTo>
                <a:lnTo>
                  <a:pt x="445" y="4259"/>
                </a:lnTo>
                <a:lnTo>
                  <a:pt x="468" y="4304"/>
                </a:lnTo>
                <a:lnTo>
                  <a:pt x="489" y="4346"/>
                </a:lnTo>
                <a:lnTo>
                  <a:pt x="510" y="4387"/>
                </a:lnTo>
                <a:lnTo>
                  <a:pt x="527" y="4420"/>
                </a:lnTo>
                <a:lnTo>
                  <a:pt x="543" y="4449"/>
                </a:lnTo>
                <a:lnTo>
                  <a:pt x="548" y="4465"/>
                </a:lnTo>
                <a:lnTo>
                  <a:pt x="546" y="4483"/>
                </a:lnTo>
                <a:lnTo>
                  <a:pt x="545" y="4490"/>
                </a:lnTo>
                <a:lnTo>
                  <a:pt x="541" y="4504"/>
                </a:lnTo>
                <a:lnTo>
                  <a:pt x="536" y="4526"/>
                </a:lnTo>
                <a:lnTo>
                  <a:pt x="527" y="4554"/>
                </a:lnTo>
                <a:lnTo>
                  <a:pt x="517" y="4586"/>
                </a:lnTo>
                <a:lnTo>
                  <a:pt x="506" y="4619"/>
                </a:lnTo>
                <a:lnTo>
                  <a:pt x="494" y="4652"/>
                </a:lnTo>
                <a:lnTo>
                  <a:pt x="482" y="4685"/>
                </a:lnTo>
                <a:lnTo>
                  <a:pt x="475" y="4712"/>
                </a:lnTo>
                <a:lnTo>
                  <a:pt x="475" y="4732"/>
                </a:lnTo>
                <a:lnTo>
                  <a:pt x="478" y="4752"/>
                </a:lnTo>
                <a:lnTo>
                  <a:pt x="485" y="4764"/>
                </a:lnTo>
                <a:lnTo>
                  <a:pt x="506" y="4771"/>
                </a:lnTo>
                <a:lnTo>
                  <a:pt x="538" y="4780"/>
                </a:lnTo>
                <a:lnTo>
                  <a:pt x="573" y="4792"/>
                </a:lnTo>
                <a:lnTo>
                  <a:pt x="614" y="4802"/>
                </a:lnTo>
                <a:lnTo>
                  <a:pt x="656" y="4816"/>
                </a:lnTo>
                <a:lnTo>
                  <a:pt x="700" y="4829"/>
                </a:lnTo>
                <a:lnTo>
                  <a:pt x="742" y="4841"/>
                </a:lnTo>
                <a:lnTo>
                  <a:pt x="782" y="4851"/>
                </a:lnTo>
                <a:lnTo>
                  <a:pt x="817" y="4862"/>
                </a:lnTo>
                <a:lnTo>
                  <a:pt x="845" y="4869"/>
                </a:lnTo>
                <a:lnTo>
                  <a:pt x="852" y="4869"/>
                </a:lnTo>
                <a:lnTo>
                  <a:pt x="857" y="4869"/>
                </a:lnTo>
                <a:lnTo>
                  <a:pt x="861" y="4869"/>
                </a:lnTo>
                <a:lnTo>
                  <a:pt x="862" y="4867"/>
                </a:lnTo>
                <a:lnTo>
                  <a:pt x="864" y="4867"/>
                </a:lnTo>
                <a:lnTo>
                  <a:pt x="873" y="4855"/>
                </a:lnTo>
                <a:lnTo>
                  <a:pt x="880" y="4839"/>
                </a:lnTo>
                <a:lnTo>
                  <a:pt x="887" y="4822"/>
                </a:lnTo>
                <a:lnTo>
                  <a:pt x="890" y="4804"/>
                </a:lnTo>
                <a:lnTo>
                  <a:pt x="892" y="4788"/>
                </a:lnTo>
                <a:lnTo>
                  <a:pt x="890" y="4774"/>
                </a:lnTo>
                <a:lnTo>
                  <a:pt x="892" y="4753"/>
                </a:lnTo>
                <a:lnTo>
                  <a:pt x="895" y="4727"/>
                </a:lnTo>
                <a:lnTo>
                  <a:pt x="904" y="4696"/>
                </a:lnTo>
                <a:lnTo>
                  <a:pt x="918" y="4663"/>
                </a:lnTo>
                <a:lnTo>
                  <a:pt x="939" y="4628"/>
                </a:lnTo>
                <a:lnTo>
                  <a:pt x="969" y="4593"/>
                </a:lnTo>
                <a:lnTo>
                  <a:pt x="986" y="4570"/>
                </a:lnTo>
                <a:lnTo>
                  <a:pt x="997" y="4546"/>
                </a:lnTo>
                <a:lnTo>
                  <a:pt x="1002" y="4523"/>
                </a:lnTo>
                <a:lnTo>
                  <a:pt x="1002" y="4502"/>
                </a:lnTo>
                <a:lnTo>
                  <a:pt x="1000" y="4484"/>
                </a:lnTo>
                <a:lnTo>
                  <a:pt x="998" y="4474"/>
                </a:lnTo>
                <a:lnTo>
                  <a:pt x="997" y="4469"/>
                </a:lnTo>
                <a:lnTo>
                  <a:pt x="995" y="4455"/>
                </a:lnTo>
                <a:lnTo>
                  <a:pt x="997" y="4441"/>
                </a:lnTo>
                <a:lnTo>
                  <a:pt x="1004" y="4427"/>
                </a:lnTo>
                <a:lnTo>
                  <a:pt x="1012" y="4416"/>
                </a:lnTo>
                <a:lnTo>
                  <a:pt x="1026" y="4409"/>
                </a:lnTo>
                <a:lnTo>
                  <a:pt x="1040" y="4408"/>
                </a:lnTo>
                <a:lnTo>
                  <a:pt x="1402" y="4401"/>
                </a:lnTo>
                <a:lnTo>
                  <a:pt x="1419" y="4404"/>
                </a:lnTo>
                <a:lnTo>
                  <a:pt x="1433" y="4411"/>
                </a:lnTo>
                <a:lnTo>
                  <a:pt x="1443" y="4425"/>
                </a:lnTo>
                <a:lnTo>
                  <a:pt x="1449" y="4441"/>
                </a:lnTo>
                <a:lnTo>
                  <a:pt x="1449" y="4456"/>
                </a:lnTo>
                <a:lnTo>
                  <a:pt x="1443" y="4472"/>
                </a:lnTo>
                <a:lnTo>
                  <a:pt x="1433" y="4484"/>
                </a:lnTo>
                <a:lnTo>
                  <a:pt x="1419" y="4491"/>
                </a:lnTo>
                <a:lnTo>
                  <a:pt x="1321" y="4526"/>
                </a:lnTo>
                <a:lnTo>
                  <a:pt x="1300" y="4537"/>
                </a:lnTo>
                <a:lnTo>
                  <a:pt x="1285" y="4551"/>
                </a:lnTo>
                <a:lnTo>
                  <a:pt x="1274" y="4565"/>
                </a:lnTo>
                <a:lnTo>
                  <a:pt x="1269" y="4579"/>
                </a:lnTo>
                <a:lnTo>
                  <a:pt x="1265" y="4591"/>
                </a:lnTo>
                <a:lnTo>
                  <a:pt x="1265" y="4601"/>
                </a:lnTo>
                <a:lnTo>
                  <a:pt x="1285" y="4636"/>
                </a:lnTo>
                <a:lnTo>
                  <a:pt x="1306" y="4673"/>
                </a:lnTo>
                <a:lnTo>
                  <a:pt x="1328" y="4712"/>
                </a:lnTo>
                <a:lnTo>
                  <a:pt x="1351" y="4750"/>
                </a:lnTo>
                <a:lnTo>
                  <a:pt x="1374" y="4788"/>
                </a:lnTo>
                <a:lnTo>
                  <a:pt x="1396" y="4823"/>
                </a:lnTo>
                <a:lnTo>
                  <a:pt x="1417" y="4857"/>
                </a:lnTo>
                <a:lnTo>
                  <a:pt x="1437" y="4883"/>
                </a:lnTo>
                <a:lnTo>
                  <a:pt x="1454" y="4904"/>
                </a:lnTo>
                <a:lnTo>
                  <a:pt x="1466" y="4918"/>
                </a:lnTo>
                <a:lnTo>
                  <a:pt x="1487" y="4912"/>
                </a:lnTo>
                <a:lnTo>
                  <a:pt x="1510" y="4898"/>
                </a:lnTo>
                <a:lnTo>
                  <a:pt x="1534" y="4879"/>
                </a:lnTo>
                <a:lnTo>
                  <a:pt x="1559" y="4857"/>
                </a:lnTo>
                <a:lnTo>
                  <a:pt x="1580" y="4832"/>
                </a:lnTo>
                <a:lnTo>
                  <a:pt x="1601" y="4806"/>
                </a:lnTo>
                <a:lnTo>
                  <a:pt x="1608" y="4795"/>
                </a:lnTo>
                <a:lnTo>
                  <a:pt x="1620" y="4783"/>
                </a:lnTo>
                <a:lnTo>
                  <a:pt x="1635" y="4769"/>
                </a:lnTo>
                <a:lnTo>
                  <a:pt x="1655" y="4750"/>
                </a:lnTo>
                <a:lnTo>
                  <a:pt x="1679" y="4727"/>
                </a:lnTo>
                <a:lnTo>
                  <a:pt x="1718" y="4691"/>
                </a:lnTo>
                <a:lnTo>
                  <a:pt x="1759" y="4650"/>
                </a:lnTo>
                <a:lnTo>
                  <a:pt x="1805" y="4607"/>
                </a:lnTo>
                <a:lnTo>
                  <a:pt x="1850" y="4558"/>
                </a:lnTo>
                <a:lnTo>
                  <a:pt x="1896" y="4509"/>
                </a:lnTo>
                <a:lnTo>
                  <a:pt x="1936" y="4456"/>
                </a:lnTo>
                <a:lnTo>
                  <a:pt x="1972" y="4406"/>
                </a:lnTo>
                <a:lnTo>
                  <a:pt x="1999" y="4359"/>
                </a:lnTo>
                <a:lnTo>
                  <a:pt x="2021" y="4311"/>
                </a:lnTo>
                <a:lnTo>
                  <a:pt x="2040" y="4263"/>
                </a:lnTo>
                <a:lnTo>
                  <a:pt x="2054" y="4214"/>
                </a:lnTo>
                <a:lnTo>
                  <a:pt x="2067" y="4168"/>
                </a:lnTo>
                <a:lnTo>
                  <a:pt x="2075" y="4126"/>
                </a:lnTo>
                <a:lnTo>
                  <a:pt x="2082" y="4088"/>
                </a:lnTo>
                <a:lnTo>
                  <a:pt x="2086" y="4056"/>
                </a:lnTo>
                <a:lnTo>
                  <a:pt x="2089" y="4032"/>
                </a:lnTo>
                <a:lnTo>
                  <a:pt x="2091" y="4014"/>
                </a:lnTo>
                <a:lnTo>
                  <a:pt x="2091" y="4009"/>
                </a:lnTo>
                <a:lnTo>
                  <a:pt x="2095" y="3993"/>
                </a:lnTo>
                <a:lnTo>
                  <a:pt x="2105" y="3979"/>
                </a:lnTo>
                <a:lnTo>
                  <a:pt x="2119" y="3969"/>
                </a:lnTo>
                <a:lnTo>
                  <a:pt x="2135" y="3966"/>
                </a:lnTo>
                <a:lnTo>
                  <a:pt x="2150" y="3967"/>
                </a:lnTo>
                <a:lnTo>
                  <a:pt x="2166" y="3974"/>
                </a:lnTo>
                <a:lnTo>
                  <a:pt x="2264" y="4049"/>
                </a:lnTo>
                <a:lnTo>
                  <a:pt x="2269" y="4053"/>
                </a:lnTo>
                <a:lnTo>
                  <a:pt x="2280" y="4062"/>
                </a:lnTo>
                <a:lnTo>
                  <a:pt x="2295" y="4074"/>
                </a:lnTo>
                <a:lnTo>
                  <a:pt x="2314" y="4088"/>
                </a:lnTo>
                <a:lnTo>
                  <a:pt x="2339" y="4104"/>
                </a:lnTo>
                <a:lnTo>
                  <a:pt x="2337" y="4100"/>
                </a:lnTo>
                <a:lnTo>
                  <a:pt x="2335" y="4097"/>
                </a:lnTo>
                <a:lnTo>
                  <a:pt x="2321" y="4074"/>
                </a:lnTo>
                <a:lnTo>
                  <a:pt x="2314" y="4049"/>
                </a:lnTo>
                <a:lnTo>
                  <a:pt x="2314" y="4021"/>
                </a:lnTo>
                <a:lnTo>
                  <a:pt x="2318" y="3992"/>
                </a:lnTo>
                <a:lnTo>
                  <a:pt x="2325" y="3960"/>
                </a:lnTo>
                <a:lnTo>
                  <a:pt x="2335" y="3929"/>
                </a:lnTo>
                <a:lnTo>
                  <a:pt x="2346" y="3897"/>
                </a:lnTo>
                <a:lnTo>
                  <a:pt x="2351" y="3876"/>
                </a:lnTo>
                <a:lnTo>
                  <a:pt x="2351" y="3852"/>
                </a:lnTo>
                <a:lnTo>
                  <a:pt x="2348" y="3831"/>
                </a:lnTo>
                <a:lnTo>
                  <a:pt x="2346" y="3817"/>
                </a:lnTo>
                <a:lnTo>
                  <a:pt x="2344" y="3800"/>
                </a:lnTo>
                <a:lnTo>
                  <a:pt x="2349" y="3782"/>
                </a:lnTo>
                <a:lnTo>
                  <a:pt x="2362" y="3768"/>
                </a:lnTo>
                <a:lnTo>
                  <a:pt x="2377" y="3759"/>
                </a:lnTo>
                <a:lnTo>
                  <a:pt x="2395" y="3758"/>
                </a:lnTo>
                <a:lnTo>
                  <a:pt x="2412" y="3763"/>
                </a:lnTo>
                <a:lnTo>
                  <a:pt x="2470" y="3793"/>
                </a:lnTo>
                <a:lnTo>
                  <a:pt x="2520" y="3817"/>
                </a:lnTo>
                <a:lnTo>
                  <a:pt x="2564" y="3836"/>
                </a:lnTo>
                <a:lnTo>
                  <a:pt x="2602" y="3852"/>
                </a:lnTo>
                <a:lnTo>
                  <a:pt x="2632" y="3862"/>
                </a:lnTo>
                <a:lnTo>
                  <a:pt x="2657" y="3871"/>
                </a:lnTo>
                <a:lnTo>
                  <a:pt x="2672" y="3876"/>
                </a:lnTo>
                <a:lnTo>
                  <a:pt x="2683" y="3878"/>
                </a:lnTo>
                <a:lnTo>
                  <a:pt x="2686" y="3880"/>
                </a:lnTo>
                <a:lnTo>
                  <a:pt x="2688" y="3880"/>
                </a:lnTo>
                <a:lnTo>
                  <a:pt x="2690" y="3880"/>
                </a:lnTo>
                <a:lnTo>
                  <a:pt x="2690" y="3880"/>
                </a:lnTo>
                <a:lnTo>
                  <a:pt x="2691" y="3880"/>
                </a:lnTo>
                <a:lnTo>
                  <a:pt x="2697" y="3882"/>
                </a:lnTo>
                <a:lnTo>
                  <a:pt x="2712" y="3887"/>
                </a:lnTo>
                <a:lnTo>
                  <a:pt x="2735" y="3890"/>
                </a:lnTo>
                <a:lnTo>
                  <a:pt x="2765" y="3896"/>
                </a:lnTo>
                <a:lnTo>
                  <a:pt x="2801" y="3901"/>
                </a:lnTo>
                <a:lnTo>
                  <a:pt x="2842" y="3903"/>
                </a:lnTo>
                <a:lnTo>
                  <a:pt x="2887" y="3904"/>
                </a:lnTo>
                <a:lnTo>
                  <a:pt x="2934" y="3899"/>
                </a:lnTo>
                <a:lnTo>
                  <a:pt x="2985" y="3892"/>
                </a:lnTo>
                <a:lnTo>
                  <a:pt x="3035" y="3878"/>
                </a:lnTo>
                <a:lnTo>
                  <a:pt x="3084" y="3857"/>
                </a:lnTo>
                <a:lnTo>
                  <a:pt x="3133" y="3829"/>
                </a:lnTo>
                <a:lnTo>
                  <a:pt x="3182" y="3791"/>
                </a:lnTo>
                <a:lnTo>
                  <a:pt x="3224" y="3749"/>
                </a:lnTo>
                <a:lnTo>
                  <a:pt x="3257" y="3703"/>
                </a:lnTo>
                <a:lnTo>
                  <a:pt x="3283" y="3655"/>
                </a:lnTo>
                <a:lnTo>
                  <a:pt x="3304" y="3604"/>
                </a:lnTo>
                <a:lnTo>
                  <a:pt x="3320" y="3553"/>
                </a:lnTo>
                <a:lnTo>
                  <a:pt x="3332" y="3501"/>
                </a:lnTo>
                <a:lnTo>
                  <a:pt x="3341" y="3448"/>
                </a:lnTo>
                <a:lnTo>
                  <a:pt x="3346" y="3398"/>
                </a:lnTo>
                <a:lnTo>
                  <a:pt x="3351" y="3349"/>
                </a:lnTo>
                <a:lnTo>
                  <a:pt x="3355" y="3302"/>
                </a:lnTo>
                <a:lnTo>
                  <a:pt x="3355" y="3256"/>
                </a:lnTo>
                <a:lnTo>
                  <a:pt x="3353" y="3207"/>
                </a:lnTo>
                <a:lnTo>
                  <a:pt x="3346" y="3158"/>
                </a:lnTo>
                <a:lnTo>
                  <a:pt x="3339" y="3108"/>
                </a:lnTo>
                <a:lnTo>
                  <a:pt x="3329" y="3061"/>
                </a:lnTo>
                <a:lnTo>
                  <a:pt x="3318" y="3013"/>
                </a:lnTo>
                <a:lnTo>
                  <a:pt x="3308" y="2970"/>
                </a:lnTo>
                <a:lnTo>
                  <a:pt x="3297" y="2933"/>
                </a:lnTo>
                <a:lnTo>
                  <a:pt x="3287" y="2900"/>
                </a:lnTo>
                <a:lnTo>
                  <a:pt x="3278" y="2875"/>
                </a:lnTo>
                <a:lnTo>
                  <a:pt x="3271" y="2858"/>
                </a:lnTo>
                <a:lnTo>
                  <a:pt x="3264" y="2847"/>
                </a:lnTo>
                <a:lnTo>
                  <a:pt x="3254" y="2839"/>
                </a:lnTo>
                <a:lnTo>
                  <a:pt x="3240" y="2828"/>
                </a:lnTo>
                <a:lnTo>
                  <a:pt x="3224" y="2821"/>
                </a:lnTo>
                <a:lnTo>
                  <a:pt x="3212" y="2816"/>
                </a:lnTo>
                <a:lnTo>
                  <a:pt x="3201" y="2814"/>
                </a:lnTo>
                <a:lnTo>
                  <a:pt x="3191" y="2821"/>
                </a:lnTo>
                <a:lnTo>
                  <a:pt x="3177" y="2833"/>
                </a:lnTo>
                <a:lnTo>
                  <a:pt x="3163" y="2851"/>
                </a:lnTo>
                <a:lnTo>
                  <a:pt x="3149" y="2868"/>
                </a:lnTo>
                <a:lnTo>
                  <a:pt x="3133" y="2889"/>
                </a:lnTo>
                <a:lnTo>
                  <a:pt x="3128" y="2896"/>
                </a:lnTo>
                <a:lnTo>
                  <a:pt x="3105" y="2921"/>
                </a:lnTo>
                <a:lnTo>
                  <a:pt x="3081" y="2942"/>
                </a:lnTo>
                <a:lnTo>
                  <a:pt x="3056" y="2957"/>
                </a:lnTo>
                <a:lnTo>
                  <a:pt x="3032" y="2971"/>
                </a:lnTo>
                <a:lnTo>
                  <a:pt x="3009" y="2982"/>
                </a:lnTo>
                <a:lnTo>
                  <a:pt x="2992" y="2991"/>
                </a:lnTo>
                <a:lnTo>
                  <a:pt x="2973" y="2996"/>
                </a:lnTo>
                <a:lnTo>
                  <a:pt x="2955" y="2998"/>
                </a:lnTo>
                <a:lnTo>
                  <a:pt x="2950" y="3001"/>
                </a:lnTo>
                <a:lnTo>
                  <a:pt x="2946" y="3005"/>
                </a:lnTo>
                <a:lnTo>
                  <a:pt x="2943" y="3008"/>
                </a:lnTo>
                <a:lnTo>
                  <a:pt x="2941" y="3010"/>
                </a:lnTo>
                <a:lnTo>
                  <a:pt x="2943" y="3012"/>
                </a:lnTo>
                <a:lnTo>
                  <a:pt x="2945" y="3015"/>
                </a:lnTo>
                <a:lnTo>
                  <a:pt x="2946" y="3020"/>
                </a:lnTo>
                <a:lnTo>
                  <a:pt x="2952" y="3038"/>
                </a:lnTo>
                <a:lnTo>
                  <a:pt x="2957" y="3059"/>
                </a:lnTo>
                <a:lnTo>
                  <a:pt x="2960" y="3083"/>
                </a:lnTo>
                <a:lnTo>
                  <a:pt x="2964" y="3113"/>
                </a:lnTo>
                <a:lnTo>
                  <a:pt x="2967" y="3148"/>
                </a:lnTo>
                <a:lnTo>
                  <a:pt x="2967" y="3188"/>
                </a:lnTo>
                <a:lnTo>
                  <a:pt x="2964" y="3235"/>
                </a:lnTo>
                <a:lnTo>
                  <a:pt x="2957" y="3288"/>
                </a:lnTo>
                <a:lnTo>
                  <a:pt x="2946" y="3349"/>
                </a:lnTo>
                <a:lnTo>
                  <a:pt x="2931" y="3417"/>
                </a:lnTo>
                <a:lnTo>
                  <a:pt x="2924" y="3431"/>
                </a:lnTo>
                <a:lnTo>
                  <a:pt x="2911" y="3440"/>
                </a:lnTo>
                <a:lnTo>
                  <a:pt x="2896" y="3443"/>
                </a:lnTo>
                <a:lnTo>
                  <a:pt x="2887" y="3443"/>
                </a:lnTo>
                <a:lnTo>
                  <a:pt x="2875" y="3436"/>
                </a:lnTo>
                <a:lnTo>
                  <a:pt x="2864" y="3426"/>
                </a:lnTo>
                <a:lnTo>
                  <a:pt x="2861" y="3413"/>
                </a:lnTo>
                <a:lnTo>
                  <a:pt x="2861" y="3399"/>
                </a:lnTo>
                <a:lnTo>
                  <a:pt x="2875" y="3340"/>
                </a:lnTo>
                <a:lnTo>
                  <a:pt x="2885" y="3288"/>
                </a:lnTo>
                <a:lnTo>
                  <a:pt x="2890" y="3242"/>
                </a:lnTo>
                <a:lnTo>
                  <a:pt x="2894" y="3202"/>
                </a:lnTo>
                <a:lnTo>
                  <a:pt x="2896" y="3165"/>
                </a:lnTo>
                <a:lnTo>
                  <a:pt x="2887" y="3164"/>
                </a:lnTo>
                <a:lnTo>
                  <a:pt x="2877" y="3162"/>
                </a:lnTo>
                <a:lnTo>
                  <a:pt x="2870" y="3160"/>
                </a:lnTo>
                <a:lnTo>
                  <a:pt x="2859" y="3162"/>
                </a:lnTo>
                <a:lnTo>
                  <a:pt x="2847" y="3165"/>
                </a:lnTo>
                <a:lnTo>
                  <a:pt x="2835" y="3174"/>
                </a:lnTo>
                <a:lnTo>
                  <a:pt x="2826" y="3190"/>
                </a:lnTo>
                <a:lnTo>
                  <a:pt x="2817" y="3211"/>
                </a:lnTo>
                <a:lnTo>
                  <a:pt x="2810" y="3235"/>
                </a:lnTo>
                <a:lnTo>
                  <a:pt x="2803" y="3261"/>
                </a:lnTo>
                <a:lnTo>
                  <a:pt x="2798" y="3286"/>
                </a:lnTo>
                <a:lnTo>
                  <a:pt x="2794" y="3309"/>
                </a:lnTo>
                <a:lnTo>
                  <a:pt x="2791" y="3328"/>
                </a:lnTo>
                <a:lnTo>
                  <a:pt x="2787" y="3340"/>
                </a:lnTo>
                <a:lnTo>
                  <a:pt x="2787" y="3344"/>
                </a:lnTo>
                <a:lnTo>
                  <a:pt x="2782" y="3358"/>
                </a:lnTo>
                <a:lnTo>
                  <a:pt x="2772" y="3366"/>
                </a:lnTo>
                <a:lnTo>
                  <a:pt x="2758" y="3370"/>
                </a:lnTo>
                <a:lnTo>
                  <a:pt x="2753" y="3368"/>
                </a:lnTo>
                <a:lnTo>
                  <a:pt x="2739" y="3363"/>
                </a:lnTo>
                <a:lnTo>
                  <a:pt x="2730" y="3351"/>
                </a:lnTo>
                <a:lnTo>
                  <a:pt x="2728" y="3335"/>
                </a:lnTo>
                <a:lnTo>
                  <a:pt x="2730" y="3328"/>
                </a:lnTo>
                <a:lnTo>
                  <a:pt x="2732" y="3314"/>
                </a:lnTo>
                <a:lnTo>
                  <a:pt x="2735" y="3295"/>
                </a:lnTo>
                <a:lnTo>
                  <a:pt x="2740" y="3272"/>
                </a:lnTo>
                <a:lnTo>
                  <a:pt x="2747" y="3246"/>
                </a:lnTo>
                <a:lnTo>
                  <a:pt x="2754" y="3218"/>
                </a:lnTo>
                <a:lnTo>
                  <a:pt x="2761" y="3192"/>
                </a:lnTo>
                <a:lnTo>
                  <a:pt x="2770" y="3167"/>
                </a:lnTo>
                <a:lnTo>
                  <a:pt x="2774" y="3160"/>
                </a:lnTo>
                <a:lnTo>
                  <a:pt x="2777" y="3153"/>
                </a:lnTo>
                <a:lnTo>
                  <a:pt x="2774" y="3155"/>
                </a:lnTo>
                <a:lnTo>
                  <a:pt x="2770" y="3155"/>
                </a:lnTo>
                <a:lnTo>
                  <a:pt x="2767" y="3155"/>
                </a:lnTo>
                <a:lnTo>
                  <a:pt x="2751" y="3164"/>
                </a:lnTo>
                <a:lnTo>
                  <a:pt x="2737" y="3179"/>
                </a:lnTo>
                <a:lnTo>
                  <a:pt x="2721" y="3200"/>
                </a:lnTo>
                <a:lnTo>
                  <a:pt x="2709" y="3223"/>
                </a:lnTo>
                <a:lnTo>
                  <a:pt x="2697" y="3247"/>
                </a:lnTo>
                <a:lnTo>
                  <a:pt x="2688" y="3268"/>
                </a:lnTo>
                <a:lnTo>
                  <a:pt x="2681" y="3279"/>
                </a:lnTo>
                <a:lnTo>
                  <a:pt x="2672" y="3286"/>
                </a:lnTo>
                <a:lnTo>
                  <a:pt x="2660" y="3288"/>
                </a:lnTo>
                <a:lnTo>
                  <a:pt x="2655" y="3288"/>
                </a:lnTo>
                <a:lnTo>
                  <a:pt x="2650" y="3286"/>
                </a:lnTo>
                <a:lnTo>
                  <a:pt x="2637" y="3277"/>
                </a:lnTo>
                <a:lnTo>
                  <a:pt x="2630" y="3265"/>
                </a:lnTo>
                <a:lnTo>
                  <a:pt x="2632" y="3249"/>
                </a:lnTo>
                <a:lnTo>
                  <a:pt x="2637" y="3237"/>
                </a:lnTo>
                <a:lnTo>
                  <a:pt x="2644" y="3220"/>
                </a:lnTo>
                <a:lnTo>
                  <a:pt x="2655" y="3197"/>
                </a:lnTo>
                <a:lnTo>
                  <a:pt x="2667" y="3172"/>
                </a:lnTo>
                <a:lnTo>
                  <a:pt x="2685" y="3150"/>
                </a:lnTo>
                <a:lnTo>
                  <a:pt x="2704" y="3127"/>
                </a:lnTo>
                <a:lnTo>
                  <a:pt x="2725" y="3109"/>
                </a:lnTo>
                <a:lnTo>
                  <a:pt x="2749" y="3097"/>
                </a:lnTo>
                <a:lnTo>
                  <a:pt x="2775" y="3094"/>
                </a:lnTo>
                <a:lnTo>
                  <a:pt x="2805" y="3092"/>
                </a:lnTo>
                <a:lnTo>
                  <a:pt x="2835" y="3094"/>
                </a:lnTo>
                <a:lnTo>
                  <a:pt x="2864" y="3099"/>
                </a:lnTo>
                <a:lnTo>
                  <a:pt x="2890" y="3104"/>
                </a:lnTo>
                <a:lnTo>
                  <a:pt x="2885" y="3068"/>
                </a:lnTo>
                <a:lnTo>
                  <a:pt x="2878" y="3041"/>
                </a:lnTo>
                <a:lnTo>
                  <a:pt x="2850" y="3043"/>
                </a:lnTo>
                <a:lnTo>
                  <a:pt x="2826" y="3048"/>
                </a:lnTo>
                <a:lnTo>
                  <a:pt x="2805" y="3055"/>
                </a:lnTo>
                <a:lnTo>
                  <a:pt x="2791" y="3062"/>
                </a:lnTo>
                <a:lnTo>
                  <a:pt x="2781" y="3069"/>
                </a:lnTo>
                <a:lnTo>
                  <a:pt x="2777" y="3071"/>
                </a:lnTo>
                <a:lnTo>
                  <a:pt x="2772" y="3075"/>
                </a:lnTo>
                <a:lnTo>
                  <a:pt x="2767" y="3075"/>
                </a:lnTo>
                <a:lnTo>
                  <a:pt x="2761" y="3075"/>
                </a:lnTo>
                <a:lnTo>
                  <a:pt x="2756" y="3073"/>
                </a:lnTo>
                <a:lnTo>
                  <a:pt x="2753" y="3068"/>
                </a:lnTo>
                <a:lnTo>
                  <a:pt x="2749" y="3064"/>
                </a:lnTo>
                <a:lnTo>
                  <a:pt x="2749" y="3059"/>
                </a:lnTo>
                <a:lnTo>
                  <a:pt x="2749" y="3054"/>
                </a:lnTo>
                <a:lnTo>
                  <a:pt x="2751" y="3048"/>
                </a:lnTo>
                <a:lnTo>
                  <a:pt x="2754" y="3043"/>
                </a:lnTo>
                <a:lnTo>
                  <a:pt x="2760" y="3040"/>
                </a:lnTo>
                <a:lnTo>
                  <a:pt x="2770" y="3033"/>
                </a:lnTo>
                <a:lnTo>
                  <a:pt x="2787" y="3024"/>
                </a:lnTo>
                <a:lnTo>
                  <a:pt x="2810" y="3015"/>
                </a:lnTo>
                <a:lnTo>
                  <a:pt x="2808" y="3008"/>
                </a:lnTo>
                <a:lnTo>
                  <a:pt x="2805" y="3003"/>
                </a:lnTo>
                <a:lnTo>
                  <a:pt x="2800" y="2998"/>
                </a:lnTo>
                <a:lnTo>
                  <a:pt x="2794" y="2992"/>
                </a:lnTo>
                <a:lnTo>
                  <a:pt x="2787" y="2991"/>
                </a:lnTo>
                <a:lnTo>
                  <a:pt x="2772" y="2991"/>
                </a:lnTo>
                <a:lnTo>
                  <a:pt x="2760" y="2998"/>
                </a:lnTo>
                <a:lnTo>
                  <a:pt x="2751" y="3008"/>
                </a:lnTo>
                <a:lnTo>
                  <a:pt x="2747" y="2989"/>
                </a:lnTo>
                <a:lnTo>
                  <a:pt x="2749" y="2968"/>
                </a:lnTo>
                <a:lnTo>
                  <a:pt x="2749" y="2966"/>
                </a:lnTo>
                <a:lnTo>
                  <a:pt x="2751" y="2964"/>
                </a:lnTo>
                <a:lnTo>
                  <a:pt x="2749" y="2966"/>
                </a:lnTo>
                <a:lnTo>
                  <a:pt x="2747" y="2966"/>
                </a:lnTo>
                <a:lnTo>
                  <a:pt x="2744" y="2968"/>
                </a:lnTo>
                <a:lnTo>
                  <a:pt x="2739" y="2968"/>
                </a:lnTo>
                <a:lnTo>
                  <a:pt x="2733" y="2968"/>
                </a:lnTo>
                <a:lnTo>
                  <a:pt x="2728" y="2964"/>
                </a:lnTo>
                <a:lnTo>
                  <a:pt x="2723" y="2959"/>
                </a:lnTo>
                <a:lnTo>
                  <a:pt x="2721" y="2954"/>
                </a:lnTo>
                <a:lnTo>
                  <a:pt x="2721" y="2949"/>
                </a:lnTo>
                <a:lnTo>
                  <a:pt x="2723" y="2943"/>
                </a:lnTo>
                <a:lnTo>
                  <a:pt x="2725" y="2938"/>
                </a:lnTo>
                <a:lnTo>
                  <a:pt x="2730" y="2935"/>
                </a:lnTo>
                <a:lnTo>
                  <a:pt x="2735" y="2933"/>
                </a:lnTo>
                <a:lnTo>
                  <a:pt x="2747" y="2926"/>
                </a:lnTo>
                <a:lnTo>
                  <a:pt x="2765" y="2921"/>
                </a:lnTo>
                <a:lnTo>
                  <a:pt x="2787" y="2914"/>
                </a:lnTo>
                <a:lnTo>
                  <a:pt x="2815" y="2910"/>
                </a:lnTo>
                <a:lnTo>
                  <a:pt x="2847" y="2909"/>
                </a:lnTo>
                <a:lnTo>
                  <a:pt x="2878" y="2914"/>
                </a:lnTo>
                <a:lnTo>
                  <a:pt x="2843" y="2860"/>
                </a:lnTo>
                <a:lnTo>
                  <a:pt x="2808" y="2814"/>
                </a:lnTo>
                <a:lnTo>
                  <a:pt x="2775" y="2779"/>
                </a:lnTo>
                <a:lnTo>
                  <a:pt x="2746" y="2750"/>
                </a:lnTo>
                <a:lnTo>
                  <a:pt x="2718" y="2727"/>
                </a:lnTo>
                <a:lnTo>
                  <a:pt x="2693" y="2709"/>
                </a:lnTo>
                <a:lnTo>
                  <a:pt x="2672" y="2697"/>
                </a:lnTo>
                <a:lnTo>
                  <a:pt x="2660" y="2688"/>
                </a:lnTo>
                <a:lnTo>
                  <a:pt x="2650" y="2681"/>
                </a:lnTo>
                <a:lnTo>
                  <a:pt x="2643" y="2676"/>
                </a:lnTo>
                <a:lnTo>
                  <a:pt x="2630" y="2667"/>
                </a:lnTo>
                <a:lnTo>
                  <a:pt x="2615" y="2655"/>
                </a:lnTo>
                <a:lnTo>
                  <a:pt x="2590" y="2636"/>
                </a:lnTo>
                <a:lnTo>
                  <a:pt x="2559" y="2613"/>
                </a:lnTo>
                <a:lnTo>
                  <a:pt x="2524" y="2587"/>
                </a:lnTo>
                <a:lnTo>
                  <a:pt x="2487" y="2561"/>
                </a:lnTo>
                <a:lnTo>
                  <a:pt x="2447" y="2531"/>
                </a:lnTo>
                <a:lnTo>
                  <a:pt x="2405" y="2503"/>
                </a:lnTo>
                <a:lnTo>
                  <a:pt x="2365" y="2475"/>
                </a:lnTo>
                <a:lnTo>
                  <a:pt x="2325" y="2451"/>
                </a:lnTo>
                <a:lnTo>
                  <a:pt x="2288" y="2430"/>
                </a:lnTo>
                <a:lnTo>
                  <a:pt x="2255" y="2412"/>
                </a:lnTo>
                <a:lnTo>
                  <a:pt x="2227" y="2400"/>
                </a:lnTo>
                <a:lnTo>
                  <a:pt x="2182" y="2390"/>
                </a:lnTo>
                <a:lnTo>
                  <a:pt x="2135" y="2386"/>
                </a:lnTo>
                <a:close/>
                <a:moveTo>
                  <a:pt x="2575" y="2337"/>
                </a:moveTo>
                <a:lnTo>
                  <a:pt x="2575" y="2484"/>
                </a:lnTo>
                <a:lnTo>
                  <a:pt x="2573" y="2491"/>
                </a:lnTo>
                <a:lnTo>
                  <a:pt x="2573" y="2498"/>
                </a:lnTo>
                <a:lnTo>
                  <a:pt x="2569" y="2505"/>
                </a:lnTo>
                <a:lnTo>
                  <a:pt x="2608" y="2533"/>
                </a:lnTo>
                <a:lnTo>
                  <a:pt x="2643" y="2559"/>
                </a:lnTo>
                <a:lnTo>
                  <a:pt x="2672" y="2582"/>
                </a:lnTo>
                <a:lnTo>
                  <a:pt x="2686" y="2592"/>
                </a:lnTo>
                <a:lnTo>
                  <a:pt x="2697" y="2601"/>
                </a:lnTo>
                <a:lnTo>
                  <a:pt x="2704" y="2606"/>
                </a:lnTo>
                <a:lnTo>
                  <a:pt x="2712" y="2612"/>
                </a:lnTo>
                <a:lnTo>
                  <a:pt x="2723" y="2619"/>
                </a:lnTo>
                <a:lnTo>
                  <a:pt x="2744" y="2633"/>
                </a:lnTo>
                <a:lnTo>
                  <a:pt x="2770" y="2648"/>
                </a:lnTo>
                <a:lnTo>
                  <a:pt x="2798" y="2671"/>
                </a:lnTo>
                <a:lnTo>
                  <a:pt x="2829" y="2699"/>
                </a:lnTo>
                <a:lnTo>
                  <a:pt x="2863" y="2734"/>
                </a:lnTo>
                <a:lnTo>
                  <a:pt x="2897" y="2774"/>
                </a:lnTo>
                <a:lnTo>
                  <a:pt x="2934" y="2825"/>
                </a:lnTo>
                <a:lnTo>
                  <a:pt x="2971" y="2884"/>
                </a:lnTo>
                <a:lnTo>
                  <a:pt x="2973" y="2889"/>
                </a:lnTo>
                <a:lnTo>
                  <a:pt x="2974" y="2895"/>
                </a:lnTo>
                <a:lnTo>
                  <a:pt x="2995" y="2884"/>
                </a:lnTo>
                <a:lnTo>
                  <a:pt x="3016" y="2872"/>
                </a:lnTo>
                <a:lnTo>
                  <a:pt x="3037" y="2858"/>
                </a:lnTo>
                <a:lnTo>
                  <a:pt x="3053" y="2840"/>
                </a:lnTo>
                <a:lnTo>
                  <a:pt x="3058" y="2833"/>
                </a:lnTo>
                <a:lnTo>
                  <a:pt x="3081" y="2804"/>
                </a:lnTo>
                <a:lnTo>
                  <a:pt x="3102" y="2779"/>
                </a:lnTo>
                <a:lnTo>
                  <a:pt x="3124" y="2757"/>
                </a:lnTo>
                <a:lnTo>
                  <a:pt x="3147" y="2739"/>
                </a:lnTo>
                <a:lnTo>
                  <a:pt x="3173" y="2725"/>
                </a:lnTo>
                <a:lnTo>
                  <a:pt x="3203" y="2722"/>
                </a:lnTo>
                <a:lnTo>
                  <a:pt x="3233" y="2725"/>
                </a:lnTo>
                <a:lnTo>
                  <a:pt x="3264" y="2737"/>
                </a:lnTo>
                <a:lnTo>
                  <a:pt x="3294" y="2753"/>
                </a:lnTo>
                <a:lnTo>
                  <a:pt x="3322" y="2774"/>
                </a:lnTo>
                <a:lnTo>
                  <a:pt x="3343" y="2797"/>
                </a:lnTo>
                <a:lnTo>
                  <a:pt x="3358" y="2821"/>
                </a:lnTo>
                <a:lnTo>
                  <a:pt x="3362" y="2833"/>
                </a:lnTo>
                <a:lnTo>
                  <a:pt x="3370" y="2854"/>
                </a:lnTo>
                <a:lnTo>
                  <a:pt x="3379" y="2882"/>
                </a:lnTo>
                <a:lnTo>
                  <a:pt x="3390" y="2917"/>
                </a:lnTo>
                <a:lnTo>
                  <a:pt x="3400" y="2956"/>
                </a:lnTo>
                <a:lnTo>
                  <a:pt x="3412" y="3001"/>
                </a:lnTo>
                <a:lnTo>
                  <a:pt x="3423" y="3048"/>
                </a:lnTo>
                <a:lnTo>
                  <a:pt x="3432" y="3097"/>
                </a:lnTo>
                <a:lnTo>
                  <a:pt x="4020" y="3097"/>
                </a:lnTo>
                <a:lnTo>
                  <a:pt x="4041" y="3101"/>
                </a:lnTo>
                <a:lnTo>
                  <a:pt x="4060" y="3111"/>
                </a:lnTo>
                <a:lnTo>
                  <a:pt x="4074" y="3125"/>
                </a:lnTo>
                <a:lnTo>
                  <a:pt x="4084" y="3144"/>
                </a:lnTo>
                <a:lnTo>
                  <a:pt x="4088" y="3167"/>
                </a:lnTo>
                <a:lnTo>
                  <a:pt x="4084" y="3188"/>
                </a:lnTo>
                <a:lnTo>
                  <a:pt x="4074" y="3207"/>
                </a:lnTo>
                <a:lnTo>
                  <a:pt x="4060" y="3221"/>
                </a:lnTo>
                <a:lnTo>
                  <a:pt x="4041" y="3232"/>
                </a:lnTo>
                <a:lnTo>
                  <a:pt x="4020" y="3235"/>
                </a:lnTo>
                <a:lnTo>
                  <a:pt x="3447" y="3235"/>
                </a:lnTo>
                <a:lnTo>
                  <a:pt x="3449" y="3272"/>
                </a:lnTo>
                <a:lnTo>
                  <a:pt x="3447" y="3307"/>
                </a:lnTo>
                <a:lnTo>
                  <a:pt x="3444" y="3354"/>
                </a:lnTo>
                <a:lnTo>
                  <a:pt x="3440" y="3401"/>
                </a:lnTo>
                <a:lnTo>
                  <a:pt x="3435" y="3454"/>
                </a:lnTo>
                <a:lnTo>
                  <a:pt x="3426" y="3506"/>
                </a:lnTo>
                <a:lnTo>
                  <a:pt x="3414" y="3560"/>
                </a:lnTo>
                <a:lnTo>
                  <a:pt x="3400" y="3614"/>
                </a:lnTo>
                <a:lnTo>
                  <a:pt x="3379" y="3667"/>
                </a:lnTo>
                <a:lnTo>
                  <a:pt x="3355" y="3721"/>
                </a:lnTo>
                <a:lnTo>
                  <a:pt x="3323" y="3772"/>
                </a:lnTo>
                <a:lnTo>
                  <a:pt x="3285" y="3819"/>
                </a:lnTo>
                <a:lnTo>
                  <a:pt x="3240" y="3864"/>
                </a:lnTo>
                <a:lnTo>
                  <a:pt x="3185" y="3906"/>
                </a:lnTo>
                <a:lnTo>
                  <a:pt x="3128" y="3939"/>
                </a:lnTo>
                <a:lnTo>
                  <a:pt x="3070" y="3964"/>
                </a:lnTo>
                <a:lnTo>
                  <a:pt x="3013" y="3981"/>
                </a:lnTo>
                <a:lnTo>
                  <a:pt x="2955" y="3992"/>
                </a:lnTo>
                <a:lnTo>
                  <a:pt x="2901" y="3997"/>
                </a:lnTo>
                <a:lnTo>
                  <a:pt x="2849" y="3997"/>
                </a:lnTo>
                <a:lnTo>
                  <a:pt x="2801" y="3995"/>
                </a:lnTo>
                <a:lnTo>
                  <a:pt x="2758" y="3990"/>
                </a:lnTo>
                <a:lnTo>
                  <a:pt x="2723" y="3985"/>
                </a:lnTo>
                <a:lnTo>
                  <a:pt x="2718" y="4014"/>
                </a:lnTo>
                <a:lnTo>
                  <a:pt x="2711" y="4046"/>
                </a:lnTo>
                <a:lnTo>
                  <a:pt x="2698" y="4077"/>
                </a:lnTo>
                <a:lnTo>
                  <a:pt x="2683" y="4107"/>
                </a:lnTo>
                <a:lnTo>
                  <a:pt x="2664" y="4137"/>
                </a:lnTo>
                <a:lnTo>
                  <a:pt x="2639" y="4163"/>
                </a:lnTo>
                <a:lnTo>
                  <a:pt x="2609" y="4187"/>
                </a:lnTo>
                <a:lnTo>
                  <a:pt x="2575" y="4207"/>
                </a:lnTo>
                <a:lnTo>
                  <a:pt x="2575" y="4507"/>
                </a:lnTo>
                <a:lnTo>
                  <a:pt x="2578" y="4558"/>
                </a:lnTo>
                <a:lnTo>
                  <a:pt x="2592" y="4605"/>
                </a:lnTo>
                <a:lnTo>
                  <a:pt x="2613" y="4649"/>
                </a:lnTo>
                <a:lnTo>
                  <a:pt x="2639" y="4687"/>
                </a:lnTo>
                <a:lnTo>
                  <a:pt x="2672" y="4720"/>
                </a:lnTo>
                <a:lnTo>
                  <a:pt x="2712" y="4748"/>
                </a:lnTo>
                <a:lnTo>
                  <a:pt x="2754" y="4767"/>
                </a:lnTo>
                <a:lnTo>
                  <a:pt x="2801" y="4781"/>
                </a:lnTo>
                <a:lnTo>
                  <a:pt x="2852" y="4785"/>
                </a:lnTo>
                <a:lnTo>
                  <a:pt x="5345" y="4785"/>
                </a:lnTo>
                <a:lnTo>
                  <a:pt x="5395" y="4781"/>
                </a:lnTo>
                <a:lnTo>
                  <a:pt x="5442" y="4767"/>
                </a:lnTo>
                <a:lnTo>
                  <a:pt x="5484" y="4748"/>
                </a:lnTo>
                <a:lnTo>
                  <a:pt x="5524" y="4720"/>
                </a:lnTo>
                <a:lnTo>
                  <a:pt x="5558" y="4687"/>
                </a:lnTo>
                <a:lnTo>
                  <a:pt x="5585" y="4649"/>
                </a:lnTo>
                <a:lnTo>
                  <a:pt x="5605" y="4605"/>
                </a:lnTo>
                <a:lnTo>
                  <a:pt x="5619" y="4558"/>
                </a:lnTo>
                <a:lnTo>
                  <a:pt x="5622" y="4507"/>
                </a:lnTo>
                <a:lnTo>
                  <a:pt x="5622" y="2337"/>
                </a:lnTo>
                <a:lnTo>
                  <a:pt x="2575" y="2337"/>
                </a:lnTo>
                <a:close/>
                <a:moveTo>
                  <a:pt x="2852" y="1735"/>
                </a:moveTo>
                <a:lnTo>
                  <a:pt x="2801" y="1740"/>
                </a:lnTo>
                <a:lnTo>
                  <a:pt x="2754" y="1752"/>
                </a:lnTo>
                <a:lnTo>
                  <a:pt x="2712" y="1773"/>
                </a:lnTo>
                <a:lnTo>
                  <a:pt x="2672" y="1799"/>
                </a:lnTo>
                <a:lnTo>
                  <a:pt x="2639" y="1834"/>
                </a:lnTo>
                <a:lnTo>
                  <a:pt x="2613" y="1873"/>
                </a:lnTo>
                <a:lnTo>
                  <a:pt x="2592" y="1916"/>
                </a:lnTo>
                <a:lnTo>
                  <a:pt x="2578" y="1962"/>
                </a:lnTo>
                <a:lnTo>
                  <a:pt x="2575" y="2012"/>
                </a:lnTo>
                <a:lnTo>
                  <a:pt x="2575" y="2199"/>
                </a:lnTo>
                <a:lnTo>
                  <a:pt x="5622" y="2199"/>
                </a:lnTo>
                <a:lnTo>
                  <a:pt x="5622" y="2012"/>
                </a:lnTo>
                <a:lnTo>
                  <a:pt x="5619" y="1962"/>
                </a:lnTo>
                <a:lnTo>
                  <a:pt x="5605" y="1916"/>
                </a:lnTo>
                <a:lnTo>
                  <a:pt x="5585" y="1873"/>
                </a:lnTo>
                <a:lnTo>
                  <a:pt x="5558" y="1834"/>
                </a:lnTo>
                <a:lnTo>
                  <a:pt x="5524" y="1799"/>
                </a:lnTo>
                <a:lnTo>
                  <a:pt x="5484" y="1773"/>
                </a:lnTo>
                <a:lnTo>
                  <a:pt x="5442" y="1752"/>
                </a:lnTo>
                <a:lnTo>
                  <a:pt x="5395" y="1740"/>
                </a:lnTo>
                <a:lnTo>
                  <a:pt x="5345" y="1735"/>
                </a:lnTo>
                <a:lnTo>
                  <a:pt x="2852" y="1735"/>
                </a:lnTo>
                <a:close/>
                <a:moveTo>
                  <a:pt x="969" y="1728"/>
                </a:moveTo>
                <a:lnTo>
                  <a:pt x="969" y="1792"/>
                </a:lnTo>
                <a:lnTo>
                  <a:pt x="969" y="1855"/>
                </a:lnTo>
                <a:lnTo>
                  <a:pt x="967" y="1916"/>
                </a:lnTo>
                <a:lnTo>
                  <a:pt x="967" y="1974"/>
                </a:lnTo>
                <a:lnTo>
                  <a:pt x="967" y="2023"/>
                </a:lnTo>
                <a:lnTo>
                  <a:pt x="969" y="2065"/>
                </a:lnTo>
                <a:lnTo>
                  <a:pt x="969" y="2096"/>
                </a:lnTo>
                <a:lnTo>
                  <a:pt x="969" y="2115"/>
                </a:lnTo>
                <a:lnTo>
                  <a:pt x="981" y="2140"/>
                </a:lnTo>
                <a:lnTo>
                  <a:pt x="1004" y="2166"/>
                </a:lnTo>
                <a:lnTo>
                  <a:pt x="1035" y="2192"/>
                </a:lnTo>
                <a:lnTo>
                  <a:pt x="1079" y="2218"/>
                </a:lnTo>
                <a:lnTo>
                  <a:pt x="1131" y="2246"/>
                </a:lnTo>
                <a:lnTo>
                  <a:pt x="1194" y="2273"/>
                </a:lnTo>
                <a:lnTo>
                  <a:pt x="1267" y="2299"/>
                </a:lnTo>
                <a:lnTo>
                  <a:pt x="1351" y="2323"/>
                </a:lnTo>
                <a:lnTo>
                  <a:pt x="1445" y="2346"/>
                </a:lnTo>
                <a:lnTo>
                  <a:pt x="1550" y="2367"/>
                </a:lnTo>
                <a:lnTo>
                  <a:pt x="1665" y="2386"/>
                </a:lnTo>
                <a:lnTo>
                  <a:pt x="1683" y="2391"/>
                </a:lnTo>
                <a:lnTo>
                  <a:pt x="1697" y="2404"/>
                </a:lnTo>
                <a:lnTo>
                  <a:pt x="1744" y="2381"/>
                </a:lnTo>
                <a:lnTo>
                  <a:pt x="1793" y="2363"/>
                </a:lnTo>
                <a:lnTo>
                  <a:pt x="1805" y="2360"/>
                </a:lnTo>
                <a:lnTo>
                  <a:pt x="1885" y="2337"/>
                </a:lnTo>
                <a:lnTo>
                  <a:pt x="1958" y="2318"/>
                </a:lnTo>
                <a:lnTo>
                  <a:pt x="2025" y="2304"/>
                </a:lnTo>
                <a:lnTo>
                  <a:pt x="2086" y="2295"/>
                </a:lnTo>
                <a:lnTo>
                  <a:pt x="2143" y="2292"/>
                </a:lnTo>
                <a:lnTo>
                  <a:pt x="2199" y="2299"/>
                </a:lnTo>
                <a:lnTo>
                  <a:pt x="2255" y="2313"/>
                </a:lnTo>
                <a:lnTo>
                  <a:pt x="2287" y="2325"/>
                </a:lnTo>
                <a:lnTo>
                  <a:pt x="2320" y="2341"/>
                </a:lnTo>
                <a:lnTo>
                  <a:pt x="2358" y="2362"/>
                </a:lnTo>
                <a:lnTo>
                  <a:pt x="2397" y="2386"/>
                </a:lnTo>
                <a:lnTo>
                  <a:pt x="2437" y="2412"/>
                </a:lnTo>
                <a:lnTo>
                  <a:pt x="2437" y="2012"/>
                </a:lnTo>
                <a:lnTo>
                  <a:pt x="2438" y="1981"/>
                </a:lnTo>
                <a:lnTo>
                  <a:pt x="2363" y="1983"/>
                </a:lnTo>
                <a:lnTo>
                  <a:pt x="2287" y="1984"/>
                </a:lnTo>
                <a:lnTo>
                  <a:pt x="2133" y="1981"/>
                </a:lnTo>
                <a:lnTo>
                  <a:pt x="1983" y="1974"/>
                </a:lnTo>
                <a:lnTo>
                  <a:pt x="1836" y="1963"/>
                </a:lnTo>
                <a:lnTo>
                  <a:pt x="1695" y="1948"/>
                </a:lnTo>
                <a:lnTo>
                  <a:pt x="1560" y="1927"/>
                </a:lnTo>
                <a:lnTo>
                  <a:pt x="1435" y="1902"/>
                </a:lnTo>
                <a:lnTo>
                  <a:pt x="1316" y="1874"/>
                </a:lnTo>
                <a:lnTo>
                  <a:pt x="1229" y="1848"/>
                </a:lnTo>
                <a:lnTo>
                  <a:pt x="1150" y="1820"/>
                </a:lnTo>
                <a:lnTo>
                  <a:pt x="1080" y="1790"/>
                </a:lnTo>
                <a:lnTo>
                  <a:pt x="1019" y="1759"/>
                </a:lnTo>
                <a:lnTo>
                  <a:pt x="969" y="1728"/>
                </a:lnTo>
                <a:close/>
                <a:moveTo>
                  <a:pt x="902" y="1506"/>
                </a:moveTo>
                <a:lnTo>
                  <a:pt x="925" y="1506"/>
                </a:lnTo>
                <a:lnTo>
                  <a:pt x="943" y="1514"/>
                </a:lnTo>
                <a:lnTo>
                  <a:pt x="958" y="1530"/>
                </a:lnTo>
                <a:lnTo>
                  <a:pt x="967" y="1549"/>
                </a:lnTo>
                <a:lnTo>
                  <a:pt x="976" y="1569"/>
                </a:lnTo>
                <a:lnTo>
                  <a:pt x="991" y="1591"/>
                </a:lnTo>
                <a:lnTo>
                  <a:pt x="1014" y="1614"/>
                </a:lnTo>
                <a:lnTo>
                  <a:pt x="1046" y="1637"/>
                </a:lnTo>
                <a:lnTo>
                  <a:pt x="1086" y="1661"/>
                </a:lnTo>
                <a:lnTo>
                  <a:pt x="1136" y="1687"/>
                </a:lnTo>
                <a:lnTo>
                  <a:pt x="1196" y="1712"/>
                </a:lnTo>
                <a:lnTo>
                  <a:pt x="1265" y="1736"/>
                </a:lnTo>
                <a:lnTo>
                  <a:pt x="1347" y="1761"/>
                </a:lnTo>
                <a:lnTo>
                  <a:pt x="1461" y="1787"/>
                </a:lnTo>
                <a:lnTo>
                  <a:pt x="1583" y="1811"/>
                </a:lnTo>
                <a:lnTo>
                  <a:pt x="1712" y="1831"/>
                </a:lnTo>
                <a:lnTo>
                  <a:pt x="1848" y="1846"/>
                </a:lnTo>
                <a:lnTo>
                  <a:pt x="1992" y="1857"/>
                </a:lnTo>
                <a:lnTo>
                  <a:pt x="2138" y="1864"/>
                </a:lnTo>
                <a:lnTo>
                  <a:pt x="2287" y="1867"/>
                </a:lnTo>
                <a:lnTo>
                  <a:pt x="2377" y="1866"/>
                </a:lnTo>
                <a:lnTo>
                  <a:pt x="2465" y="1862"/>
                </a:lnTo>
                <a:lnTo>
                  <a:pt x="2493" y="1806"/>
                </a:lnTo>
                <a:lnTo>
                  <a:pt x="2526" y="1756"/>
                </a:lnTo>
                <a:lnTo>
                  <a:pt x="2568" y="1710"/>
                </a:lnTo>
                <a:lnTo>
                  <a:pt x="2615" y="1672"/>
                </a:lnTo>
                <a:lnTo>
                  <a:pt x="2669" y="1640"/>
                </a:lnTo>
                <a:lnTo>
                  <a:pt x="2726" y="1616"/>
                </a:lnTo>
                <a:lnTo>
                  <a:pt x="2787" y="1602"/>
                </a:lnTo>
                <a:lnTo>
                  <a:pt x="2852" y="1597"/>
                </a:lnTo>
                <a:lnTo>
                  <a:pt x="5345" y="1597"/>
                </a:lnTo>
                <a:lnTo>
                  <a:pt x="5413" y="1602"/>
                </a:lnTo>
                <a:lnTo>
                  <a:pt x="5475" y="1617"/>
                </a:lnTo>
                <a:lnTo>
                  <a:pt x="5535" y="1644"/>
                </a:lnTo>
                <a:lnTo>
                  <a:pt x="5591" y="1677"/>
                </a:lnTo>
                <a:lnTo>
                  <a:pt x="5638" y="1719"/>
                </a:lnTo>
                <a:lnTo>
                  <a:pt x="5680" y="1768"/>
                </a:lnTo>
                <a:lnTo>
                  <a:pt x="5713" y="1822"/>
                </a:lnTo>
                <a:lnTo>
                  <a:pt x="5739" y="1881"/>
                </a:lnTo>
                <a:lnTo>
                  <a:pt x="5755" y="1946"/>
                </a:lnTo>
                <a:lnTo>
                  <a:pt x="5760" y="2012"/>
                </a:lnTo>
                <a:lnTo>
                  <a:pt x="5760" y="4507"/>
                </a:lnTo>
                <a:lnTo>
                  <a:pt x="5755" y="4575"/>
                </a:lnTo>
                <a:lnTo>
                  <a:pt x="5739" y="4638"/>
                </a:lnTo>
                <a:lnTo>
                  <a:pt x="5713" y="4699"/>
                </a:lnTo>
                <a:lnTo>
                  <a:pt x="5680" y="4753"/>
                </a:lnTo>
                <a:lnTo>
                  <a:pt x="5638" y="4801"/>
                </a:lnTo>
                <a:lnTo>
                  <a:pt x="5591" y="4843"/>
                </a:lnTo>
                <a:lnTo>
                  <a:pt x="5535" y="4877"/>
                </a:lnTo>
                <a:lnTo>
                  <a:pt x="5475" y="4902"/>
                </a:lnTo>
                <a:lnTo>
                  <a:pt x="5413" y="4918"/>
                </a:lnTo>
                <a:lnTo>
                  <a:pt x="5345" y="4923"/>
                </a:lnTo>
                <a:lnTo>
                  <a:pt x="2852" y="4923"/>
                </a:lnTo>
                <a:lnTo>
                  <a:pt x="2784" y="4918"/>
                </a:lnTo>
                <a:lnTo>
                  <a:pt x="2721" y="4902"/>
                </a:lnTo>
                <a:lnTo>
                  <a:pt x="2662" y="4877"/>
                </a:lnTo>
                <a:lnTo>
                  <a:pt x="2608" y="4843"/>
                </a:lnTo>
                <a:lnTo>
                  <a:pt x="2559" y="4801"/>
                </a:lnTo>
                <a:lnTo>
                  <a:pt x="2517" y="4753"/>
                </a:lnTo>
                <a:lnTo>
                  <a:pt x="2484" y="4699"/>
                </a:lnTo>
                <a:lnTo>
                  <a:pt x="2458" y="4638"/>
                </a:lnTo>
                <a:lnTo>
                  <a:pt x="2442" y="4575"/>
                </a:lnTo>
                <a:lnTo>
                  <a:pt x="2437" y="4507"/>
                </a:lnTo>
                <a:lnTo>
                  <a:pt x="2437" y="4231"/>
                </a:lnTo>
                <a:lnTo>
                  <a:pt x="2395" y="4224"/>
                </a:lnTo>
                <a:lnTo>
                  <a:pt x="2356" y="4214"/>
                </a:lnTo>
                <a:lnTo>
                  <a:pt x="2320" y="4198"/>
                </a:lnTo>
                <a:lnTo>
                  <a:pt x="2288" y="4182"/>
                </a:lnTo>
                <a:lnTo>
                  <a:pt x="2260" y="4165"/>
                </a:lnTo>
                <a:lnTo>
                  <a:pt x="2238" y="4149"/>
                </a:lnTo>
                <a:lnTo>
                  <a:pt x="2220" y="4135"/>
                </a:lnTo>
                <a:lnTo>
                  <a:pt x="2208" y="4125"/>
                </a:lnTo>
                <a:lnTo>
                  <a:pt x="2203" y="4119"/>
                </a:lnTo>
                <a:lnTo>
                  <a:pt x="2175" y="4098"/>
                </a:lnTo>
                <a:lnTo>
                  <a:pt x="2175" y="4104"/>
                </a:lnTo>
                <a:lnTo>
                  <a:pt x="2189" y="4131"/>
                </a:lnTo>
                <a:lnTo>
                  <a:pt x="2205" y="4170"/>
                </a:lnTo>
                <a:lnTo>
                  <a:pt x="2218" y="4207"/>
                </a:lnTo>
                <a:lnTo>
                  <a:pt x="2232" y="4247"/>
                </a:lnTo>
                <a:lnTo>
                  <a:pt x="2243" y="4289"/>
                </a:lnTo>
                <a:lnTo>
                  <a:pt x="2253" y="4331"/>
                </a:lnTo>
                <a:lnTo>
                  <a:pt x="2259" y="4369"/>
                </a:lnTo>
                <a:lnTo>
                  <a:pt x="2262" y="4402"/>
                </a:lnTo>
                <a:lnTo>
                  <a:pt x="2262" y="4435"/>
                </a:lnTo>
                <a:lnTo>
                  <a:pt x="2264" y="4453"/>
                </a:lnTo>
                <a:lnTo>
                  <a:pt x="2264" y="4470"/>
                </a:lnTo>
                <a:lnTo>
                  <a:pt x="2266" y="4486"/>
                </a:lnTo>
                <a:lnTo>
                  <a:pt x="2267" y="4495"/>
                </a:lnTo>
                <a:lnTo>
                  <a:pt x="2273" y="4511"/>
                </a:lnTo>
                <a:lnTo>
                  <a:pt x="2280" y="4533"/>
                </a:lnTo>
                <a:lnTo>
                  <a:pt x="2283" y="4560"/>
                </a:lnTo>
                <a:lnTo>
                  <a:pt x="2287" y="4589"/>
                </a:lnTo>
                <a:lnTo>
                  <a:pt x="2287" y="4617"/>
                </a:lnTo>
                <a:lnTo>
                  <a:pt x="2285" y="4642"/>
                </a:lnTo>
                <a:lnTo>
                  <a:pt x="2280" y="4663"/>
                </a:lnTo>
                <a:lnTo>
                  <a:pt x="2271" y="4680"/>
                </a:lnTo>
                <a:lnTo>
                  <a:pt x="2259" y="4699"/>
                </a:lnTo>
                <a:lnTo>
                  <a:pt x="2243" y="4717"/>
                </a:lnTo>
                <a:lnTo>
                  <a:pt x="2220" y="4731"/>
                </a:lnTo>
                <a:lnTo>
                  <a:pt x="2194" y="4743"/>
                </a:lnTo>
                <a:lnTo>
                  <a:pt x="2161" y="4752"/>
                </a:lnTo>
                <a:lnTo>
                  <a:pt x="2121" y="4753"/>
                </a:lnTo>
                <a:lnTo>
                  <a:pt x="2091" y="4753"/>
                </a:lnTo>
                <a:lnTo>
                  <a:pt x="2056" y="4753"/>
                </a:lnTo>
                <a:lnTo>
                  <a:pt x="2019" y="4752"/>
                </a:lnTo>
                <a:lnTo>
                  <a:pt x="1981" y="4750"/>
                </a:lnTo>
                <a:lnTo>
                  <a:pt x="1944" y="4748"/>
                </a:lnTo>
                <a:lnTo>
                  <a:pt x="1913" y="4746"/>
                </a:lnTo>
                <a:lnTo>
                  <a:pt x="1887" y="4745"/>
                </a:lnTo>
                <a:lnTo>
                  <a:pt x="1871" y="4741"/>
                </a:lnTo>
                <a:lnTo>
                  <a:pt x="1855" y="4736"/>
                </a:lnTo>
                <a:lnTo>
                  <a:pt x="1838" y="4731"/>
                </a:lnTo>
                <a:lnTo>
                  <a:pt x="1819" y="4722"/>
                </a:lnTo>
                <a:lnTo>
                  <a:pt x="1779" y="4760"/>
                </a:lnTo>
                <a:lnTo>
                  <a:pt x="1744" y="4795"/>
                </a:lnTo>
                <a:lnTo>
                  <a:pt x="1726" y="4811"/>
                </a:lnTo>
                <a:lnTo>
                  <a:pt x="1709" y="4827"/>
                </a:lnTo>
                <a:lnTo>
                  <a:pt x="1695" y="4841"/>
                </a:lnTo>
                <a:lnTo>
                  <a:pt x="1683" y="4853"/>
                </a:lnTo>
                <a:lnTo>
                  <a:pt x="1676" y="4860"/>
                </a:lnTo>
                <a:lnTo>
                  <a:pt x="1669" y="4870"/>
                </a:lnTo>
                <a:lnTo>
                  <a:pt x="1656" y="4888"/>
                </a:lnTo>
                <a:lnTo>
                  <a:pt x="1639" y="4907"/>
                </a:lnTo>
                <a:lnTo>
                  <a:pt x="1618" y="4928"/>
                </a:lnTo>
                <a:lnTo>
                  <a:pt x="1595" y="4951"/>
                </a:lnTo>
                <a:lnTo>
                  <a:pt x="1569" y="4972"/>
                </a:lnTo>
                <a:lnTo>
                  <a:pt x="1543" y="4991"/>
                </a:lnTo>
                <a:lnTo>
                  <a:pt x="1515" y="5003"/>
                </a:lnTo>
                <a:lnTo>
                  <a:pt x="1485" y="5012"/>
                </a:lnTo>
                <a:lnTo>
                  <a:pt x="1471" y="5012"/>
                </a:lnTo>
                <a:lnTo>
                  <a:pt x="1449" y="5010"/>
                </a:lnTo>
                <a:lnTo>
                  <a:pt x="1428" y="5002"/>
                </a:lnTo>
                <a:lnTo>
                  <a:pt x="1409" y="4989"/>
                </a:lnTo>
                <a:lnTo>
                  <a:pt x="1389" y="4972"/>
                </a:lnTo>
                <a:lnTo>
                  <a:pt x="1370" y="4947"/>
                </a:lnTo>
                <a:lnTo>
                  <a:pt x="1347" y="4919"/>
                </a:lnTo>
                <a:lnTo>
                  <a:pt x="1325" y="4884"/>
                </a:lnTo>
                <a:lnTo>
                  <a:pt x="1300" y="4850"/>
                </a:lnTo>
                <a:lnTo>
                  <a:pt x="1278" y="4811"/>
                </a:lnTo>
                <a:lnTo>
                  <a:pt x="1255" y="4774"/>
                </a:lnTo>
                <a:lnTo>
                  <a:pt x="1234" y="4738"/>
                </a:lnTo>
                <a:lnTo>
                  <a:pt x="1217" y="4705"/>
                </a:lnTo>
                <a:lnTo>
                  <a:pt x="1199" y="4677"/>
                </a:lnTo>
                <a:lnTo>
                  <a:pt x="1187" y="4654"/>
                </a:lnTo>
                <a:lnTo>
                  <a:pt x="1178" y="4636"/>
                </a:lnTo>
                <a:lnTo>
                  <a:pt x="1175" y="4629"/>
                </a:lnTo>
                <a:lnTo>
                  <a:pt x="1173" y="4621"/>
                </a:lnTo>
                <a:lnTo>
                  <a:pt x="1173" y="4594"/>
                </a:lnTo>
                <a:lnTo>
                  <a:pt x="1176" y="4563"/>
                </a:lnTo>
                <a:lnTo>
                  <a:pt x="1187" y="4532"/>
                </a:lnTo>
                <a:lnTo>
                  <a:pt x="1206" y="4498"/>
                </a:lnTo>
                <a:lnTo>
                  <a:pt x="1096" y="4500"/>
                </a:lnTo>
                <a:lnTo>
                  <a:pt x="1094" y="4528"/>
                </a:lnTo>
                <a:lnTo>
                  <a:pt x="1089" y="4560"/>
                </a:lnTo>
                <a:lnTo>
                  <a:pt x="1079" y="4593"/>
                </a:lnTo>
                <a:lnTo>
                  <a:pt x="1061" y="4626"/>
                </a:lnTo>
                <a:lnTo>
                  <a:pt x="1033" y="4659"/>
                </a:lnTo>
                <a:lnTo>
                  <a:pt x="1011" y="4687"/>
                </a:lnTo>
                <a:lnTo>
                  <a:pt x="997" y="4715"/>
                </a:lnTo>
                <a:lnTo>
                  <a:pt x="988" y="4741"/>
                </a:lnTo>
                <a:lnTo>
                  <a:pt x="984" y="4760"/>
                </a:lnTo>
                <a:lnTo>
                  <a:pt x="984" y="4776"/>
                </a:lnTo>
                <a:lnTo>
                  <a:pt x="984" y="4781"/>
                </a:lnTo>
                <a:lnTo>
                  <a:pt x="984" y="4785"/>
                </a:lnTo>
                <a:lnTo>
                  <a:pt x="984" y="4788"/>
                </a:lnTo>
                <a:lnTo>
                  <a:pt x="984" y="4799"/>
                </a:lnTo>
                <a:lnTo>
                  <a:pt x="983" y="4816"/>
                </a:lnTo>
                <a:lnTo>
                  <a:pt x="977" y="4839"/>
                </a:lnTo>
                <a:lnTo>
                  <a:pt x="970" y="4865"/>
                </a:lnTo>
                <a:lnTo>
                  <a:pt x="958" y="4893"/>
                </a:lnTo>
                <a:lnTo>
                  <a:pt x="943" y="4919"/>
                </a:lnTo>
                <a:lnTo>
                  <a:pt x="920" y="4940"/>
                </a:lnTo>
                <a:lnTo>
                  <a:pt x="908" y="4949"/>
                </a:lnTo>
                <a:lnTo>
                  <a:pt x="892" y="4956"/>
                </a:lnTo>
                <a:lnTo>
                  <a:pt x="873" y="4961"/>
                </a:lnTo>
                <a:lnTo>
                  <a:pt x="850" y="4963"/>
                </a:lnTo>
                <a:lnTo>
                  <a:pt x="824" y="4960"/>
                </a:lnTo>
                <a:lnTo>
                  <a:pt x="798" y="4953"/>
                </a:lnTo>
                <a:lnTo>
                  <a:pt x="768" y="4944"/>
                </a:lnTo>
                <a:lnTo>
                  <a:pt x="733" y="4935"/>
                </a:lnTo>
                <a:lnTo>
                  <a:pt x="696" y="4925"/>
                </a:lnTo>
                <a:lnTo>
                  <a:pt x="658" y="4914"/>
                </a:lnTo>
                <a:lnTo>
                  <a:pt x="620" y="4902"/>
                </a:lnTo>
                <a:lnTo>
                  <a:pt x="581" y="4891"/>
                </a:lnTo>
                <a:lnTo>
                  <a:pt x="546" y="4881"/>
                </a:lnTo>
                <a:lnTo>
                  <a:pt x="515" y="4870"/>
                </a:lnTo>
                <a:lnTo>
                  <a:pt x="487" y="4862"/>
                </a:lnTo>
                <a:lnTo>
                  <a:pt x="464" y="4857"/>
                </a:lnTo>
                <a:lnTo>
                  <a:pt x="449" y="4851"/>
                </a:lnTo>
                <a:lnTo>
                  <a:pt x="442" y="4850"/>
                </a:lnTo>
                <a:lnTo>
                  <a:pt x="435" y="4846"/>
                </a:lnTo>
                <a:lnTo>
                  <a:pt x="428" y="4841"/>
                </a:lnTo>
                <a:lnTo>
                  <a:pt x="421" y="4836"/>
                </a:lnTo>
                <a:lnTo>
                  <a:pt x="410" y="4820"/>
                </a:lnTo>
                <a:lnTo>
                  <a:pt x="398" y="4801"/>
                </a:lnTo>
                <a:lnTo>
                  <a:pt x="389" y="4776"/>
                </a:lnTo>
                <a:lnTo>
                  <a:pt x="382" y="4748"/>
                </a:lnTo>
                <a:lnTo>
                  <a:pt x="381" y="4717"/>
                </a:lnTo>
                <a:lnTo>
                  <a:pt x="384" y="4684"/>
                </a:lnTo>
                <a:lnTo>
                  <a:pt x="396" y="4649"/>
                </a:lnTo>
                <a:lnTo>
                  <a:pt x="401" y="4635"/>
                </a:lnTo>
                <a:lnTo>
                  <a:pt x="407" y="4621"/>
                </a:lnTo>
                <a:lnTo>
                  <a:pt x="361" y="4610"/>
                </a:lnTo>
                <a:lnTo>
                  <a:pt x="316" y="4594"/>
                </a:lnTo>
                <a:lnTo>
                  <a:pt x="269" y="4573"/>
                </a:lnTo>
                <a:lnTo>
                  <a:pt x="220" y="4549"/>
                </a:lnTo>
                <a:lnTo>
                  <a:pt x="192" y="4530"/>
                </a:lnTo>
                <a:lnTo>
                  <a:pt x="166" y="4504"/>
                </a:lnTo>
                <a:lnTo>
                  <a:pt x="143" y="4476"/>
                </a:lnTo>
                <a:lnTo>
                  <a:pt x="122" y="4444"/>
                </a:lnTo>
                <a:lnTo>
                  <a:pt x="103" y="4411"/>
                </a:lnTo>
                <a:lnTo>
                  <a:pt x="87" y="4380"/>
                </a:lnTo>
                <a:lnTo>
                  <a:pt x="75" y="4352"/>
                </a:lnTo>
                <a:lnTo>
                  <a:pt x="65" y="4327"/>
                </a:lnTo>
                <a:lnTo>
                  <a:pt x="58" y="4310"/>
                </a:lnTo>
                <a:lnTo>
                  <a:pt x="54" y="4299"/>
                </a:lnTo>
                <a:lnTo>
                  <a:pt x="49" y="4270"/>
                </a:lnTo>
                <a:lnTo>
                  <a:pt x="54" y="4243"/>
                </a:lnTo>
                <a:lnTo>
                  <a:pt x="65" y="4219"/>
                </a:lnTo>
                <a:lnTo>
                  <a:pt x="82" y="4198"/>
                </a:lnTo>
                <a:lnTo>
                  <a:pt x="103" y="4177"/>
                </a:lnTo>
                <a:lnTo>
                  <a:pt x="126" y="4159"/>
                </a:lnTo>
                <a:lnTo>
                  <a:pt x="150" y="4144"/>
                </a:lnTo>
                <a:lnTo>
                  <a:pt x="173" y="4130"/>
                </a:lnTo>
                <a:lnTo>
                  <a:pt x="190" y="4116"/>
                </a:lnTo>
                <a:lnTo>
                  <a:pt x="206" y="4095"/>
                </a:lnTo>
                <a:lnTo>
                  <a:pt x="220" y="4070"/>
                </a:lnTo>
                <a:lnTo>
                  <a:pt x="232" y="4044"/>
                </a:lnTo>
                <a:lnTo>
                  <a:pt x="243" y="4018"/>
                </a:lnTo>
                <a:lnTo>
                  <a:pt x="234" y="3992"/>
                </a:lnTo>
                <a:lnTo>
                  <a:pt x="229" y="3967"/>
                </a:lnTo>
                <a:lnTo>
                  <a:pt x="225" y="3946"/>
                </a:lnTo>
                <a:lnTo>
                  <a:pt x="220" y="3838"/>
                </a:lnTo>
                <a:lnTo>
                  <a:pt x="222" y="3733"/>
                </a:lnTo>
                <a:lnTo>
                  <a:pt x="232" y="3632"/>
                </a:lnTo>
                <a:lnTo>
                  <a:pt x="225" y="3634"/>
                </a:lnTo>
                <a:lnTo>
                  <a:pt x="216" y="3634"/>
                </a:lnTo>
                <a:lnTo>
                  <a:pt x="185" y="3630"/>
                </a:lnTo>
                <a:lnTo>
                  <a:pt x="155" y="3621"/>
                </a:lnTo>
                <a:lnTo>
                  <a:pt x="127" y="3607"/>
                </a:lnTo>
                <a:lnTo>
                  <a:pt x="105" y="3590"/>
                </a:lnTo>
                <a:lnTo>
                  <a:pt x="84" y="3569"/>
                </a:lnTo>
                <a:lnTo>
                  <a:pt x="70" y="3551"/>
                </a:lnTo>
                <a:lnTo>
                  <a:pt x="58" y="3534"/>
                </a:lnTo>
                <a:lnTo>
                  <a:pt x="49" y="3518"/>
                </a:lnTo>
                <a:lnTo>
                  <a:pt x="40" y="3499"/>
                </a:lnTo>
                <a:lnTo>
                  <a:pt x="33" y="3476"/>
                </a:lnTo>
                <a:lnTo>
                  <a:pt x="23" y="3450"/>
                </a:lnTo>
                <a:lnTo>
                  <a:pt x="9" y="3408"/>
                </a:lnTo>
                <a:lnTo>
                  <a:pt x="0" y="3370"/>
                </a:lnTo>
                <a:lnTo>
                  <a:pt x="2" y="3331"/>
                </a:lnTo>
                <a:lnTo>
                  <a:pt x="12" y="3296"/>
                </a:lnTo>
                <a:lnTo>
                  <a:pt x="28" y="3263"/>
                </a:lnTo>
                <a:lnTo>
                  <a:pt x="49" y="3232"/>
                </a:lnTo>
                <a:lnTo>
                  <a:pt x="72" y="3206"/>
                </a:lnTo>
                <a:lnTo>
                  <a:pt x="94" y="3181"/>
                </a:lnTo>
                <a:lnTo>
                  <a:pt x="115" y="3162"/>
                </a:lnTo>
                <a:lnTo>
                  <a:pt x="133" y="3146"/>
                </a:lnTo>
                <a:lnTo>
                  <a:pt x="157" y="3130"/>
                </a:lnTo>
                <a:lnTo>
                  <a:pt x="182" y="3122"/>
                </a:lnTo>
                <a:lnTo>
                  <a:pt x="204" y="3118"/>
                </a:lnTo>
                <a:lnTo>
                  <a:pt x="225" y="3120"/>
                </a:lnTo>
                <a:lnTo>
                  <a:pt x="244" y="3123"/>
                </a:lnTo>
                <a:lnTo>
                  <a:pt x="260" y="3129"/>
                </a:lnTo>
                <a:lnTo>
                  <a:pt x="271" y="3139"/>
                </a:lnTo>
                <a:lnTo>
                  <a:pt x="278" y="3153"/>
                </a:lnTo>
                <a:lnTo>
                  <a:pt x="278" y="3169"/>
                </a:lnTo>
                <a:lnTo>
                  <a:pt x="264" y="3240"/>
                </a:lnTo>
                <a:lnTo>
                  <a:pt x="250" y="3300"/>
                </a:lnTo>
                <a:lnTo>
                  <a:pt x="236" y="3351"/>
                </a:lnTo>
                <a:lnTo>
                  <a:pt x="223" y="3391"/>
                </a:lnTo>
                <a:lnTo>
                  <a:pt x="211" y="3424"/>
                </a:lnTo>
                <a:lnTo>
                  <a:pt x="199" y="3447"/>
                </a:lnTo>
                <a:lnTo>
                  <a:pt x="202" y="3447"/>
                </a:lnTo>
                <a:lnTo>
                  <a:pt x="211" y="3443"/>
                </a:lnTo>
                <a:lnTo>
                  <a:pt x="225" y="3433"/>
                </a:lnTo>
                <a:lnTo>
                  <a:pt x="243" y="3420"/>
                </a:lnTo>
                <a:lnTo>
                  <a:pt x="264" y="3405"/>
                </a:lnTo>
                <a:lnTo>
                  <a:pt x="286" y="3385"/>
                </a:lnTo>
                <a:lnTo>
                  <a:pt x="311" y="3366"/>
                </a:lnTo>
                <a:lnTo>
                  <a:pt x="342" y="3303"/>
                </a:lnTo>
                <a:lnTo>
                  <a:pt x="379" y="3244"/>
                </a:lnTo>
                <a:lnTo>
                  <a:pt x="419" y="3188"/>
                </a:lnTo>
                <a:lnTo>
                  <a:pt x="466" y="3139"/>
                </a:lnTo>
                <a:lnTo>
                  <a:pt x="517" y="3094"/>
                </a:lnTo>
                <a:lnTo>
                  <a:pt x="569" y="3054"/>
                </a:lnTo>
                <a:lnTo>
                  <a:pt x="625" y="3017"/>
                </a:lnTo>
                <a:lnTo>
                  <a:pt x="682" y="2987"/>
                </a:lnTo>
                <a:lnTo>
                  <a:pt x="738" y="2959"/>
                </a:lnTo>
                <a:lnTo>
                  <a:pt x="794" y="2937"/>
                </a:lnTo>
                <a:lnTo>
                  <a:pt x="848" y="2917"/>
                </a:lnTo>
                <a:lnTo>
                  <a:pt x="848" y="2868"/>
                </a:lnTo>
                <a:lnTo>
                  <a:pt x="848" y="2818"/>
                </a:lnTo>
                <a:lnTo>
                  <a:pt x="848" y="2769"/>
                </a:lnTo>
                <a:lnTo>
                  <a:pt x="848" y="2722"/>
                </a:lnTo>
                <a:lnTo>
                  <a:pt x="850" y="2678"/>
                </a:lnTo>
                <a:lnTo>
                  <a:pt x="850" y="2640"/>
                </a:lnTo>
                <a:lnTo>
                  <a:pt x="850" y="2608"/>
                </a:lnTo>
                <a:lnTo>
                  <a:pt x="852" y="2582"/>
                </a:lnTo>
                <a:lnTo>
                  <a:pt x="852" y="2566"/>
                </a:lnTo>
                <a:lnTo>
                  <a:pt x="852" y="2561"/>
                </a:lnTo>
                <a:lnTo>
                  <a:pt x="855" y="2540"/>
                </a:lnTo>
                <a:lnTo>
                  <a:pt x="867" y="2522"/>
                </a:lnTo>
                <a:lnTo>
                  <a:pt x="883" y="2510"/>
                </a:lnTo>
                <a:lnTo>
                  <a:pt x="904" y="2503"/>
                </a:lnTo>
                <a:lnTo>
                  <a:pt x="925" y="2505"/>
                </a:lnTo>
                <a:lnTo>
                  <a:pt x="944" y="2514"/>
                </a:lnTo>
                <a:lnTo>
                  <a:pt x="958" y="2529"/>
                </a:lnTo>
                <a:lnTo>
                  <a:pt x="967" y="2549"/>
                </a:lnTo>
                <a:lnTo>
                  <a:pt x="979" y="2577"/>
                </a:lnTo>
                <a:lnTo>
                  <a:pt x="1000" y="2605"/>
                </a:lnTo>
                <a:lnTo>
                  <a:pt x="1032" y="2633"/>
                </a:lnTo>
                <a:lnTo>
                  <a:pt x="1072" y="2659"/>
                </a:lnTo>
                <a:lnTo>
                  <a:pt x="1122" y="2685"/>
                </a:lnTo>
                <a:lnTo>
                  <a:pt x="1182" y="2709"/>
                </a:lnTo>
                <a:lnTo>
                  <a:pt x="1250" y="2732"/>
                </a:lnTo>
                <a:lnTo>
                  <a:pt x="1255" y="2734"/>
                </a:lnTo>
                <a:lnTo>
                  <a:pt x="1258" y="2737"/>
                </a:lnTo>
                <a:lnTo>
                  <a:pt x="1300" y="2702"/>
                </a:lnTo>
                <a:lnTo>
                  <a:pt x="1344" y="2671"/>
                </a:lnTo>
                <a:lnTo>
                  <a:pt x="1391" y="2646"/>
                </a:lnTo>
                <a:lnTo>
                  <a:pt x="1440" y="2629"/>
                </a:lnTo>
                <a:lnTo>
                  <a:pt x="1454" y="2610"/>
                </a:lnTo>
                <a:lnTo>
                  <a:pt x="1475" y="2585"/>
                </a:lnTo>
                <a:lnTo>
                  <a:pt x="1503" y="2556"/>
                </a:lnTo>
                <a:lnTo>
                  <a:pt x="1534" y="2522"/>
                </a:lnTo>
                <a:lnTo>
                  <a:pt x="1571" y="2489"/>
                </a:lnTo>
                <a:lnTo>
                  <a:pt x="1519" y="2481"/>
                </a:lnTo>
                <a:lnTo>
                  <a:pt x="1464" y="2470"/>
                </a:lnTo>
                <a:lnTo>
                  <a:pt x="1407" y="2458"/>
                </a:lnTo>
                <a:lnTo>
                  <a:pt x="1347" y="2442"/>
                </a:lnTo>
                <a:lnTo>
                  <a:pt x="1286" y="2426"/>
                </a:lnTo>
                <a:lnTo>
                  <a:pt x="1227" y="2407"/>
                </a:lnTo>
                <a:lnTo>
                  <a:pt x="1168" y="2388"/>
                </a:lnTo>
                <a:lnTo>
                  <a:pt x="1110" y="2365"/>
                </a:lnTo>
                <a:lnTo>
                  <a:pt x="1056" y="2341"/>
                </a:lnTo>
                <a:lnTo>
                  <a:pt x="1007" y="2313"/>
                </a:lnTo>
                <a:lnTo>
                  <a:pt x="962" y="2283"/>
                </a:lnTo>
                <a:lnTo>
                  <a:pt x="923" y="2252"/>
                </a:lnTo>
                <a:lnTo>
                  <a:pt x="892" y="2217"/>
                </a:lnTo>
                <a:lnTo>
                  <a:pt x="867" y="2178"/>
                </a:lnTo>
                <a:lnTo>
                  <a:pt x="854" y="2138"/>
                </a:lnTo>
                <a:lnTo>
                  <a:pt x="854" y="2136"/>
                </a:lnTo>
                <a:lnTo>
                  <a:pt x="852" y="2135"/>
                </a:lnTo>
                <a:lnTo>
                  <a:pt x="852" y="2131"/>
                </a:lnTo>
                <a:lnTo>
                  <a:pt x="852" y="2124"/>
                </a:lnTo>
                <a:lnTo>
                  <a:pt x="852" y="2114"/>
                </a:lnTo>
                <a:lnTo>
                  <a:pt x="852" y="2100"/>
                </a:lnTo>
                <a:lnTo>
                  <a:pt x="850" y="2082"/>
                </a:lnTo>
                <a:lnTo>
                  <a:pt x="850" y="2058"/>
                </a:lnTo>
                <a:lnTo>
                  <a:pt x="850" y="2026"/>
                </a:lnTo>
                <a:lnTo>
                  <a:pt x="850" y="1990"/>
                </a:lnTo>
                <a:lnTo>
                  <a:pt x="850" y="1942"/>
                </a:lnTo>
                <a:lnTo>
                  <a:pt x="850" y="1888"/>
                </a:lnTo>
                <a:lnTo>
                  <a:pt x="850" y="1824"/>
                </a:lnTo>
                <a:lnTo>
                  <a:pt x="850" y="1749"/>
                </a:lnTo>
                <a:lnTo>
                  <a:pt x="852" y="1661"/>
                </a:lnTo>
                <a:lnTo>
                  <a:pt x="852" y="1563"/>
                </a:lnTo>
                <a:lnTo>
                  <a:pt x="855" y="1542"/>
                </a:lnTo>
                <a:lnTo>
                  <a:pt x="866" y="1525"/>
                </a:lnTo>
                <a:lnTo>
                  <a:pt x="883" y="1511"/>
                </a:lnTo>
                <a:lnTo>
                  <a:pt x="902" y="1506"/>
                </a:lnTo>
                <a:close/>
                <a:moveTo>
                  <a:pt x="969" y="634"/>
                </a:moveTo>
                <a:lnTo>
                  <a:pt x="969" y="697"/>
                </a:lnTo>
                <a:lnTo>
                  <a:pt x="969" y="758"/>
                </a:lnTo>
                <a:lnTo>
                  <a:pt x="967" y="817"/>
                </a:lnTo>
                <a:lnTo>
                  <a:pt x="967" y="875"/>
                </a:lnTo>
                <a:lnTo>
                  <a:pt x="967" y="926"/>
                </a:lnTo>
                <a:lnTo>
                  <a:pt x="967" y="971"/>
                </a:lnTo>
                <a:lnTo>
                  <a:pt x="969" y="1008"/>
                </a:lnTo>
                <a:lnTo>
                  <a:pt x="969" y="1037"/>
                </a:lnTo>
                <a:lnTo>
                  <a:pt x="969" y="1055"/>
                </a:lnTo>
                <a:lnTo>
                  <a:pt x="983" y="1081"/>
                </a:lnTo>
                <a:lnTo>
                  <a:pt x="1007" y="1109"/>
                </a:lnTo>
                <a:lnTo>
                  <a:pt x="1046" y="1139"/>
                </a:lnTo>
                <a:lnTo>
                  <a:pt x="1093" y="1167"/>
                </a:lnTo>
                <a:lnTo>
                  <a:pt x="1150" y="1195"/>
                </a:lnTo>
                <a:lnTo>
                  <a:pt x="1220" y="1223"/>
                </a:lnTo>
                <a:lnTo>
                  <a:pt x="1299" y="1249"/>
                </a:lnTo>
                <a:lnTo>
                  <a:pt x="1389" y="1273"/>
                </a:lnTo>
                <a:lnTo>
                  <a:pt x="1489" y="1296"/>
                </a:lnTo>
                <a:lnTo>
                  <a:pt x="1599" y="1315"/>
                </a:lnTo>
                <a:lnTo>
                  <a:pt x="1718" y="1333"/>
                </a:lnTo>
                <a:lnTo>
                  <a:pt x="1847" y="1348"/>
                </a:lnTo>
                <a:lnTo>
                  <a:pt x="1985" y="1359"/>
                </a:lnTo>
                <a:lnTo>
                  <a:pt x="2131" y="1366"/>
                </a:lnTo>
                <a:lnTo>
                  <a:pt x="2287" y="1368"/>
                </a:lnTo>
                <a:lnTo>
                  <a:pt x="2431" y="1366"/>
                </a:lnTo>
                <a:lnTo>
                  <a:pt x="2569" y="1359"/>
                </a:lnTo>
                <a:lnTo>
                  <a:pt x="2700" y="1350"/>
                </a:lnTo>
                <a:lnTo>
                  <a:pt x="2826" y="1336"/>
                </a:lnTo>
                <a:lnTo>
                  <a:pt x="2943" y="1320"/>
                </a:lnTo>
                <a:lnTo>
                  <a:pt x="3053" y="1301"/>
                </a:lnTo>
                <a:lnTo>
                  <a:pt x="3156" y="1279"/>
                </a:lnTo>
                <a:lnTo>
                  <a:pt x="3248" y="1256"/>
                </a:lnTo>
                <a:lnTo>
                  <a:pt x="3332" y="1230"/>
                </a:lnTo>
                <a:lnTo>
                  <a:pt x="3405" y="1203"/>
                </a:lnTo>
                <a:lnTo>
                  <a:pt x="3468" y="1174"/>
                </a:lnTo>
                <a:lnTo>
                  <a:pt x="3521" y="1144"/>
                </a:lnTo>
                <a:lnTo>
                  <a:pt x="3561" y="1114"/>
                </a:lnTo>
                <a:lnTo>
                  <a:pt x="3590" y="1085"/>
                </a:lnTo>
                <a:lnTo>
                  <a:pt x="3606" y="1055"/>
                </a:lnTo>
                <a:lnTo>
                  <a:pt x="3608" y="1046"/>
                </a:lnTo>
                <a:lnTo>
                  <a:pt x="3610" y="1037"/>
                </a:lnTo>
                <a:lnTo>
                  <a:pt x="3610" y="636"/>
                </a:lnTo>
                <a:lnTo>
                  <a:pt x="3555" y="671"/>
                </a:lnTo>
                <a:lnTo>
                  <a:pt x="3491" y="702"/>
                </a:lnTo>
                <a:lnTo>
                  <a:pt x="3419" y="733"/>
                </a:lnTo>
                <a:lnTo>
                  <a:pt x="3341" y="761"/>
                </a:lnTo>
                <a:lnTo>
                  <a:pt x="3255" y="786"/>
                </a:lnTo>
                <a:lnTo>
                  <a:pt x="3163" y="809"/>
                </a:lnTo>
                <a:lnTo>
                  <a:pt x="3065" y="828"/>
                </a:lnTo>
                <a:lnTo>
                  <a:pt x="2962" y="845"/>
                </a:lnTo>
                <a:lnTo>
                  <a:pt x="2857" y="861"/>
                </a:lnTo>
                <a:lnTo>
                  <a:pt x="2747" y="871"/>
                </a:lnTo>
                <a:lnTo>
                  <a:pt x="2636" y="882"/>
                </a:lnTo>
                <a:lnTo>
                  <a:pt x="2520" y="889"/>
                </a:lnTo>
                <a:lnTo>
                  <a:pt x="2405" y="892"/>
                </a:lnTo>
                <a:lnTo>
                  <a:pt x="2290" y="894"/>
                </a:lnTo>
                <a:lnTo>
                  <a:pt x="2173" y="892"/>
                </a:lnTo>
                <a:lnTo>
                  <a:pt x="2058" y="889"/>
                </a:lnTo>
                <a:lnTo>
                  <a:pt x="1943" y="882"/>
                </a:lnTo>
                <a:lnTo>
                  <a:pt x="1831" y="871"/>
                </a:lnTo>
                <a:lnTo>
                  <a:pt x="1721" y="859"/>
                </a:lnTo>
                <a:lnTo>
                  <a:pt x="1615" y="845"/>
                </a:lnTo>
                <a:lnTo>
                  <a:pt x="1513" y="828"/>
                </a:lnTo>
                <a:lnTo>
                  <a:pt x="1416" y="809"/>
                </a:lnTo>
                <a:lnTo>
                  <a:pt x="1323" y="786"/>
                </a:lnTo>
                <a:lnTo>
                  <a:pt x="1238" y="760"/>
                </a:lnTo>
                <a:lnTo>
                  <a:pt x="1157" y="732"/>
                </a:lnTo>
                <a:lnTo>
                  <a:pt x="1086" y="702"/>
                </a:lnTo>
                <a:lnTo>
                  <a:pt x="1023" y="669"/>
                </a:lnTo>
                <a:lnTo>
                  <a:pt x="969" y="634"/>
                </a:lnTo>
                <a:close/>
                <a:moveTo>
                  <a:pt x="2290" y="117"/>
                </a:moveTo>
                <a:lnTo>
                  <a:pt x="2140" y="119"/>
                </a:lnTo>
                <a:lnTo>
                  <a:pt x="1999" y="126"/>
                </a:lnTo>
                <a:lnTo>
                  <a:pt x="1864" y="136"/>
                </a:lnTo>
                <a:lnTo>
                  <a:pt x="1738" y="148"/>
                </a:lnTo>
                <a:lnTo>
                  <a:pt x="1622" y="166"/>
                </a:lnTo>
                <a:lnTo>
                  <a:pt x="1512" y="185"/>
                </a:lnTo>
                <a:lnTo>
                  <a:pt x="1412" y="206"/>
                </a:lnTo>
                <a:lnTo>
                  <a:pt x="1323" y="230"/>
                </a:lnTo>
                <a:lnTo>
                  <a:pt x="1243" y="255"/>
                </a:lnTo>
                <a:lnTo>
                  <a:pt x="1171" y="281"/>
                </a:lnTo>
                <a:lnTo>
                  <a:pt x="1110" y="309"/>
                </a:lnTo>
                <a:lnTo>
                  <a:pt x="1061" y="337"/>
                </a:lnTo>
                <a:lnTo>
                  <a:pt x="1021" y="365"/>
                </a:lnTo>
                <a:lnTo>
                  <a:pt x="993" y="393"/>
                </a:lnTo>
                <a:lnTo>
                  <a:pt x="976" y="421"/>
                </a:lnTo>
                <a:lnTo>
                  <a:pt x="969" y="447"/>
                </a:lnTo>
                <a:lnTo>
                  <a:pt x="976" y="473"/>
                </a:lnTo>
                <a:lnTo>
                  <a:pt x="993" y="501"/>
                </a:lnTo>
                <a:lnTo>
                  <a:pt x="1021" y="529"/>
                </a:lnTo>
                <a:lnTo>
                  <a:pt x="1061" y="557"/>
                </a:lnTo>
                <a:lnTo>
                  <a:pt x="1110" y="585"/>
                </a:lnTo>
                <a:lnTo>
                  <a:pt x="1171" y="611"/>
                </a:lnTo>
                <a:lnTo>
                  <a:pt x="1243" y="637"/>
                </a:lnTo>
                <a:lnTo>
                  <a:pt x="1323" y="664"/>
                </a:lnTo>
                <a:lnTo>
                  <a:pt x="1412" y="686"/>
                </a:lnTo>
                <a:lnTo>
                  <a:pt x="1512" y="709"/>
                </a:lnTo>
                <a:lnTo>
                  <a:pt x="1622" y="728"/>
                </a:lnTo>
                <a:lnTo>
                  <a:pt x="1738" y="744"/>
                </a:lnTo>
                <a:lnTo>
                  <a:pt x="1864" y="758"/>
                </a:lnTo>
                <a:lnTo>
                  <a:pt x="1999" y="768"/>
                </a:lnTo>
                <a:lnTo>
                  <a:pt x="2140" y="774"/>
                </a:lnTo>
                <a:lnTo>
                  <a:pt x="2290" y="777"/>
                </a:lnTo>
                <a:lnTo>
                  <a:pt x="2438" y="774"/>
                </a:lnTo>
                <a:lnTo>
                  <a:pt x="2582" y="768"/>
                </a:lnTo>
                <a:lnTo>
                  <a:pt x="2714" y="758"/>
                </a:lnTo>
                <a:lnTo>
                  <a:pt x="2840" y="744"/>
                </a:lnTo>
                <a:lnTo>
                  <a:pt x="2959" y="728"/>
                </a:lnTo>
                <a:lnTo>
                  <a:pt x="3067" y="709"/>
                </a:lnTo>
                <a:lnTo>
                  <a:pt x="3166" y="686"/>
                </a:lnTo>
                <a:lnTo>
                  <a:pt x="3255" y="664"/>
                </a:lnTo>
                <a:lnTo>
                  <a:pt x="3337" y="637"/>
                </a:lnTo>
                <a:lnTo>
                  <a:pt x="3407" y="611"/>
                </a:lnTo>
                <a:lnTo>
                  <a:pt x="3468" y="585"/>
                </a:lnTo>
                <a:lnTo>
                  <a:pt x="3519" y="557"/>
                </a:lnTo>
                <a:lnTo>
                  <a:pt x="3557" y="529"/>
                </a:lnTo>
                <a:lnTo>
                  <a:pt x="3587" y="501"/>
                </a:lnTo>
                <a:lnTo>
                  <a:pt x="3603" y="473"/>
                </a:lnTo>
                <a:lnTo>
                  <a:pt x="3610" y="447"/>
                </a:lnTo>
                <a:lnTo>
                  <a:pt x="3603" y="421"/>
                </a:lnTo>
                <a:lnTo>
                  <a:pt x="3587" y="393"/>
                </a:lnTo>
                <a:lnTo>
                  <a:pt x="3557" y="365"/>
                </a:lnTo>
                <a:lnTo>
                  <a:pt x="3519" y="337"/>
                </a:lnTo>
                <a:lnTo>
                  <a:pt x="3468" y="309"/>
                </a:lnTo>
                <a:lnTo>
                  <a:pt x="3407" y="281"/>
                </a:lnTo>
                <a:lnTo>
                  <a:pt x="3337" y="255"/>
                </a:lnTo>
                <a:lnTo>
                  <a:pt x="3255" y="230"/>
                </a:lnTo>
                <a:lnTo>
                  <a:pt x="3166" y="206"/>
                </a:lnTo>
                <a:lnTo>
                  <a:pt x="3067" y="185"/>
                </a:lnTo>
                <a:lnTo>
                  <a:pt x="2959" y="166"/>
                </a:lnTo>
                <a:lnTo>
                  <a:pt x="2840" y="148"/>
                </a:lnTo>
                <a:lnTo>
                  <a:pt x="2714" y="136"/>
                </a:lnTo>
                <a:lnTo>
                  <a:pt x="2582" y="126"/>
                </a:lnTo>
                <a:lnTo>
                  <a:pt x="2438" y="119"/>
                </a:lnTo>
                <a:lnTo>
                  <a:pt x="2290" y="117"/>
                </a:lnTo>
                <a:close/>
                <a:moveTo>
                  <a:pt x="2290" y="0"/>
                </a:moveTo>
                <a:lnTo>
                  <a:pt x="2397" y="1"/>
                </a:lnTo>
                <a:lnTo>
                  <a:pt x="2503" y="5"/>
                </a:lnTo>
                <a:lnTo>
                  <a:pt x="2609" y="10"/>
                </a:lnTo>
                <a:lnTo>
                  <a:pt x="2712" y="17"/>
                </a:lnTo>
                <a:lnTo>
                  <a:pt x="2815" y="28"/>
                </a:lnTo>
                <a:lnTo>
                  <a:pt x="2915" y="40"/>
                </a:lnTo>
                <a:lnTo>
                  <a:pt x="3011" y="56"/>
                </a:lnTo>
                <a:lnTo>
                  <a:pt x="3103" y="73"/>
                </a:lnTo>
                <a:lnTo>
                  <a:pt x="3192" y="92"/>
                </a:lnTo>
                <a:lnTo>
                  <a:pt x="3276" y="113"/>
                </a:lnTo>
                <a:lnTo>
                  <a:pt x="3353" y="136"/>
                </a:lnTo>
                <a:lnTo>
                  <a:pt x="3426" y="162"/>
                </a:lnTo>
                <a:lnTo>
                  <a:pt x="3493" y="190"/>
                </a:lnTo>
                <a:lnTo>
                  <a:pt x="3550" y="220"/>
                </a:lnTo>
                <a:lnTo>
                  <a:pt x="3603" y="253"/>
                </a:lnTo>
                <a:lnTo>
                  <a:pt x="3645" y="288"/>
                </a:lnTo>
                <a:lnTo>
                  <a:pt x="3679" y="325"/>
                </a:lnTo>
                <a:lnTo>
                  <a:pt x="3706" y="363"/>
                </a:lnTo>
                <a:lnTo>
                  <a:pt x="3721" y="403"/>
                </a:lnTo>
                <a:lnTo>
                  <a:pt x="3727" y="447"/>
                </a:lnTo>
                <a:lnTo>
                  <a:pt x="3727" y="454"/>
                </a:lnTo>
                <a:lnTo>
                  <a:pt x="3727" y="456"/>
                </a:lnTo>
                <a:lnTo>
                  <a:pt x="3727" y="459"/>
                </a:lnTo>
                <a:lnTo>
                  <a:pt x="3727" y="1037"/>
                </a:lnTo>
                <a:lnTo>
                  <a:pt x="3725" y="1064"/>
                </a:lnTo>
                <a:lnTo>
                  <a:pt x="3718" y="1090"/>
                </a:lnTo>
                <a:lnTo>
                  <a:pt x="3699" y="1132"/>
                </a:lnTo>
                <a:lnTo>
                  <a:pt x="3669" y="1172"/>
                </a:lnTo>
                <a:lnTo>
                  <a:pt x="3629" y="1209"/>
                </a:lnTo>
                <a:lnTo>
                  <a:pt x="3580" y="1244"/>
                </a:lnTo>
                <a:lnTo>
                  <a:pt x="3521" y="1277"/>
                </a:lnTo>
                <a:lnTo>
                  <a:pt x="3454" y="1307"/>
                </a:lnTo>
                <a:lnTo>
                  <a:pt x="3381" y="1336"/>
                </a:lnTo>
                <a:lnTo>
                  <a:pt x="3301" y="1361"/>
                </a:lnTo>
                <a:lnTo>
                  <a:pt x="3215" y="1385"/>
                </a:lnTo>
                <a:lnTo>
                  <a:pt x="3124" y="1406"/>
                </a:lnTo>
                <a:lnTo>
                  <a:pt x="3028" y="1424"/>
                </a:lnTo>
                <a:lnTo>
                  <a:pt x="2929" y="1439"/>
                </a:lnTo>
                <a:lnTo>
                  <a:pt x="2826" y="1453"/>
                </a:lnTo>
                <a:lnTo>
                  <a:pt x="2719" y="1465"/>
                </a:lnTo>
                <a:lnTo>
                  <a:pt x="2613" y="1474"/>
                </a:lnTo>
                <a:lnTo>
                  <a:pt x="2505" y="1479"/>
                </a:lnTo>
                <a:lnTo>
                  <a:pt x="2397" y="1483"/>
                </a:lnTo>
                <a:lnTo>
                  <a:pt x="2287" y="1485"/>
                </a:lnTo>
                <a:lnTo>
                  <a:pt x="2182" y="1483"/>
                </a:lnTo>
                <a:lnTo>
                  <a:pt x="2077" y="1479"/>
                </a:lnTo>
                <a:lnTo>
                  <a:pt x="1972" y="1474"/>
                </a:lnTo>
                <a:lnTo>
                  <a:pt x="1869" y="1465"/>
                </a:lnTo>
                <a:lnTo>
                  <a:pt x="1768" y="1457"/>
                </a:lnTo>
                <a:lnTo>
                  <a:pt x="1667" y="1443"/>
                </a:lnTo>
                <a:lnTo>
                  <a:pt x="1571" y="1429"/>
                </a:lnTo>
                <a:lnTo>
                  <a:pt x="1478" y="1411"/>
                </a:lnTo>
                <a:lnTo>
                  <a:pt x="1389" y="1392"/>
                </a:lnTo>
                <a:lnTo>
                  <a:pt x="1304" y="1371"/>
                </a:lnTo>
                <a:lnTo>
                  <a:pt x="1225" y="1347"/>
                </a:lnTo>
                <a:lnTo>
                  <a:pt x="1152" y="1320"/>
                </a:lnTo>
                <a:lnTo>
                  <a:pt x="1086" y="1293"/>
                </a:lnTo>
                <a:lnTo>
                  <a:pt x="1025" y="1263"/>
                </a:lnTo>
                <a:lnTo>
                  <a:pt x="974" y="1230"/>
                </a:lnTo>
                <a:lnTo>
                  <a:pt x="929" y="1195"/>
                </a:lnTo>
                <a:lnTo>
                  <a:pt x="894" y="1158"/>
                </a:lnTo>
                <a:lnTo>
                  <a:pt x="869" y="1120"/>
                </a:lnTo>
                <a:lnTo>
                  <a:pt x="854" y="1078"/>
                </a:lnTo>
                <a:lnTo>
                  <a:pt x="854" y="1076"/>
                </a:lnTo>
                <a:lnTo>
                  <a:pt x="852" y="1074"/>
                </a:lnTo>
                <a:lnTo>
                  <a:pt x="852" y="1069"/>
                </a:lnTo>
                <a:lnTo>
                  <a:pt x="852" y="1062"/>
                </a:lnTo>
                <a:lnTo>
                  <a:pt x="852" y="1051"/>
                </a:lnTo>
                <a:lnTo>
                  <a:pt x="852" y="1037"/>
                </a:lnTo>
                <a:lnTo>
                  <a:pt x="850" y="1018"/>
                </a:lnTo>
                <a:lnTo>
                  <a:pt x="850" y="992"/>
                </a:lnTo>
                <a:lnTo>
                  <a:pt x="850" y="961"/>
                </a:lnTo>
                <a:lnTo>
                  <a:pt x="850" y="920"/>
                </a:lnTo>
                <a:lnTo>
                  <a:pt x="850" y="871"/>
                </a:lnTo>
                <a:lnTo>
                  <a:pt x="850" y="814"/>
                </a:lnTo>
                <a:lnTo>
                  <a:pt x="850" y="746"/>
                </a:lnTo>
                <a:lnTo>
                  <a:pt x="850" y="665"/>
                </a:lnTo>
                <a:lnTo>
                  <a:pt x="852" y="575"/>
                </a:lnTo>
                <a:lnTo>
                  <a:pt x="852" y="471"/>
                </a:lnTo>
                <a:lnTo>
                  <a:pt x="852" y="466"/>
                </a:lnTo>
                <a:lnTo>
                  <a:pt x="854" y="461"/>
                </a:lnTo>
                <a:lnTo>
                  <a:pt x="854" y="454"/>
                </a:lnTo>
                <a:lnTo>
                  <a:pt x="852" y="447"/>
                </a:lnTo>
                <a:lnTo>
                  <a:pt x="857" y="403"/>
                </a:lnTo>
                <a:lnTo>
                  <a:pt x="873" y="363"/>
                </a:lnTo>
                <a:lnTo>
                  <a:pt x="899" y="325"/>
                </a:lnTo>
                <a:lnTo>
                  <a:pt x="934" y="288"/>
                </a:lnTo>
                <a:lnTo>
                  <a:pt x="976" y="253"/>
                </a:lnTo>
                <a:lnTo>
                  <a:pt x="1028" y="220"/>
                </a:lnTo>
                <a:lnTo>
                  <a:pt x="1087" y="190"/>
                </a:lnTo>
                <a:lnTo>
                  <a:pt x="1152" y="162"/>
                </a:lnTo>
                <a:lnTo>
                  <a:pt x="1225" y="136"/>
                </a:lnTo>
                <a:lnTo>
                  <a:pt x="1304" y="113"/>
                </a:lnTo>
                <a:lnTo>
                  <a:pt x="1386" y="92"/>
                </a:lnTo>
                <a:lnTo>
                  <a:pt x="1475" y="73"/>
                </a:lnTo>
                <a:lnTo>
                  <a:pt x="1567" y="56"/>
                </a:lnTo>
                <a:lnTo>
                  <a:pt x="1663" y="40"/>
                </a:lnTo>
                <a:lnTo>
                  <a:pt x="1763" y="28"/>
                </a:lnTo>
                <a:lnTo>
                  <a:pt x="1866" y="17"/>
                </a:lnTo>
                <a:lnTo>
                  <a:pt x="1971" y="10"/>
                </a:lnTo>
                <a:lnTo>
                  <a:pt x="2075" y="5"/>
                </a:lnTo>
                <a:lnTo>
                  <a:pt x="2182" y="1"/>
                </a:lnTo>
                <a:lnTo>
                  <a:pt x="229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sp>
        <p:nvSpPr>
          <p:cNvPr id="131" name="Freeform 13">
            <a:extLst>
              <a:ext uri="{FF2B5EF4-FFF2-40B4-BE49-F238E27FC236}">
                <a16:creationId xmlns:a16="http://schemas.microsoft.com/office/drawing/2014/main" xmlns="" id="{D8D3E66F-D578-49F2-9C91-8173FFD349B6}"/>
              </a:ext>
            </a:extLst>
          </p:cNvPr>
          <p:cNvSpPr>
            <a:spLocks noChangeAspect="1" noEditPoints="1"/>
          </p:cNvSpPr>
          <p:nvPr/>
        </p:nvSpPr>
        <p:spPr bwMode="auto">
          <a:xfrm>
            <a:off x="2451436" y="2647439"/>
            <a:ext cx="644725" cy="671073"/>
          </a:xfrm>
          <a:custGeom>
            <a:avLst/>
            <a:gdLst>
              <a:gd name="T0" fmla="*/ 1531 w 4608"/>
              <a:gd name="T1" fmla="*/ 3267 h 4799"/>
              <a:gd name="T2" fmla="*/ 3112 w 4608"/>
              <a:gd name="T3" fmla="*/ 3034 h 4799"/>
              <a:gd name="T4" fmla="*/ 3158 w 4608"/>
              <a:gd name="T5" fmla="*/ 3558 h 4799"/>
              <a:gd name="T6" fmla="*/ 1531 w 4608"/>
              <a:gd name="T7" fmla="*/ 3746 h 4799"/>
              <a:gd name="T8" fmla="*/ 1550 w 4608"/>
              <a:gd name="T9" fmla="*/ 3513 h 4799"/>
              <a:gd name="T10" fmla="*/ 3158 w 4608"/>
              <a:gd name="T11" fmla="*/ 3558 h 4799"/>
              <a:gd name="T12" fmla="*/ 3158 w 4608"/>
              <a:gd name="T13" fmla="*/ 4179 h 4799"/>
              <a:gd name="T14" fmla="*/ 1485 w 4608"/>
              <a:gd name="T15" fmla="*/ 4037 h 4799"/>
              <a:gd name="T16" fmla="*/ 3158 w 4608"/>
              <a:gd name="T17" fmla="*/ 4037 h 4799"/>
              <a:gd name="T18" fmla="*/ 3112 w 4608"/>
              <a:gd name="T19" fmla="*/ 4704 h 4799"/>
              <a:gd name="T20" fmla="*/ 1531 w 4608"/>
              <a:gd name="T21" fmla="*/ 4470 h 4799"/>
              <a:gd name="T22" fmla="*/ 1598 w 4608"/>
              <a:gd name="T23" fmla="*/ 4320 h 4799"/>
              <a:gd name="T24" fmla="*/ 1598 w 4608"/>
              <a:gd name="T25" fmla="*/ 4376 h 4799"/>
              <a:gd name="T26" fmla="*/ 3042 w 4608"/>
              <a:gd name="T27" fmla="*/ 3841 h 4799"/>
              <a:gd name="T28" fmla="*/ 1598 w 4608"/>
              <a:gd name="T29" fmla="*/ 3362 h 4799"/>
              <a:gd name="T30" fmla="*/ 1598 w 4608"/>
              <a:gd name="T31" fmla="*/ 3418 h 4799"/>
              <a:gd name="T32" fmla="*/ 1531 w 4608"/>
              <a:gd name="T33" fmla="*/ 2939 h 4799"/>
              <a:gd name="T34" fmla="*/ 1504 w 4608"/>
              <a:gd name="T35" fmla="*/ 3421 h 4799"/>
              <a:gd name="T36" fmla="*/ 1504 w 4608"/>
              <a:gd name="T37" fmla="*/ 3900 h 4799"/>
              <a:gd name="T38" fmla="*/ 1504 w 4608"/>
              <a:gd name="T39" fmla="*/ 4378 h 4799"/>
              <a:gd name="T40" fmla="*/ 3112 w 4608"/>
              <a:gd name="T41" fmla="*/ 4799 h 4799"/>
              <a:gd name="T42" fmla="*/ 3137 w 4608"/>
              <a:gd name="T43" fmla="*/ 4317 h 4799"/>
              <a:gd name="T44" fmla="*/ 3137 w 4608"/>
              <a:gd name="T45" fmla="*/ 3838 h 4799"/>
              <a:gd name="T46" fmla="*/ 3137 w 4608"/>
              <a:gd name="T47" fmla="*/ 3360 h 4799"/>
              <a:gd name="T48" fmla="*/ 3112 w 4608"/>
              <a:gd name="T49" fmla="*/ 2939 h 4799"/>
              <a:gd name="T50" fmla="*/ 4305 w 4608"/>
              <a:gd name="T51" fmla="*/ 2041 h 4799"/>
              <a:gd name="T52" fmla="*/ 302 w 4608"/>
              <a:gd name="T53" fmla="*/ 1345 h 4799"/>
              <a:gd name="T54" fmla="*/ 4305 w 4608"/>
              <a:gd name="T55" fmla="*/ 1345 h 4799"/>
              <a:gd name="T56" fmla="*/ 421 w 4608"/>
              <a:gd name="T57" fmla="*/ 2175 h 4799"/>
              <a:gd name="T58" fmla="*/ 421 w 4608"/>
              <a:gd name="T59" fmla="*/ 2175 h 4799"/>
              <a:gd name="T60" fmla="*/ 302 w 4608"/>
              <a:gd name="T61" fmla="*/ 133 h 4799"/>
              <a:gd name="T62" fmla="*/ 4305 w 4608"/>
              <a:gd name="T63" fmla="*/ 829 h 4799"/>
              <a:gd name="T64" fmla="*/ 421 w 4608"/>
              <a:gd name="T65" fmla="*/ 963 h 4799"/>
              <a:gd name="T66" fmla="*/ 421 w 4608"/>
              <a:gd name="T67" fmla="*/ 1210 h 4799"/>
              <a:gd name="T68" fmla="*/ 4608 w 4608"/>
              <a:gd name="T69" fmla="*/ 301 h 4799"/>
              <a:gd name="T70" fmla="*/ 0 w 4608"/>
              <a:gd name="T71" fmla="*/ 661 h 4799"/>
              <a:gd name="T72" fmla="*/ 0 w 4608"/>
              <a:gd name="T73" fmla="*/ 1873 h 4799"/>
              <a:gd name="T74" fmla="*/ 0 w 4608"/>
              <a:gd name="T75" fmla="*/ 3055 h 4799"/>
              <a:gd name="T76" fmla="*/ 0 w 4608"/>
              <a:gd name="T77" fmla="*/ 4267 h 4799"/>
              <a:gd name="T78" fmla="*/ 1170 w 4608"/>
              <a:gd name="T79" fmla="*/ 4465 h 4799"/>
              <a:gd name="T80" fmla="*/ 331 w 4608"/>
              <a:gd name="T81" fmla="*/ 3768 h 4799"/>
              <a:gd name="T82" fmla="*/ 421 w 4608"/>
              <a:gd name="T83" fmla="*/ 3634 h 4799"/>
              <a:gd name="T84" fmla="*/ 1188 w 4608"/>
              <a:gd name="T85" fmla="*/ 3253 h 4799"/>
              <a:gd name="T86" fmla="*/ 331 w 4608"/>
              <a:gd name="T87" fmla="*/ 2556 h 4799"/>
              <a:gd name="T88" fmla="*/ 4276 w 4608"/>
              <a:gd name="T89" fmla="*/ 3253 h 4799"/>
              <a:gd name="T90" fmla="*/ 4181 w 4608"/>
              <a:gd name="T91" fmla="*/ 3387 h 4799"/>
              <a:gd name="T92" fmla="*/ 3468 w 4608"/>
              <a:gd name="T93" fmla="*/ 3768 h 4799"/>
              <a:gd name="T94" fmla="*/ 4276 w 4608"/>
              <a:gd name="T95" fmla="*/ 4465 h 4799"/>
              <a:gd name="T96" fmla="*/ 4276 w 4608"/>
              <a:gd name="T97" fmla="*/ 4599 h 4799"/>
              <a:gd name="T98" fmla="*/ 4315 w 4608"/>
              <a:gd name="T99" fmla="*/ 3383 h 4799"/>
              <a:gd name="T100" fmla="*/ 4315 w 4608"/>
              <a:gd name="T101" fmla="*/ 2174 h 4799"/>
              <a:gd name="T102" fmla="*/ 4315 w 4608"/>
              <a:gd name="T103" fmla="*/ 962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08" h="4799">
                <a:moveTo>
                  <a:pt x="3158" y="3222"/>
                </a:moveTo>
                <a:lnTo>
                  <a:pt x="3158" y="3222"/>
                </a:lnTo>
                <a:cubicBezTo>
                  <a:pt x="3158" y="3247"/>
                  <a:pt x="3137" y="3267"/>
                  <a:pt x="3112" y="3267"/>
                </a:cubicBezTo>
                <a:lnTo>
                  <a:pt x="1531" y="3267"/>
                </a:lnTo>
                <a:cubicBezTo>
                  <a:pt x="1505" y="3267"/>
                  <a:pt x="1485" y="3247"/>
                  <a:pt x="1485" y="3222"/>
                </a:cubicBezTo>
                <a:lnTo>
                  <a:pt x="1485" y="3080"/>
                </a:lnTo>
                <a:cubicBezTo>
                  <a:pt x="1485" y="3054"/>
                  <a:pt x="1505" y="3034"/>
                  <a:pt x="1531" y="3034"/>
                </a:cubicBezTo>
                <a:lnTo>
                  <a:pt x="3112" y="3034"/>
                </a:lnTo>
                <a:cubicBezTo>
                  <a:pt x="3137" y="3034"/>
                  <a:pt x="3158" y="3054"/>
                  <a:pt x="3158" y="3080"/>
                </a:cubicBezTo>
                <a:lnTo>
                  <a:pt x="3158" y="3222"/>
                </a:lnTo>
                <a:lnTo>
                  <a:pt x="3158" y="3222"/>
                </a:lnTo>
                <a:close/>
                <a:moveTo>
                  <a:pt x="3158" y="3558"/>
                </a:moveTo>
                <a:lnTo>
                  <a:pt x="3158" y="3558"/>
                </a:lnTo>
                <a:lnTo>
                  <a:pt x="3158" y="3701"/>
                </a:lnTo>
                <a:cubicBezTo>
                  <a:pt x="3158" y="3726"/>
                  <a:pt x="3137" y="3746"/>
                  <a:pt x="3112" y="3746"/>
                </a:cubicBezTo>
                <a:lnTo>
                  <a:pt x="1531" y="3746"/>
                </a:lnTo>
                <a:cubicBezTo>
                  <a:pt x="1505" y="3746"/>
                  <a:pt x="1485" y="3726"/>
                  <a:pt x="1485" y="3701"/>
                </a:cubicBezTo>
                <a:lnTo>
                  <a:pt x="1485" y="3558"/>
                </a:lnTo>
                <a:cubicBezTo>
                  <a:pt x="1485" y="3533"/>
                  <a:pt x="1505" y="3513"/>
                  <a:pt x="1531" y="3513"/>
                </a:cubicBezTo>
                <a:lnTo>
                  <a:pt x="1550" y="3513"/>
                </a:lnTo>
                <a:cubicBezTo>
                  <a:pt x="1551" y="3513"/>
                  <a:pt x="1551" y="3513"/>
                  <a:pt x="1551" y="3513"/>
                </a:cubicBezTo>
                <a:lnTo>
                  <a:pt x="1552" y="3513"/>
                </a:lnTo>
                <a:lnTo>
                  <a:pt x="3112" y="3513"/>
                </a:lnTo>
                <a:cubicBezTo>
                  <a:pt x="3137" y="3513"/>
                  <a:pt x="3158" y="3533"/>
                  <a:pt x="3158" y="3558"/>
                </a:cubicBezTo>
                <a:lnTo>
                  <a:pt x="3158" y="3558"/>
                </a:lnTo>
                <a:close/>
                <a:moveTo>
                  <a:pt x="3158" y="4037"/>
                </a:moveTo>
                <a:lnTo>
                  <a:pt x="3158" y="4037"/>
                </a:lnTo>
                <a:lnTo>
                  <a:pt x="3158" y="4179"/>
                </a:lnTo>
                <a:cubicBezTo>
                  <a:pt x="3158" y="4205"/>
                  <a:pt x="3137" y="4225"/>
                  <a:pt x="3112" y="4225"/>
                </a:cubicBezTo>
                <a:lnTo>
                  <a:pt x="1531" y="4225"/>
                </a:lnTo>
                <a:cubicBezTo>
                  <a:pt x="1505" y="4225"/>
                  <a:pt x="1485" y="4205"/>
                  <a:pt x="1485" y="4179"/>
                </a:cubicBezTo>
                <a:lnTo>
                  <a:pt x="1485" y="4037"/>
                </a:lnTo>
                <a:cubicBezTo>
                  <a:pt x="1485" y="4012"/>
                  <a:pt x="1505" y="3992"/>
                  <a:pt x="1531" y="3992"/>
                </a:cubicBezTo>
                <a:lnTo>
                  <a:pt x="3112" y="3992"/>
                </a:lnTo>
                <a:cubicBezTo>
                  <a:pt x="3137" y="3992"/>
                  <a:pt x="3158" y="4012"/>
                  <a:pt x="3158" y="4037"/>
                </a:cubicBezTo>
                <a:lnTo>
                  <a:pt x="3158" y="4037"/>
                </a:lnTo>
                <a:close/>
                <a:moveTo>
                  <a:pt x="3158" y="4516"/>
                </a:moveTo>
                <a:lnTo>
                  <a:pt x="3158" y="4516"/>
                </a:lnTo>
                <a:lnTo>
                  <a:pt x="3158" y="4658"/>
                </a:lnTo>
                <a:cubicBezTo>
                  <a:pt x="3158" y="4683"/>
                  <a:pt x="3137" y="4704"/>
                  <a:pt x="3112" y="4704"/>
                </a:cubicBezTo>
                <a:lnTo>
                  <a:pt x="1531" y="4704"/>
                </a:lnTo>
                <a:cubicBezTo>
                  <a:pt x="1505" y="4704"/>
                  <a:pt x="1485" y="4683"/>
                  <a:pt x="1485" y="4658"/>
                </a:cubicBezTo>
                <a:lnTo>
                  <a:pt x="1485" y="4516"/>
                </a:lnTo>
                <a:cubicBezTo>
                  <a:pt x="1485" y="4491"/>
                  <a:pt x="1505" y="4470"/>
                  <a:pt x="1531" y="4470"/>
                </a:cubicBezTo>
                <a:lnTo>
                  <a:pt x="3112" y="4470"/>
                </a:lnTo>
                <a:cubicBezTo>
                  <a:pt x="3137" y="4470"/>
                  <a:pt x="3158" y="4491"/>
                  <a:pt x="3158" y="4516"/>
                </a:cubicBezTo>
                <a:lnTo>
                  <a:pt x="3158" y="4516"/>
                </a:lnTo>
                <a:close/>
                <a:moveTo>
                  <a:pt x="1598" y="4320"/>
                </a:moveTo>
                <a:lnTo>
                  <a:pt x="1598" y="4320"/>
                </a:lnTo>
                <a:lnTo>
                  <a:pt x="3042" y="4320"/>
                </a:lnTo>
                <a:lnTo>
                  <a:pt x="3042" y="4376"/>
                </a:lnTo>
                <a:lnTo>
                  <a:pt x="1598" y="4376"/>
                </a:lnTo>
                <a:lnTo>
                  <a:pt x="1598" y="4320"/>
                </a:lnTo>
                <a:close/>
                <a:moveTo>
                  <a:pt x="1598" y="3841"/>
                </a:moveTo>
                <a:lnTo>
                  <a:pt x="1598" y="3841"/>
                </a:lnTo>
                <a:lnTo>
                  <a:pt x="3042" y="3841"/>
                </a:lnTo>
                <a:lnTo>
                  <a:pt x="3042" y="3897"/>
                </a:lnTo>
                <a:lnTo>
                  <a:pt x="1598" y="3897"/>
                </a:lnTo>
                <a:lnTo>
                  <a:pt x="1598" y="3841"/>
                </a:lnTo>
                <a:close/>
                <a:moveTo>
                  <a:pt x="1598" y="3362"/>
                </a:moveTo>
                <a:lnTo>
                  <a:pt x="1598" y="3362"/>
                </a:lnTo>
                <a:lnTo>
                  <a:pt x="3042" y="3362"/>
                </a:lnTo>
                <a:lnTo>
                  <a:pt x="3042" y="3418"/>
                </a:lnTo>
                <a:lnTo>
                  <a:pt x="1598" y="3418"/>
                </a:lnTo>
                <a:lnTo>
                  <a:pt x="1598" y="3362"/>
                </a:lnTo>
                <a:close/>
                <a:moveTo>
                  <a:pt x="3112" y="2939"/>
                </a:moveTo>
                <a:lnTo>
                  <a:pt x="3112" y="2939"/>
                </a:lnTo>
                <a:lnTo>
                  <a:pt x="1531" y="2939"/>
                </a:lnTo>
                <a:cubicBezTo>
                  <a:pt x="1453" y="2939"/>
                  <a:pt x="1390" y="3002"/>
                  <a:pt x="1390" y="3080"/>
                </a:cubicBezTo>
                <a:lnTo>
                  <a:pt x="1390" y="3222"/>
                </a:lnTo>
                <a:cubicBezTo>
                  <a:pt x="1390" y="3290"/>
                  <a:pt x="1439" y="3347"/>
                  <a:pt x="1504" y="3359"/>
                </a:cubicBezTo>
                <a:lnTo>
                  <a:pt x="1504" y="3421"/>
                </a:lnTo>
                <a:cubicBezTo>
                  <a:pt x="1439" y="3433"/>
                  <a:pt x="1390" y="3490"/>
                  <a:pt x="1390" y="3558"/>
                </a:cubicBezTo>
                <a:lnTo>
                  <a:pt x="1390" y="3701"/>
                </a:lnTo>
                <a:cubicBezTo>
                  <a:pt x="1390" y="3769"/>
                  <a:pt x="1439" y="3826"/>
                  <a:pt x="1504" y="3838"/>
                </a:cubicBezTo>
                <a:lnTo>
                  <a:pt x="1504" y="3900"/>
                </a:lnTo>
                <a:cubicBezTo>
                  <a:pt x="1439" y="3912"/>
                  <a:pt x="1390" y="3969"/>
                  <a:pt x="1390" y="4037"/>
                </a:cubicBezTo>
                <a:lnTo>
                  <a:pt x="1390" y="4179"/>
                </a:lnTo>
                <a:cubicBezTo>
                  <a:pt x="1390" y="4248"/>
                  <a:pt x="1439" y="4304"/>
                  <a:pt x="1504" y="4317"/>
                </a:cubicBezTo>
                <a:lnTo>
                  <a:pt x="1504" y="4378"/>
                </a:lnTo>
                <a:cubicBezTo>
                  <a:pt x="1439" y="4391"/>
                  <a:pt x="1390" y="4448"/>
                  <a:pt x="1390" y="4516"/>
                </a:cubicBezTo>
                <a:lnTo>
                  <a:pt x="1390" y="4658"/>
                </a:lnTo>
                <a:cubicBezTo>
                  <a:pt x="1390" y="4736"/>
                  <a:pt x="1453" y="4799"/>
                  <a:pt x="1531" y="4799"/>
                </a:cubicBezTo>
                <a:lnTo>
                  <a:pt x="3112" y="4799"/>
                </a:lnTo>
                <a:cubicBezTo>
                  <a:pt x="3190" y="4799"/>
                  <a:pt x="3253" y="4736"/>
                  <a:pt x="3253" y="4658"/>
                </a:cubicBezTo>
                <a:lnTo>
                  <a:pt x="3253" y="4516"/>
                </a:lnTo>
                <a:cubicBezTo>
                  <a:pt x="3253" y="4447"/>
                  <a:pt x="3203" y="4390"/>
                  <a:pt x="3137" y="4378"/>
                </a:cubicBezTo>
                <a:lnTo>
                  <a:pt x="3137" y="4317"/>
                </a:lnTo>
                <a:cubicBezTo>
                  <a:pt x="3203" y="4305"/>
                  <a:pt x="3253" y="4248"/>
                  <a:pt x="3253" y="4179"/>
                </a:cubicBezTo>
                <a:lnTo>
                  <a:pt x="3253" y="4037"/>
                </a:lnTo>
                <a:cubicBezTo>
                  <a:pt x="3253" y="3968"/>
                  <a:pt x="3203" y="3911"/>
                  <a:pt x="3137" y="3899"/>
                </a:cubicBezTo>
                <a:lnTo>
                  <a:pt x="3137" y="3838"/>
                </a:lnTo>
                <a:cubicBezTo>
                  <a:pt x="3203" y="3827"/>
                  <a:pt x="3253" y="3769"/>
                  <a:pt x="3253" y="3701"/>
                </a:cubicBezTo>
                <a:lnTo>
                  <a:pt x="3253" y="3558"/>
                </a:lnTo>
                <a:cubicBezTo>
                  <a:pt x="3253" y="3490"/>
                  <a:pt x="3203" y="3432"/>
                  <a:pt x="3137" y="3421"/>
                </a:cubicBezTo>
                <a:lnTo>
                  <a:pt x="3137" y="3360"/>
                </a:lnTo>
                <a:cubicBezTo>
                  <a:pt x="3203" y="3348"/>
                  <a:pt x="3253" y="3291"/>
                  <a:pt x="3253" y="3222"/>
                </a:cubicBezTo>
                <a:lnTo>
                  <a:pt x="3253" y="3080"/>
                </a:lnTo>
                <a:cubicBezTo>
                  <a:pt x="3253" y="3002"/>
                  <a:pt x="3190" y="2939"/>
                  <a:pt x="3112" y="2939"/>
                </a:cubicBezTo>
                <a:lnTo>
                  <a:pt x="3112" y="2939"/>
                </a:lnTo>
                <a:close/>
                <a:moveTo>
                  <a:pt x="4474" y="1513"/>
                </a:moveTo>
                <a:lnTo>
                  <a:pt x="4474" y="1513"/>
                </a:lnTo>
                <a:lnTo>
                  <a:pt x="4474" y="1873"/>
                </a:lnTo>
                <a:cubicBezTo>
                  <a:pt x="4474" y="1965"/>
                  <a:pt x="4398" y="2041"/>
                  <a:pt x="4305" y="2041"/>
                </a:cubicBezTo>
                <a:lnTo>
                  <a:pt x="302" y="2041"/>
                </a:lnTo>
                <a:cubicBezTo>
                  <a:pt x="209" y="2041"/>
                  <a:pt x="134" y="1965"/>
                  <a:pt x="134" y="1873"/>
                </a:cubicBezTo>
                <a:lnTo>
                  <a:pt x="134" y="1513"/>
                </a:lnTo>
                <a:cubicBezTo>
                  <a:pt x="134" y="1420"/>
                  <a:pt x="209" y="1345"/>
                  <a:pt x="302" y="1345"/>
                </a:cubicBezTo>
                <a:lnTo>
                  <a:pt x="351" y="1345"/>
                </a:lnTo>
                <a:cubicBezTo>
                  <a:pt x="352" y="1345"/>
                  <a:pt x="353" y="1345"/>
                  <a:pt x="354" y="1345"/>
                </a:cubicBezTo>
                <a:cubicBezTo>
                  <a:pt x="355" y="1345"/>
                  <a:pt x="356" y="1345"/>
                  <a:pt x="357" y="1345"/>
                </a:cubicBezTo>
                <a:lnTo>
                  <a:pt x="4305" y="1345"/>
                </a:lnTo>
                <a:cubicBezTo>
                  <a:pt x="4398" y="1345"/>
                  <a:pt x="4474" y="1420"/>
                  <a:pt x="4474" y="1513"/>
                </a:cubicBezTo>
                <a:lnTo>
                  <a:pt x="4474" y="1513"/>
                </a:lnTo>
                <a:close/>
                <a:moveTo>
                  <a:pt x="421" y="2175"/>
                </a:moveTo>
                <a:lnTo>
                  <a:pt x="421" y="2175"/>
                </a:lnTo>
                <a:lnTo>
                  <a:pt x="4181" y="2175"/>
                </a:lnTo>
                <a:lnTo>
                  <a:pt x="4181" y="2422"/>
                </a:lnTo>
                <a:lnTo>
                  <a:pt x="421" y="2422"/>
                </a:lnTo>
                <a:lnTo>
                  <a:pt x="421" y="2175"/>
                </a:lnTo>
                <a:close/>
                <a:moveTo>
                  <a:pt x="134" y="661"/>
                </a:moveTo>
                <a:lnTo>
                  <a:pt x="134" y="661"/>
                </a:lnTo>
                <a:lnTo>
                  <a:pt x="134" y="301"/>
                </a:lnTo>
                <a:cubicBezTo>
                  <a:pt x="134" y="208"/>
                  <a:pt x="209" y="133"/>
                  <a:pt x="302" y="133"/>
                </a:cubicBezTo>
                <a:lnTo>
                  <a:pt x="4305" y="133"/>
                </a:lnTo>
                <a:cubicBezTo>
                  <a:pt x="4398" y="133"/>
                  <a:pt x="4474" y="208"/>
                  <a:pt x="4474" y="301"/>
                </a:cubicBezTo>
                <a:lnTo>
                  <a:pt x="4474" y="661"/>
                </a:lnTo>
                <a:cubicBezTo>
                  <a:pt x="4474" y="754"/>
                  <a:pt x="4398" y="829"/>
                  <a:pt x="4305" y="829"/>
                </a:cubicBezTo>
                <a:lnTo>
                  <a:pt x="302" y="829"/>
                </a:lnTo>
                <a:cubicBezTo>
                  <a:pt x="209" y="829"/>
                  <a:pt x="134" y="754"/>
                  <a:pt x="134" y="661"/>
                </a:cubicBezTo>
                <a:lnTo>
                  <a:pt x="134" y="661"/>
                </a:lnTo>
                <a:close/>
                <a:moveTo>
                  <a:pt x="421" y="963"/>
                </a:moveTo>
                <a:lnTo>
                  <a:pt x="421" y="963"/>
                </a:lnTo>
                <a:lnTo>
                  <a:pt x="4181" y="963"/>
                </a:lnTo>
                <a:lnTo>
                  <a:pt x="4181" y="1210"/>
                </a:lnTo>
                <a:lnTo>
                  <a:pt x="421" y="1210"/>
                </a:lnTo>
                <a:lnTo>
                  <a:pt x="421" y="963"/>
                </a:lnTo>
                <a:close/>
                <a:moveTo>
                  <a:pt x="4608" y="661"/>
                </a:moveTo>
                <a:lnTo>
                  <a:pt x="4608" y="661"/>
                </a:lnTo>
                <a:lnTo>
                  <a:pt x="4608" y="301"/>
                </a:lnTo>
                <a:cubicBezTo>
                  <a:pt x="4608" y="134"/>
                  <a:pt x="4472" y="0"/>
                  <a:pt x="4305" y="0"/>
                </a:cubicBezTo>
                <a:lnTo>
                  <a:pt x="302" y="0"/>
                </a:lnTo>
                <a:cubicBezTo>
                  <a:pt x="135" y="0"/>
                  <a:pt x="0" y="134"/>
                  <a:pt x="0" y="301"/>
                </a:cubicBezTo>
                <a:lnTo>
                  <a:pt x="0" y="661"/>
                </a:lnTo>
                <a:cubicBezTo>
                  <a:pt x="0" y="822"/>
                  <a:pt x="127" y="954"/>
                  <a:pt x="287" y="962"/>
                </a:cubicBezTo>
                <a:lnTo>
                  <a:pt x="287" y="1212"/>
                </a:lnTo>
                <a:cubicBezTo>
                  <a:pt x="127" y="1220"/>
                  <a:pt x="0" y="1351"/>
                  <a:pt x="0" y="1513"/>
                </a:cubicBezTo>
                <a:lnTo>
                  <a:pt x="0" y="1873"/>
                </a:lnTo>
                <a:cubicBezTo>
                  <a:pt x="0" y="2034"/>
                  <a:pt x="127" y="2166"/>
                  <a:pt x="287" y="2174"/>
                </a:cubicBezTo>
                <a:lnTo>
                  <a:pt x="287" y="2427"/>
                </a:lnTo>
                <a:cubicBezTo>
                  <a:pt x="125" y="2449"/>
                  <a:pt x="0" y="2586"/>
                  <a:pt x="0" y="2754"/>
                </a:cubicBezTo>
                <a:lnTo>
                  <a:pt x="0" y="3055"/>
                </a:lnTo>
                <a:cubicBezTo>
                  <a:pt x="0" y="3223"/>
                  <a:pt x="125" y="3361"/>
                  <a:pt x="287" y="3382"/>
                </a:cubicBezTo>
                <a:lnTo>
                  <a:pt x="287" y="3639"/>
                </a:lnTo>
                <a:cubicBezTo>
                  <a:pt x="125" y="3660"/>
                  <a:pt x="0" y="3798"/>
                  <a:pt x="0" y="3966"/>
                </a:cubicBezTo>
                <a:lnTo>
                  <a:pt x="0" y="4267"/>
                </a:lnTo>
                <a:cubicBezTo>
                  <a:pt x="0" y="4450"/>
                  <a:pt x="148" y="4599"/>
                  <a:pt x="331" y="4599"/>
                </a:cubicBezTo>
                <a:lnTo>
                  <a:pt x="1170" y="4599"/>
                </a:lnTo>
                <a:cubicBezTo>
                  <a:pt x="1207" y="4599"/>
                  <a:pt x="1237" y="4569"/>
                  <a:pt x="1237" y="4532"/>
                </a:cubicBezTo>
                <a:cubicBezTo>
                  <a:pt x="1237" y="4495"/>
                  <a:pt x="1207" y="4465"/>
                  <a:pt x="1170" y="4465"/>
                </a:cubicBezTo>
                <a:lnTo>
                  <a:pt x="331" y="4465"/>
                </a:lnTo>
                <a:cubicBezTo>
                  <a:pt x="222" y="4465"/>
                  <a:pt x="134" y="4376"/>
                  <a:pt x="134" y="4267"/>
                </a:cubicBezTo>
                <a:lnTo>
                  <a:pt x="134" y="3966"/>
                </a:lnTo>
                <a:cubicBezTo>
                  <a:pt x="134" y="3857"/>
                  <a:pt x="222" y="3768"/>
                  <a:pt x="331" y="3768"/>
                </a:cubicBezTo>
                <a:lnTo>
                  <a:pt x="1188" y="3768"/>
                </a:lnTo>
                <a:cubicBezTo>
                  <a:pt x="1225" y="3768"/>
                  <a:pt x="1255" y="3738"/>
                  <a:pt x="1255" y="3701"/>
                </a:cubicBezTo>
                <a:cubicBezTo>
                  <a:pt x="1255" y="3664"/>
                  <a:pt x="1225" y="3634"/>
                  <a:pt x="1188" y="3634"/>
                </a:cubicBezTo>
                <a:lnTo>
                  <a:pt x="421" y="3634"/>
                </a:lnTo>
                <a:lnTo>
                  <a:pt x="421" y="3387"/>
                </a:lnTo>
                <a:lnTo>
                  <a:pt x="1188" y="3387"/>
                </a:lnTo>
                <a:cubicBezTo>
                  <a:pt x="1225" y="3387"/>
                  <a:pt x="1255" y="3357"/>
                  <a:pt x="1255" y="3320"/>
                </a:cubicBezTo>
                <a:cubicBezTo>
                  <a:pt x="1255" y="3283"/>
                  <a:pt x="1225" y="3253"/>
                  <a:pt x="1188" y="3253"/>
                </a:cubicBezTo>
                <a:lnTo>
                  <a:pt x="331" y="3253"/>
                </a:lnTo>
                <a:cubicBezTo>
                  <a:pt x="222" y="3253"/>
                  <a:pt x="134" y="3164"/>
                  <a:pt x="134" y="3055"/>
                </a:cubicBezTo>
                <a:lnTo>
                  <a:pt x="134" y="2754"/>
                </a:lnTo>
                <a:cubicBezTo>
                  <a:pt x="134" y="2645"/>
                  <a:pt x="222" y="2556"/>
                  <a:pt x="331" y="2556"/>
                </a:cubicBezTo>
                <a:lnTo>
                  <a:pt x="4276" y="2556"/>
                </a:lnTo>
                <a:cubicBezTo>
                  <a:pt x="4385" y="2556"/>
                  <a:pt x="4474" y="2645"/>
                  <a:pt x="4474" y="2754"/>
                </a:cubicBezTo>
                <a:lnTo>
                  <a:pt x="4474" y="3055"/>
                </a:lnTo>
                <a:cubicBezTo>
                  <a:pt x="4474" y="3164"/>
                  <a:pt x="4385" y="3253"/>
                  <a:pt x="4276" y="3253"/>
                </a:cubicBezTo>
                <a:lnTo>
                  <a:pt x="3459" y="3253"/>
                </a:lnTo>
                <a:cubicBezTo>
                  <a:pt x="3422" y="3253"/>
                  <a:pt x="3392" y="3283"/>
                  <a:pt x="3392" y="3320"/>
                </a:cubicBezTo>
                <a:cubicBezTo>
                  <a:pt x="3392" y="3357"/>
                  <a:pt x="3422" y="3387"/>
                  <a:pt x="3459" y="3387"/>
                </a:cubicBezTo>
                <a:lnTo>
                  <a:pt x="4181" y="3387"/>
                </a:lnTo>
                <a:lnTo>
                  <a:pt x="4181" y="3634"/>
                </a:lnTo>
                <a:lnTo>
                  <a:pt x="3468" y="3634"/>
                </a:lnTo>
                <a:cubicBezTo>
                  <a:pt x="3431" y="3634"/>
                  <a:pt x="3401" y="3664"/>
                  <a:pt x="3401" y="3701"/>
                </a:cubicBezTo>
                <a:cubicBezTo>
                  <a:pt x="3401" y="3738"/>
                  <a:pt x="3431" y="3768"/>
                  <a:pt x="3468" y="3768"/>
                </a:cubicBezTo>
                <a:lnTo>
                  <a:pt x="4276" y="3768"/>
                </a:lnTo>
                <a:cubicBezTo>
                  <a:pt x="4385" y="3768"/>
                  <a:pt x="4474" y="3857"/>
                  <a:pt x="4474" y="3966"/>
                </a:cubicBezTo>
                <a:lnTo>
                  <a:pt x="4474" y="4267"/>
                </a:lnTo>
                <a:cubicBezTo>
                  <a:pt x="4474" y="4376"/>
                  <a:pt x="4385" y="4465"/>
                  <a:pt x="4276" y="4465"/>
                </a:cubicBezTo>
                <a:lnTo>
                  <a:pt x="3468" y="4465"/>
                </a:lnTo>
                <a:cubicBezTo>
                  <a:pt x="3431" y="4465"/>
                  <a:pt x="3401" y="4495"/>
                  <a:pt x="3401" y="4532"/>
                </a:cubicBezTo>
                <a:cubicBezTo>
                  <a:pt x="3401" y="4569"/>
                  <a:pt x="3431" y="4599"/>
                  <a:pt x="3468" y="4599"/>
                </a:cubicBezTo>
                <a:lnTo>
                  <a:pt x="4276" y="4599"/>
                </a:lnTo>
                <a:cubicBezTo>
                  <a:pt x="4459" y="4599"/>
                  <a:pt x="4608" y="4450"/>
                  <a:pt x="4608" y="4267"/>
                </a:cubicBezTo>
                <a:lnTo>
                  <a:pt x="4608" y="3966"/>
                </a:lnTo>
                <a:cubicBezTo>
                  <a:pt x="4608" y="3796"/>
                  <a:pt x="4480" y="3658"/>
                  <a:pt x="4315" y="3638"/>
                </a:cubicBezTo>
                <a:lnTo>
                  <a:pt x="4315" y="3383"/>
                </a:lnTo>
                <a:cubicBezTo>
                  <a:pt x="4480" y="3363"/>
                  <a:pt x="4608" y="3225"/>
                  <a:pt x="4608" y="3055"/>
                </a:cubicBezTo>
                <a:lnTo>
                  <a:pt x="4608" y="2754"/>
                </a:lnTo>
                <a:cubicBezTo>
                  <a:pt x="4608" y="2585"/>
                  <a:pt x="4480" y="2446"/>
                  <a:pt x="4315" y="2426"/>
                </a:cubicBezTo>
                <a:lnTo>
                  <a:pt x="4315" y="2174"/>
                </a:lnTo>
                <a:cubicBezTo>
                  <a:pt x="4477" y="2169"/>
                  <a:pt x="4608" y="2036"/>
                  <a:pt x="4608" y="1873"/>
                </a:cubicBezTo>
                <a:lnTo>
                  <a:pt x="4608" y="1513"/>
                </a:lnTo>
                <a:cubicBezTo>
                  <a:pt x="4608" y="1349"/>
                  <a:pt x="4477" y="1217"/>
                  <a:pt x="4315" y="1211"/>
                </a:cubicBezTo>
                <a:lnTo>
                  <a:pt x="4315" y="962"/>
                </a:lnTo>
                <a:cubicBezTo>
                  <a:pt x="4477" y="957"/>
                  <a:pt x="4608" y="824"/>
                  <a:pt x="4608" y="66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a:solidFill>
                <a:srgbClr val="000000"/>
              </a:solidFill>
            </a:endParaRPr>
          </a:p>
        </p:txBody>
      </p:sp>
      <p:cxnSp>
        <p:nvCxnSpPr>
          <p:cNvPr id="133" name="Connector: Elbow 132">
            <a:extLst>
              <a:ext uri="{FF2B5EF4-FFF2-40B4-BE49-F238E27FC236}">
                <a16:creationId xmlns:a16="http://schemas.microsoft.com/office/drawing/2014/main" xmlns="" id="{39864B3D-E6B6-4EA2-9D0D-546E59B9AAC5}"/>
              </a:ext>
            </a:extLst>
          </p:cNvPr>
          <p:cNvCxnSpPr>
            <a:cxnSpLocks/>
          </p:cNvCxnSpPr>
          <p:nvPr/>
        </p:nvCxnSpPr>
        <p:spPr>
          <a:xfrm rot="10800000" flipV="1">
            <a:off x="3294886" y="2675119"/>
            <a:ext cx="3784085" cy="413468"/>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xmlns="" id="{F91FB592-C3B5-4524-8360-D99F579BD56C}"/>
              </a:ext>
            </a:extLst>
          </p:cNvPr>
          <p:cNvCxnSpPr>
            <a:cxnSpLocks/>
          </p:cNvCxnSpPr>
          <p:nvPr/>
        </p:nvCxnSpPr>
        <p:spPr>
          <a:xfrm rot="10800000" flipV="1">
            <a:off x="1542011" y="2937809"/>
            <a:ext cx="831285" cy="510429"/>
          </a:xfrm>
          <a:prstGeom prst="bentConnector3">
            <a:avLst>
              <a:gd name="adj1" fmla="val 50000"/>
            </a:avLst>
          </a:prstGeom>
          <a:ln w="19050">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40" name="Textfeld 107">
            <a:extLst>
              <a:ext uri="{FF2B5EF4-FFF2-40B4-BE49-F238E27FC236}">
                <a16:creationId xmlns:a16="http://schemas.microsoft.com/office/drawing/2014/main" xmlns="" id="{3DC11BCA-3C81-4D35-94AA-8DAFA8105C49}"/>
              </a:ext>
            </a:extLst>
          </p:cNvPr>
          <p:cNvSpPr txBox="1"/>
          <p:nvPr/>
        </p:nvSpPr>
        <p:spPr>
          <a:xfrm>
            <a:off x="202197" y="741923"/>
            <a:ext cx="1461836" cy="364175"/>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Off Line Analytic Development</a:t>
            </a:r>
          </a:p>
        </p:txBody>
      </p:sp>
      <p:sp>
        <p:nvSpPr>
          <p:cNvPr id="143" name="Textfeld 17">
            <a:extLst>
              <a:ext uri="{FF2B5EF4-FFF2-40B4-BE49-F238E27FC236}">
                <a16:creationId xmlns:a16="http://schemas.microsoft.com/office/drawing/2014/main" xmlns="" id="{926C85DF-D91B-4F1F-8D88-AE8749B665B5}"/>
              </a:ext>
            </a:extLst>
          </p:cNvPr>
          <p:cNvSpPr txBox="1"/>
          <p:nvPr/>
        </p:nvSpPr>
        <p:spPr>
          <a:xfrm>
            <a:off x="962949" y="1714019"/>
            <a:ext cx="693824" cy="545925"/>
          </a:xfrm>
          <a:prstGeom prst="rect">
            <a:avLst/>
          </a:prstGeom>
          <a:solidFill>
            <a:schemeClr val="accent3"/>
          </a:solidFill>
        </p:spPr>
        <p:txBody>
          <a:bodyPr wrap="square" lIns="27000" tIns="27000" rIns="27000" bIns="27000" rtlCol="0" anchor="ctr" anchorCtr="0">
            <a:noAutofit/>
          </a:bodyPr>
          <a:lstStyle/>
          <a:p>
            <a:pPr algn="ctr">
              <a:lnSpc>
                <a:spcPct val="85000"/>
              </a:lnSpc>
              <a:defRPr/>
            </a:pPr>
            <a:r>
              <a:rPr lang="en-US" sz="1100">
                <a:solidFill>
                  <a:srgbClr val="FFFFFF"/>
                </a:solidFill>
              </a:rPr>
              <a:t>SAS Visual Text Analytics</a:t>
            </a:r>
          </a:p>
        </p:txBody>
      </p:sp>
      <p:sp>
        <p:nvSpPr>
          <p:cNvPr id="146" name="Textfeld 107">
            <a:extLst>
              <a:ext uri="{FF2B5EF4-FFF2-40B4-BE49-F238E27FC236}">
                <a16:creationId xmlns:a16="http://schemas.microsoft.com/office/drawing/2014/main" xmlns="" id="{7AC0269F-9A7F-437F-8E75-CC89AF81F2BB}"/>
              </a:ext>
            </a:extLst>
          </p:cNvPr>
          <p:cNvSpPr txBox="1"/>
          <p:nvPr/>
        </p:nvSpPr>
        <p:spPr>
          <a:xfrm>
            <a:off x="1687527" y="3773910"/>
            <a:ext cx="1461836" cy="47570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stStyle>
          <a:p>
            <a:pPr>
              <a:defRPr/>
            </a:pPr>
            <a:r>
              <a:rPr lang="en-US" dirty="0">
                <a:solidFill>
                  <a:srgbClr val="04304B"/>
                </a:solidFill>
              </a:rPr>
              <a:t>Model Management and Monitoring</a:t>
            </a:r>
          </a:p>
        </p:txBody>
      </p:sp>
      <p:sp>
        <p:nvSpPr>
          <p:cNvPr id="154" name="Textfeld 107">
            <a:extLst>
              <a:ext uri="{FF2B5EF4-FFF2-40B4-BE49-F238E27FC236}">
                <a16:creationId xmlns:a16="http://schemas.microsoft.com/office/drawing/2014/main" xmlns="" id="{4DA7C14A-80EC-4BC2-9E54-E47C5165AD33}"/>
              </a:ext>
            </a:extLst>
          </p:cNvPr>
          <p:cNvSpPr txBox="1"/>
          <p:nvPr/>
        </p:nvSpPr>
        <p:spPr>
          <a:xfrm>
            <a:off x="2018775" y="2411631"/>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Performance Data</a:t>
            </a:r>
          </a:p>
        </p:txBody>
      </p:sp>
      <p:sp>
        <p:nvSpPr>
          <p:cNvPr id="163" name="Textfeld 107">
            <a:extLst>
              <a:ext uri="{FF2B5EF4-FFF2-40B4-BE49-F238E27FC236}">
                <a16:creationId xmlns:a16="http://schemas.microsoft.com/office/drawing/2014/main" xmlns="" id="{E4DC98EC-F205-49C1-B878-40DAC778087A}"/>
              </a:ext>
            </a:extLst>
          </p:cNvPr>
          <p:cNvSpPr txBox="1"/>
          <p:nvPr/>
        </p:nvSpPr>
        <p:spPr>
          <a:xfrm>
            <a:off x="2279864" y="2003038"/>
            <a:ext cx="1461836" cy="303396"/>
          </a:xfrm>
          <a:prstGeom prst="rect">
            <a:avLst/>
          </a:prstGeom>
          <a:noFill/>
        </p:spPr>
        <p:txBody>
          <a:bodyPr wrap="square" lIns="0" tIns="27000" rIns="0" bIns="27000" rtlCol="0" anchor="ctr" anchorCtr="0">
            <a:noAutofit/>
          </a:bodyPr>
          <a:lstStyle>
            <a:defPPr>
              <a:defRPr lang="en-US"/>
            </a:defPPr>
            <a:lvl1pPr algn="ctr">
              <a:lnSpc>
                <a:spcPct val="85000"/>
              </a:lnSpc>
              <a:defRPr sz="1400">
                <a:solidFill>
                  <a:schemeClr val="tx2"/>
                </a:solidFill>
              </a:defRPr>
            </a:lvl1pPr>
          </a:lstStyle>
          <a:p>
            <a:pPr>
              <a:defRPr/>
            </a:pPr>
            <a:r>
              <a:rPr lang="en-US" sz="1100" dirty="0">
                <a:solidFill>
                  <a:srgbClr val="04304B"/>
                </a:solidFill>
              </a:rPr>
              <a:t>Results</a:t>
            </a:r>
          </a:p>
        </p:txBody>
      </p:sp>
      <p:cxnSp>
        <p:nvCxnSpPr>
          <p:cNvPr id="164" name="Connector: Elbow 163">
            <a:extLst>
              <a:ext uri="{FF2B5EF4-FFF2-40B4-BE49-F238E27FC236}">
                <a16:creationId xmlns:a16="http://schemas.microsoft.com/office/drawing/2014/main" xmlns="" id="{C0BB8E1B-04D1-4BC1-97DB-CF6C5DA9B601}"/>
              </a:ext>
            </a:extLst>
          </p:cNvPr>
          <p:cNvCxnSpPr>
            <a:cxnSpLocks/>
            <a:stCxn id="16" idx="3"/>
            <a:endCxn id="77" idx="1"/>
          </p:cNvCxnSpPr>
          <p:nvPr/>
        </p:nvCxnSpPr>
        <p:spPr>
          <a:xfrm>
            <a:off x="1542006" y="3682989"/>
            <a:ext cx="3444733" cy="493793"/>
          </a:xfrm>
          <a:prstGeom prst="bentConnector3">
            <a:avLst>
              <a:gd name="adj1" fmla="val 50000"/>
            </a:avLst>
          </a:prstGeom>
          <a:ln w="19050">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sp>
        <p:nvSpPr>
          <p:cNvPr id="175" name="Textfeld 107">
            <a:extLst>
              <a:ext uri="{FF2B5EF4-FFF2-40B4-BE49-F238E27FC236}">
                <a16:creationId xmlns:a16="http://schemas.microsoft.com/office/drawing/2014/main" xmlns="" id="{78354541-B6EC-4186-83A9-91DDD6BDE9CA}"/>
              </a:ext>
            </a:extLst>
          </p:cNvPr>
          <p:cNvSpPr txBox="1"/>
          <p:nvPr/>
        </p:nvSpPr>
        <p:spPr>
          <a:xfrm>
            <a:off x="7181103" y="1094969"/>
            <a:ext cx="1607534" cy="362879"/>
          </a:xfrm>
          <a:prstGeom prst="rect">
            <a:avLst/>
          </a:prstGeom>
          <a:ln w="6350"/>
        </p:spPr>
        <p:style>
          <a:lnRef idx="2">
            <a:schemeClr val="dk1"/>
          </a:lnRef>
          <a:fillRef idx="1">
            <a:schemeClr val="lt1"/>
          </a:fillRef>
          <a:effectRef idx="0">
            <a:schemeClr val="dk1"/>
          </a:effectRef>
          <a:fontRef idx="minor">
            <a:schemeClr val="dk1"/>
          </a:fontRef>
        </p:style>
        <p:txBody>
          <a:bodyPr wrap="square" lIns="0" tIns="27000" rIns="0" bIns="27000" rtlCol="0" anchor="ctr" anchorCtr="0">
            <a:noAutofit/>
          </a:bodyPr>
          <a:lstStyle>
            <a:defPPr>
              <a:defRPr lang="en-US"/>
            </a:defPPr>
            <a:lvl1pPr algn="ctr">
              <a:lnSpc>
                <a:spcPct val="85000"/>
              </a:lnSpc>
              <a:defRPr sz="1100">
                <a:solidFill>
                  <a:schemeClr val="tx2"/>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defRPr/>
            </a:pPr>
            <a:r>
              <a:rPr lang="en-US">
                <a:solidFill>
                  <a:srgbClr val="04304B"/>
                </a:solidFill>
              </a:rPr>
              <a:t>Analytic Execution</a:t>
            </a:r>
          </a:p>
        </p:txBody>
      </p:sp>
      <p:sp>
        <p:nvSpPr>
          <p:cNvPr id="37" name="Textfeld 36"/>
          <p:cNvSpPr txBox="1"/>
          <p:nvPr/>
        </p:nvSpPr>
        <p:spPr>
          <a:xfrm>
            <a:off x="3860775" y="3932816"/>
            <a:ext cx="668865" cy="504000"/>
          </a:xfrm>
          <a:prstGeom prst="roundRect">
            <a:avLst/>
          </a:prstGeom>
        </p:spPr>
        <p:style>
          <a:lnRef idx="2">
            <a:schemeClr val="dk1"/>
          </a:lnRef>
          <a:fillRef idx="1">
            <a:schemeClr val="lt1"/>
          </a:fillRef>
          <a:effectRef idx="0">
            <a:schemeClr val="dk1"/>
          </a:effectRef>
          <a:fontRef idx="minor">
            <a:schemeClr val="dk1"/>
          </a:fontRef>
        </p:style>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000000"/>
                </a:solidFill>
                <a:latin typeface="Calibri"/>
              </a:rPr>
              <a:t>Analytical</a:t>
            </a:r>
            <a:br>
              <a:rPr lang="en-US" sz="1050">
                <a:solidFill>
                  <a:srgbClr val="000000"/>
                </a:solidFill>
                <a:latin typeface="Calibri"/>
              </a:rPr>
            </a:br>
            <a:r>
              <a:rPr lang="en-US" sz="1050">
                <a:solidFill>
                  <a:srgbClr val="000000"/>
                </a:solidFill>
                <a:latin typeface="Calibri"/>
              </a:rPr>
              <a:t>Models</a:t>
            </a:r>
          </a:p>
        </p:txBody>
      </p:sp>
      <p:sp>
        <p:nvSpPr>
          <p:cNvPr id="187" name="Textfeld 36">
            <a:extLst>
              <a:ext uri="{FF2B5EF4-FFF2-40B4-BE49-F238E27FC236}">
                <a16:creationId xmlns:a16="http://schemas.microsoft.com/office/drawing/2014/main" xmlns="" id="{D3C60DFD-7433-4867-B36B-CD21A6A35571}"/>
              </a:ext>
            </a:extLst>
          </p:cNvPr>
          <p:cNvSpPr txBox="1"/>
          <p:nvPr/>
        </p:nvSpPr>
        <p:spPr>
          <a:xfrm>
            <a:off x="3956670" y="2846302"/>
            <a:ext cx="815071"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Performance results</a:t>
            </a:r>
            <a:endParaRPr lang="en-US" sz="1050">
              <a:solidFill>
                <a:srgbClr val="FFFFFF"/>
              </a:solidFill>
              <a:latin typeface="Calibri"/>
            </a:endParaRPr>
          </a:p>
        </p:txBody>
      </p:sp>
      <p:sp>
        <p:nvSpPr>
          <p:cNvPr id="188" name="Textfeld 36">
            <a:extLst>
              <a:ext uri="{FF2B5EF4-FFF2-40B4-BE49-F238E27FC236}">
                <a16:creationId xmlns:a16="http://schemas.microsoft.com/office/drawing/2014/main" xmlns="" id="{7543BBBF-60AF-4A73-B8F1-67357AFFD45F}"/>
              </a:ext>
            </a:extLst>
          </p:cNvPr>
          <p:cNvSpPr txBox="1"/>
          <p:nvPr/>
        </p:nvSpPr>
        <p:spPr>
          <a:xfrm>
            <a:off x="3974464" y="1342207"/>
            <a:ext cx="823292" cy="504000"/>
          </a:xfrm>
          <a:prstGeom prst="roundRect">
            <a:avLst/>
          </a:prstGeom>
          <a:solidFill>
            <a:schemeClr val="accent3"/>
          </a:solidFill>
        </p:spPr>
        <p:txBody>
          <a:bodyPr wrap="square" lIns="27000" tIns="27000" rIns="27000" bIns="27000" rtlCol="0" anchor="ctr" anchorCtr="0">
            <a:noAutofit/>
          </a:bodyPr>
          <a:lstStyle>
            <a:defPPr>
              <a:defRPr lang="en-US"/>
            </a:defPPr>
            <a:lvl1pPr algn="ctr">
              <a:lnSpc>
                <a:spcPct val="85000"/>
              </a:lnSpc>
              <a:defRPr sz="1200">
                <a:solidFill>
                  <a:schemeClr val="accent4"/>
                </a:solidFill>
              </a:defRPr>
            </a:lvl1pPr>
          </a:lstStyle>
          <a:p>
            <a:pPr>
              <a:lnSpc>
                <a:spcPct val="80000"/>
              </a:lnSpc>
              <a:defRPr/>
            </a:pPr>
            <a:r>
              <a:rPr lang="en-US" sz="1050">
                <a:solidFill>
                  <a:srgbClr val="F58220"/>
                </a:solidFill>
                <a:latin typeface="Calibri"/>
              </a:rPr>
              <a:t>Analytical output</a:t>
            </a:r>
            <a:endParaRPr lang="en-US" sz="1050">
              <a:solidFill>
                <a:srgbClr val="FFFFFF"/>
              </a:solidFill>
              <a:latin typeface="Calibri"/>
            </a:endParaRPr>
          </a:p>
        </p:txBody>
      </p:sp>
      <p:sp>
        <p:nvSpPr>
          <p:cNvPr id="55" name="Rechteck 69">
            <a:extLst>
              <a:ext uri="{FF2B5EF4-FFF2-40B4-BE49-F238E27FC236}">
                <a16:creationId xmlns:a16="http://schemas.microsoft.com/office/drawing/2014/main" xmlns="" id="{C9F4CD3B-4369-4650-877C-9B6B2B3566A1}"/>
              </a:ext>
            </a:extLst>
          </p:cNvPr>
          <p:cNvSpPr/>
          <p:nvPr/>
        </p:nvSpPr>
        <p:spPr>
          <a:xfrm>
            <a:off x="7324988" y="2410991"/>
            <a:ext cx="1461836" cy="679711"/>
          </a:xfrm>
          <a:prstGeom prst="rect">
            <a:avLst/>
          </a:prstGeom>
          <a:solidFill>
            <a:schemeClr val="tx2"/>
          </a:solidFill>
        </p:spPr>
        <p:txBody>
          <a:bodyPr wrap="square" lIns="27000" tIns="27000" rIns="27000" bIns="72000" rtlCol="0" anchor="ctr" anchorCtr="0">
            <a:noAutofit/>
          </a:bodyPr>
          <a:lstStyle/>
          <a:p>
            <a:pPr algn="ctr">
              <a:lnSpc>
                <a:spcPct val="85000"/>
              </a:lnSpc>
            </a:pPr>
            <a:r>
              <a:rPr lang="en-US" sz="1400" dirty="0">
                <a:solidFill>
                  <a:srgbClr val="FFFFFF"/>
                </a:solidFill>
              </a:rPr>
              <a:t>Batch</a:t>
            </a:r>
          </a:p>
          <a:p>
            <a:pPr algn="ctr">
              <a:lnSpc>
                <a:spcPct val="85000"/>
              </a:lnSpc>
            </a:pPr>
            <a:r>
              <a:rPr lang="en-US" sz="1400" dirty="0">
                <a:solidFill>
                  <a:srgbClr val="FFFFFF"/>
                </a:solidFill>
              </a:rPr>
              <a:t>In Database</a:t>
            </a:r>
          </a:p>
          <a:p>
            <a:pPr algn="ctr">
              <a:lnSpc>
                <a:spcPct val="85000"/>
              </a:lnSpc>
            </a:pPr>
            <a:r>
              <a:rPr lang="en-US" sz="1400" dirty="0">
                <a:solidFill>
                  <a:srgbClr val="FFFFFF"/>
                </a:solidFill>
              </a:rPr>
              <a:t>In Hadoop</a:t>
            </a:r>
          </a:p>
        </p:txBody>
      </p:sp>
      <p:sp>
        <p:nvSpPr>
          <p:cNvPr id="57" name="Rechteck 69">
            <a:extLst>
              <a:ext uri="{FF2B5EF4-FFF2-40B4-BE49-F238E27FC236}">
                <a16:creationId xmlns:a16="http://schemas.microsoft.com/office/drawing/2014/main" xmlns="" id="{8A89846E-BE3E-476B-8621-5781F79573F0}"/>
              </a:ext>
            </a:extLst>
          </p:cNvPr>
          <p:cNvSpPr/>
          <p:nvPr/>
        </p:nvSpPr>
        <p:spPr>
          <a:xfrm>
            <a:off x="7333867" y="3266849"/>
            <a:ext cx="1461836" cy="498030"/>
          </a:xfrm>
          <a:prstGeom prst="rect">
            <a:avLst/>
          </a:prstGeom>
          <a:solidFill>
            <a:schemeClr val="tx2"/>
          </a:solidFill>
        </p:spPr>
        <p:txBody>
          <a:bodyPr wrap="square" lIns="27000" tIns="27000" rIns="27000" bIns="72000" rtlCol="0" anchor="ctr" anchorCtr="0">
            <a:noAutofit/>
          </a:bodyPr>
          <a:lstStyle/>
          <a:p>
            <a:pPr algn="ctr">
              <a:lnSpc>
                <a:spcPct val="85000"/>
              </a:lnSpc>
            </a:pPr>
            <a:r>
              <a:rPr lang="de-DE" sz="1400">
                <a:solidFill>
                  <a:srgbClr val="FFFFFF"/>
                </a:solidFill>
              </a:rPr>
              <a:t>SAS Cloud Analytic Server(CAS)</a:t>
            </a:r>
            <a:endParaRPr lang="de-DE" sz="1400" dirty="0">
              <a:solidFill>
                <a:srgbClr val="FFFFFF"/>
              </a:solidFill>
            </a:endParaRPr>
          </a:p>
        </p:txBody>
      </p:sp>
      <p:pic>
        <p:nvPicPr>
          <p:cNvPr id="72" name="Picture 2">
            <a:extLst>
              <a:ext uri="{FF2B5EF4-FFF2-40B4-BE49-F238E27FC236}">
                <a16:creationId xmlns:a16="http://schemas.microsoft.com/office/drawing/2014/main" xmlns="" id="{E87DB051-20CA-43B0-B271-A36C7AA9BAE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56093" y="4322643"/>
            <a:ext cx="665618" cy="28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34">
            <a:extLst>
              <a:ext uri="{FF2B5EF4-FFF2-40B4-BE49-F238E27FC236}">
                <a16:creationId xmlns:a16="http://schemas.microsoft.com/office/drawing/2014/main" xmlns="" id="{BEF8A9C9-55A7-40AD-9FDE-AA3C81C94C8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590443" y="4304916"/>
            <a:ext cx="1148302" cy="333273"/>
          </a:xfrm>
          <a:prstGeom prst="rect">
            <a:avLst/>
          </a:prstGeom>
          <a:noFill/>
          <a:ln>
            <a:noFill/>
          </a:ln>
        </p:spPr>
      </p:pic>
      <p:pic>
        <p:nvPicPr>
          <p:cNvPr id="74" name="Picture 73">
            <a:extLst>
              <a:ext uri="{FF2B5EF4-FFF2-40B4-BE49-F238E27FC236}">
                <a16:creationId xmlns:a16="http://schemas.microsoft.com/office/drawing/2014/main" xmlns="" id="{8028AF86-779B-4C17-9973-0A8031B1C091}"/>
              </a:ext>
            </a:extLst>
          </p:cNvPr>
          <p:cNvPicPr>
            <a:picLocks noChangeAspect="1"/>
          </p:cNvPicPr>
          <p:nvPr/>
        </p:nvPicPr>
        <p:blipFill>
          <a:blip r:embed="rId6"/>
          <a:stretch>
            <a:fillRect/>
          </a:stretch>
        </p:blipFill>
        <p:spPr>
          <a:xfrm>
            <a:off x="2799297" y="4302139"/>
            <a:ext cx="287067" cy="278866"/>
          </a:xfrm>
          <a:prstGeom prst="rect">
            <a:avLst/>
          </a:prstGeom>
        </p:spPr>
      </p:pic>
    </p:spTree>
    <p:extLst>
      <p:ext uri="{BB962C8B-B14F-4D97-AF65-F5344CB8AC3E}">
        <p14:creationId xmlns:p14="http://schemas.microsoft.com/office/powerpoint/2010/main" val="20246116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CC03C-6015-4F09-99EF-FBC80E71B0E7}"/>
              </a:ext>
            </a:extLst>
          </p:cNvPr>
          <p:cNvSpPr>
            <a:spLocks noGrp="1"/>
          </p:cNvSpPr>
          <p:nvPr>
            <p:ph type="title"/>
          </p:nvPr>
        </p:nvSpPr>
        <p:spPr/>
        <p:txBody>
          <a:bodyPr/>
          <a:lstStyle/>
          <a:p>
            <a:r>
              <a:rPr lang="en-US" dirty="0"/>
              <a:t>Section 1 of 3:  Create a model</a:t>
            </a:r>
          </a:p>
        </p:txBody>
      </p:sp>
      <p:sp>
        <p:nvSpPr>
          <p:cNvPr id="4" name="Content Placeholder 3">
            <a:extLst>
              <a:ext uri="{FF2B5EF4-FFF2-40B4-BE49-F238E27FC236}">
                <a16:creationId xmlns:a16="http://schemas.microsoft.com/office/drawing/2014/main" xmlns="" id="{F03314A1-576E-4233-B10A-2E030D1C2CF9}"/>
              </a:ext>
            </a:extLst>
          </p:cNvPr>
          <p:cNvSpPr>
            <a:spLocks noGrp="1"/>
          </p:cNvSpPr>
          <p:nvPr>
            <p:ph sz="quarter" idx="4294967295"/>
          </p:nvPr>
        </p:nvSpPr>
        <p:spPr>
          <a:xfrm>
            <a:off x="0" y="1362075"/>
            <a:ext cx="5141913" cy="3359150"/>
          </a:xfrm>
        </p:spPr>
        <p:txBody>
          <a:bodyPr/>
          <a:lstStyle/>
          <a:p>
            <a:r>
              <a:rPr lang="en-US" dirty="0"/>
              <a:t>What  is a model</a:t>
            </a:r>
          </a:p>
          <a:p>
            <a:r>
              <a:rPr lang="en-US" dirty="0"/>
              <a:t>How do  I make one</a:t>
            </a:r>
          </a:p>
          <a:p>
            <a:r>
              <a:rPr lang="en-US" dirty="0"/>
              <a:t>How do I share it with other teams in the business.</a:t>
            </a:r>
          </a:p>
        </p:txBody>
      </p:sp>
      <p:pic>
        <p:nvPicPr>
          <p:cNvPr id="7" name="Picture 6">
            <a:extLst>
              <a:ext uri="{FF2B5EF4-FFF2-40B4-BE49-F238E27FC236}">
                <a16:creationId xmlns:a16="http://schemas.microsoft.com/office/drawing/2014/main" xmlns="" id="{A9FF50CA-D500-423A-B12D-A2CDF0FCF590}"/>
              </a:ext>
            </a:extLst>
          </p:cNvPr>
          <p:cNvPicPr>
            <a:picLocks noChangeAspect="1"/>
          </p:cNvPicPr>
          <p:nvPr/>
        </p:nvPicPr>
        <p:blipFill>
          <a:blip r:embed="rId2"/>
          <a:stretch>
            <a:fillRect/>
          </a:stretch>
        </p:blipFill>
        <p:spPr>
          <a:xfrm>
            <a:off x="6135686" y="1631270"/>
            <a:ext cx="2867025" cy="1590675"/>
          </a:xfrm>
          <a:prstGeom prst="rect">
            <a:avLst/>
          </a:prstGeom>
        </p:spPr>
      </p:pic>
    </p:spTree>
    <p:extLst>
      <p:ext uri="{BB962C8B-B14F-4D97-AF65-F5344CB8AC3E}">
        <p14:creationId xmlns:p14="http://schemas.microsoft.com/office/powerpoint/2010/main" val="28121518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97C97-984C-4F73-8A89-F6CF2C9EC62E}"/>
              </a:ext>
            </a:extLst>
          </p:cNvPr>
          <p:cNvSpPr>
            <a:spLocks noGrp="1"/>
          </p:cNvSpPr>
          <p:nvPr>
            <p:ph type="title"/>
          </p:nvPr>
        </p:nvSpPr>
        <p:spPr/>
        <p:txBody>
          <a:bodyPr/>
          <a:lstStyle/>
          <a:p>
            <a:r>
              <a:rPr lang="en-US" dirty="0"/>
              <a:t>Ok fine, what exactly is a model</a:t>
            </a:r>
          </a:p>
        </p:txBody>
      </p:sp>
      <p:sp>
        <p:nvSpPr>
          <p:cNvPr id="6" name="Text Placeholder 2">
            <a:extLst>
              <a:ext uri="{FF2B5EF4-FFF2-40B4-BE49-F238E27FC236}">
                <a16:creationId xmlns:a16="http://schemas.microsoft.com/office/drawing/2014/main" xmlns="" id="{3C285531-16B5-4E32-818D-21CD5242F7F0}"/>
              </a:ext>
            </a:extLst>
          </p:cNvPr>
          <p:cNvSpPr txBox="1">
            <a:spLocks/>
          </p:cNvSpPr>
          <p:nvPr/>
        </p:nvSpPr>
        <p:spPr>
          <a:xfrm>
            <a:off x="440184" y="545514"/>
            <a:ext cx="9144000" cy="353943"/>
          </a:xfrm>
          <a:prstGeom prst="rect">
            <a:avLst/>
          </a:prstGeom>
        </p:spPr>
        <p:txBody>
          <a:bodyPr/>
          <a:lstStyle>
            <a:lvl1pPr marL="182880" indent="-182880" algn="l" defTabSz="365760" rtl="0" eaLnBrk="1" latinLnBrk="0" hangingPunct="1">
              <a:lnSpc>
                <a:spcPct val="85000"/>
              </a:lnSpc>
              <a:spcBef>
                <a:spcPts val="800"/>
              </a:spcBef>
              <a:spcAft>
                <a:spcPts val="0"/>
              </a:spcAft>
              <a:buClr>
                <a:schemeClr val="tx2"/>
              </a:buClr>
              <a:buSzPct val="80000"/>
              <a:buFont typeface="Arial" pitchFamily="34" charset="0"/>
              <a:buChar char="•"/>
              <a:defRPr sz="28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accent3"/>
              </a:buClr>
              <a:buSzPct val="80000"/>
              <a:buFont typeface="Arial" pitchFamily="34" charset="0"/>
              <a:buChar char="•"/>
              <a:tabLst/>
              <a:defRPr sz="2400" kern="1200" baseline="0">
                <a:solidFill>
                  <a:schemeClr val="tx2"/>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2"/>
              </a:buClr>
              <a:buSzPct val="100000"/>
              <a:buFont typeface="Arial" charset="0"/>
              <a:buChar char="•"/>
              <a:defRPr sz="1800" kern="1200" baseline="0">
                <a:solidFill>
                  <a:schemeClr val="tx2"/>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lgn="ctr">
              <a:buNone/>
            </a:pPr>
            <a:endParaRPr lang="en-US" dirty="0"/>
          </a:p>
        </p:txBody>
      </p:sp>
      <p:sp>
        <p:nvSpPr>
          <p:cNvPr id="7" name="TextBox 6">
            <a:extLst>
              <a:ext uri="{FF2B5EF4-FFF2-40B4-BE49-F238E27FC236}">
                <a16:creationId xmlns:a16="http://schemas.microsoft.com/office/drawing/2014/main" xmlns="" id="{797B8543-0EB8-44E4-9D6B-118C07545DA8}"/>
              </a:ext>
            </a:extLst>
          </p:cNvPr>
          <p:cNvSpPr txBox="1"/>
          <p:nvPr/>
        </p:nvSpPr>
        <p:spPr>
          <a:xfrm>
            <a:off x="2167557" y="992968"/>
            <a:ext cx="5123430" cy="3631763"/>
          </a:xfrm>
          <a:prstGeom prst="rect">
            <a:avLst/>
          </a:prstGeom>
          <a:solidFill>
            <a:schemeClr val="bg1">
              <a:lumMod val="85000"/>
            </a:schemeClr>
          </a:solidFill>
          <a:ln w="38100">
            <a:solidFill>
              <a:srgbClr val="FF0000"/>
            </a:solidFill>
          </a:ln>
        </p:spPr>
        <p:txBody>
          <a:bodyPr wrap="square" rtlCol="0">
            <a:spAutoFit/>
          </a:bodyPr>
          <a:lstStyle/>
          <a:p>
            <a:r>
              <a:rPr lang="en-US" sz="1000" dirty="0"/>
              <a:t> </a:t>
            </a:r>
          </a:p>
          <a:p>
            <a:r>
              <a:rPr lang="en-US" sz="1000" dirty="0"/>
              <a:t>_7OR6RJSERJ6CUFEBZ7DLGD4QN.setvars(</a:t>
            </a:r>
            <a:r>
              <a:rPr lang="en-US" sz="1000" dirty="0" err="1"/>
              <a:t>allvars</a:t>
            </a:r>
            <a:r>
              <a:rPr lang="en-US" sz="1000" dirty="0"/>
              <a:t>);</a:t>
            </a:r>
          </a:p>
          <a:p>
            <a:r>
              <a:rPr lang="en-US" sz="1000" dirty="0"/>
              <a:t>_7OR6RJSERJ6CUFEBZ7DLGD4QN.setkey(n'98FC3C9FF5F64A9F7E5B711CB5957999CA9656DC');</a:t>
            </a:r>
          </a:p>
          <a:p>
            <a:r>
              <a:rPr lang="en-US" sz="1000" dirty="0"/>
              <a:t>_7OR6RJSERJ6CUFEBZ7DLGD4QN.setOption('_</a:t>
            </a:r>
            <a:r>
              <a:rPr lang="en-US" sz="1000" dirty="0" err="1"/>
              <a:t>destroyFirstInstLast</a:t>
            </a:r>
            <a:r>
              <a:rPr lang="en-US" sz="1000" dirty="0"/>
              <a:t>_', 0);</a:t>
            </a:r>
          </a:p>
          <a:p>
            <a:r>
              <a:rPr lang="en-US" sz="1000" dirty="0"/>
              <a:t>_7P0F7BS6MNJJVI9FF82BP8YP4();</a:t>
            </a:r>
          </a:p>
          <a:p>
            <a:r>
              <a:rPr lang="en-US" sz="1000" dirty="0"/>
              <a:t>_7OR6RJSERJ6CUFEBZ7DLGD4QN.scoreRecord();</a:t>
            </a:r>
          </a:p>
          <a:p>
            <a:r>
              <a:rPr lang="en-US" sz="1000" dirty="0"/>
              <a:t> </a:t>
            </a:r>
          </a:p>
          <a:p>
            <a:r>
              <a:rPr lang="en-US" sz="1000" dirty="0"/>
              <a:t>if "P_MAINTENANCE_FLAG0" = . then "P_MAINTENANCE_FLAG0" = 0.7730829421;</a:t>
            </a:r>
          </a:p>
          <a:p>
            <a:r>
              <a:rPr lang="en-US" sz="1000" dirty="0"/>
              <a:t>if "P_MAINTENANCE_FLAG1" = . then "P_MAINTENANCE_FLAG1" = 0.2269170579;</a:t>
            </a:r>
          </a:p>
          <a:p>
            <a:r>
              <a:rPr lang="en-US" sz="1000" dirty="0"/>
              <a:t>if MISSING("I_MAINTENANCE_FLAG") then do ;</a:t>
            </a:r>
          </a:p>
          <a:p>
            <a:r>
              <a:rPr lang="en-US" sz="1000" dirty="0"/>
              <a:t>   _P_ = 0.0;</a:t>
            </a:r>
          </a:p>
          <a:p>
            <a:r>
              <a:rPr lang="en-US" sz="1000" dirty="0"/>
              <a:t>   if "P_MAINTENANCE_FLAG1" &gt; _P_ then do ;</a:t>
            </a:r>
          </a:p>
          <a:p>
            <a:r>
              <a:rPr lang="en-US" sz="1000" dirty="0"/>
              <a:t>      _P_ = "P_MAINTENANCE_FLAG1";</a:t>
            </a:r>
          </a:p>
          <a:p>
            <a:r>
              <a:rPr lang="en-US" sz="1000" dirty="0"/>
              <a:t>      "I_MAINTENANCE_FLAG" = '1';</a:t>
            </a:r>
          </a:p>
          <a:p>
            <a:r>
              <a:rPr lang="en-US" sz="1000" dirty="0"/>
              <a:t>   end;</a:t>
            </a:r>
          </a:p>
          <a:p>
            <a:r>
              <a:rPr lang="en-US" sz="1000" dirty="0"/>
              <a:t>   if "P_MAINTENANCE_FLAG0" &gt; _P_ then do ;</a:t>
            </a:r>
          </a:p>
          <a:p>
            <a:r>
              <a:rPr lang="en-US" sz="1000" dirty="0"/>
              <a:t>      _P_ = "P_MAINTENANCE_FLAG0";</a:t>
            </a:r>
          </a:p>
          <a:p>
            <a:r>
              <a:rPr lang="en-US" sz="1000" dirty="0"/>
              <a:t>      "I_MAINTENANCE_FLAG" = '0';</a:t>
            </a:r>
          </a:p>
          <a:p>
            <a:r>
              <a:rPr lang="en-US" sz="1000" dirty="0"/>
              <a:t>   end;</a:t>
            </a:r>
          </a:p>
          <a:p>
            <a:r>
              <a:rPr lang="en-US" sz="1000" dirty="0"/>
              <a:t>end;</a:t>
            </a:r>
          </a:p>
          <a:p>
            <a:r>
              <a:rPr lang="en-US" sz="1000" dirty="0"/>
              <a:t>EM_EVENTPROBABILITY = "P_MAINTENANCE_FLAG1";</a:t>
            </a:r>
          </a:p>
          <a:p>
            <a:r>
              <a:rPr lang="en-US" sz="1000" dirty="0"/>
              <a:t>EM_CLASSIFICATION = "I_MAINTENANCE_FLAG";</a:t>
            </a:r>
          </a:p>
          <a:p>
            <a:r>
              <a:rPr lang="en-US" sz="1000" dirty="0"/>
              <a:t>EM_PROBABILITY = MAX("P_MAINTENANCE_FLAG1", "P_MAINTENANCE_FLAG0");</a:t>
            </a:r>
          </a:p>
        </p:txBody>
      </p:sp>
      <p:pic>
        <p:nvPicPr>
          <p:cNvPr id="8" name="Picture 7">
            <a:extLst>
              <a:ext uri="{FF2B5EF4-FFF2-40B4-BE49-F238E27FC236}">
                <a16:creationId xmlns:a16="http://schemas.microsoft.com/office/drawing/2014/main" xmlns="" id="{B7BFEA47-24DA-4C0A-AC92-450DAA986F94}"/>
              </a:ext>
            </a:extLst>
          </p:cNvPr>
          <p:cNvPicPr>
            <a:picLocks noChangeAspect="1"/>
          </p:cNvPicPr>
          <p:nvPr/>
        </p:nvPicPr>
        <p:blipFill>
          <a:blip r:embed="rId2"/>
          <a:stretch>
            <a:fillRect/>
          </a:stretch>
        </p:blipFill>
        <p:spPr>
          <a:xfrm>
            <a:off x="440184" y="1718732"/>
            <a:ext cx="1151688" cy="1374390"/>
          </a:xfrm>
          <a:prstGeom prst="rect">
            <a:avLst/>
          </a:prstGeom>
        </p:spPr>
      </p:pic>
      <p:sp>
        <p:nvSpPr>
          <p:cNvPr id="11" name="Arrow: Down 10">
            <a:extLst>
              <a:ext uri="{FF2B5EF4-FFF2-40B4-BE49-F238E27FC236}">
                <a16:creationId xmlns:a16="http://schemas.microsoft.com/office/drawing/2014/main" xmlns="" id="{788A7493-00BD-4916-AF85-E2D794454CC7}"/>
              </a:ext>
            </a:extLst>
          </p:cNvPr>
          <p:cNvSpPr/>
          <p:nvPr/>
        </p:nvSpPr>
        <p:spPr>
          <a:xfrm rot="16200000">
            <a:off x="1591873" y="2241285"/>
            <a:ext cx="575685" cy="373002"/>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 name="TextBox 2">
            <a:extLst>
              <a:ext uri="{FF2B5EF4-FFF2-40B4-BE49-F238E27FC236}">
                <a16:creationId xmlns:a16="http://schemas.microsoft.com/office/drawing/2014/main" xmlns="" id="{F9A52D39-AF2E-4200-ACFF-392C19A56909}"/>
              </a:ext>
            </a:extLst>
          </p:cNvPr>
          <p:cNvSpPr txBox="1"/>
          <p:nvPr/>
        </p:nvSpPr>
        <p:spPr>
          <a:xfrm>
            <a:off x="7598229" y="1066800"/>
            <a:ext cx="1436914" cy="3323987"/>
          </a:xfrm>
          <a:prstGeom prst="rect">
            <a:avLst/>
          </a:prstGeom>
          <a:noFill/>
        </p:spPr>
        <p:txBody>
          <a:bodyPr wrap="square" rtlCol="0">
            <a:spAutoFit/>
          </a:bodyPr>
          <a:lstStyle/>
          <a:p>
            <a:r>
              <a:rPr lang="en-US" sz="1400" dirty="0"/>
              <a:t>The code is the model.</a:t>
            </a:r>
          </a:p>
          <a:p>
            <a:endParaRPr lang="en-US" sz="1400" dirty="0"/>
          </a:p>
          <a:p>
            <a:r>
              <a:rPr lang="en-US" sz="1400" dirty="0"/>
              <a:t>This model </a:t>
            </a:r>
            <a:r>
              <a:rPr lang="en-US" sz="1400" b="1" i="1" dirty="0"/>
              <a:t>score</a:t>
            </a:r>
            <a:r>
              <a:rPr lang="en-US" sz="1400" dirty="0"/>
              <a:t> code was created by running a VDMML function on a CAS server.</a:t>
            </a:r>
          </a:p>
          <a:p>
            <a:endParaRPr lang="en-US" sz="1400" dirty="0"/>
          </a:p>
          <a:p>
            <a:r>
              <a:rPr lang="en-US" sz="1400" dirty="0"/>
              <a:t>The code can be  run  in many environments.</a:t>
            </a:r>
          </a:p>
          <a:p>
            <a:endParaRPr lang="en-US" sz="1400" dirty="0"/>
          </a:p>
          <a:p>
            <a:r>
              <a:rPr lang="en-US" sz="1400" dirty="0"/>
              <a:t>This is what we </a:t>
            </a:r>
            <a:r>
              <a:rPr lang="en-US" sz="1400" i="1" dirty="0"/>
              <a:t>deploy.</a:t>
            </a:r>
          </a:p>
        </p:txBody>
      </p:sp>
    </p:spTree>
    <p:extLst>
      <p:ext uri="{BB962C8B-B14F-4D97-AF65-F5344CB8AC3E}">
        <p14:creationId xmlns:p14="http://schemas.microsoft.com/office/powerpoint/2010/main" val="176388774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DCC5E-879A-47AE-9F3D-5E33024BCF2C}"/>
              </a:ext>
            </a:extLst>
          </p:cNvPr>
          <p:cNvSpPr>
            <a:spLocks noGrp="1"/>
          </p:cNvSpPr>
          <p:nvPr>
            <p:ph type="title"/>
          </p:nvPr>
        </p:nvSpPr>
        <p:spPr/>
        <p:txBody>
          <a:bodyPr/>
          <a:lstStyle/>
          <a:p>
            <a:r>
              <a:rPr lang="en-US" dirty="0"/>
              <a:t>Scenario</a:t>
            </a:r>
          </a:p>
        </p:txBody>
      </p:sp>
      <p:sp>
        <p:nvSpPr>
          <p:cNvPr id="3" name="Text Placeholder 2">
            <a:extLst>
              <a:ext uri="{FF2B5EF4-FFF2-40B4-BE49-F238E27FC236}">
                <a16:creationId xmlns:a16="http://schemas.microsoft.com/office/drawing/2014/main" xmlns="" id="{77FE84E7-79F5-46A4-82CC-F6A83EA42F38}"/>
              </a:ext>
            </a:extLst>
          </p:cNvPr>
          <p:cNvSpPr>
            <a:spLocks noGrp="1"/>
          </p:cNvSpPr>
          <p:nvPr>
            <p:ph type="body" sz="quarter" idx="12"/>
          </p:nvPr>
        </p:nvSpPr>
        <p:spPr/>
        <p:txBody>
          <a:bodyPr/>
          <a:lstStyle/>
          <a:p>
            <a:r>
              <a:rPr lang="en-US" dirty="0"/>
              <a:t>Truck Fleet data from SGF 2017 and 2018</a:t>
            </a:r>
          </a:p>
        </p:txBody>
      </p:sp>
      <p:sp>
        <p:nvSpPr>
          <p:cNvPr id="4" name="Content Placeholder 3">
            <a:extLst>
              <a:ext uri="{FF2B5EF4-FFF2-40B4-BE49-F238E27FC236}">
                <a16:creationId xmlns:a16="http://schemas.microsoft.com/office/drawing/2014/main" xmlns="" id="{B5CB9EFF-59AB-4274-99DC-AF8B544F1B01}"/>
              </a:ext>
            </a:extLst>
          </p:cNvPr>
          <p:cNvSpPr>
            <a:spLocks noGrp="1"/>
          </p:cNvSpPr>
          <p:nvPr>
            <p:ph sz="quarter" idx="11"/>
          </p:nvPr>
        </p:nvSpPr>
        <p:spPr>
          <a:xfrm>
            <a:off x="377786" y="1016459"/>
            <a:ext cx="8388427" cy="1478263"/>
          </a:xfrm>
        </p:spPr>
        <p:txBody>
          <a:bodyPr>
            <a:noAutofit/>
          </a:bodyPr>
          <a:lstStyle/>
          <a:p>
            <a:r>
              <a:rPr lang="en-US" sz="1400" dirty="0"/>
              <a:t>Predict a </a:t>
            </a:r>
            <a:r>
              <a:rPr lang="en-US" sz="1400" b="1" dirty="0"/>
              <a:t>future need for maintenance </a:t>
            </a:r>
            <a:r>
              <a:rPr lang="en-US" sz="1400" dirty="0"/>
              <a:t>based on history of sensor readings and maintenance events </a:t>
            </a:r>
          </a:p>
          <a:p>
            <a:r>
              <a:rPr lang="en-US" sz="1400" dirty="0"/>
              <a:t>Target variable: </a:t>
            </a:r>
            <a:r>
              <a:rPr lang="en-US" sz="1400" dirty="0" err="1"/>
              <a:t>maintenance_flag</a:t>
            </a:r>
            <a:r>
              <a:rPr lang="en-US" sz="1400" dirty="0"/>
              <a:t>  ( 0 or 1 )</a:t>
            </a:r>
          </a:p>
          <a:p>
            <a:r>
              <a:rPr lang="en-US" sz="1400" dirty="0"/>
              <a:t>Data contains multiple fleets each has multiple trucks</a:t>
            </a:r>
          </a:p>
          <a:p>
            <a:r>
              <a:rPr lang="en-US" sz="1400" dirty="0"/>
              <a:t>See distribution of target, below.</a:t>
            </a:r>
          </a:p>
          <a:p>
            <a:endParaRPr lang="en-US" sz="1400" dirty="0"/>
          </a:p>
        </p:txBody>
      </p:sp>
      <p:pic>
        <p:nvPicPr>
          <p:cNvPr id="5" name="Picture 4">
            <a:extLst>
              <a:ext uri="{FF2B5EF4-FFF2-40B4-BE49-F238E27FC236}">
                <a16:creationId xmlns:a16="http://schemas.microsoft.com/office/drawing/2014/main" xmlns="" id="{45CD3043-EF2B-46B0-8FC0-CECA8490CD0F}"/>
              </a:ext>
            </a:extLst>
          </p:cNvPr>
          <p:cNvPicPr>
            <a:picLocks noChangeAspect="1"/>
          </p:cNvPicPr>
          <p:nvPr/>
        </p:nvPicPr>
        <p:blipFill>
          <a:blip r:embed="rId2"/>
          <a:stretch>
            <a:fillRect/>
          </a:stretch>
        </p:blipFill>
        <p:spPr>
          <a:xfrm>
            <a:off x="-1" y="2861957"/>
            <a:ext cx="9144000" cy="1159375"/>
          </a:xfrm>
          <a:prstGeom prst="rect">
            <a:avLst/>
          </a:prstGeom>
          <a:ln>
            <a:solidFill>
              <a:schemeClr val="tx1"/>
            </a:solidFill>
          </a:ln>
        </p:spPr>
      </p:pic>
    </p:spTree>
    <p:extLst>
      <p:ext uri="{BB962C8B-B14F-4D97-AF65-F5344CB8AC3E}">
        <p14:creationId xmlns:p14="http://schemas.microsoft.com/office/powerpoint/2010/main" val="15733449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CCF49-5699-4185-87D0-3341724A7E3B}"/>
              </a:ext>
            </a:extLst>
          </p:cNvPr>
          <p:cNvSpPr>
            <a:spLocks noGrp="1"/>
          </p:cNvSpPr>
          <p:nvPr>
            <p:ph type="title"/>
          </p:nvPr>
        </p:nvSpPr>
        <p:spPr>
          <a:xfrm>
            <a:off x="626363" y="192024"/>
            <a:ext cx="8241865" cy="457200"/>
          </a:xfrm>
        </p:spPr>
        <p:txBody>
          <a:bodyPr/>
          <a:lstStyle/>
          <a:p>
            <a:r>
              <a:rPr lang="en-US" dirty="0"/>
              <a:t>Visual Analytics – one great way to  build a model</a:t>
            </a:r>
          </a:p>
        </p:txBody>
      </p:sp>
      <p:sp>
        <p:nvSpPr>
          <p:cNvPr id="3" name="Text Placeholder 2">
            <a:extLst>
              <a:ext uri="{FF2B5EF4-FFF2-40B4-BE49-F238E27FC236}">
                <a16:creationId xmlns:a16="http://schemas.microsoft.com/office/drawing/2014/main" xmlns="" id="{38996C6A-169C-49C0-9CD2-CAC7D0E23B3D}"/>
              </a:ext>
            </a:extLst>
          </p:cNvPr>
          <p:cNvSpPr>
            <a:spLocks noGrp="1"/>
          </p:cNvSpPr>
          <p:nvPr>
            <p:ph type="body" sz="quarter" idx="12"/>
          </p:nvPr>
        </p:nvSpPr>
        <p:spPr/>
        <p:txBody>
          <a:bodyPr/>
          <a:lstStyle/>
          <a:p>
            <a:r>
              <a:rPr lang="en-US" dirty="0"/>
              <a:t>In this case yet another neural network</a:t>
            </a:r>
          </a:p>
        </p:txBody>
      </p:sp>
      <p:pic>
        <p:nvPicPr>
          <p:cNvPr id="5" name="Picture 4">
            <a:extLst>
              <a:ext uri="{FF2B5EF4-FFF2-40B4-BE49-F238E27FC236}">
                <a16:creationId xmlns:a16="http://schemas.microsoft.com/office/drawing/2014/main" xmlns="" id="{ADE18342-2908-4978-A845-410CC8D673B5}"/>
              </a:ext>
            </a:extLst>
          </p:cNvPr>
          <p:cNvPicPr>
            <a:picLocks noChangeAspect="1"/>
          </p:cNvPicPr>
          <p:nvPr/>
        </p:nvPicPr>
        <p:blipFill>
          <a:blip r:embed="rId2"/>
          <a:stretch>
            <a:fillRect/>
          </a:stretch>
        </p:blipFill>
        <p:spPr>
          <a:xfrm>
            <a:off x="1141118" y="966761"/>
            <a:ext cx="7212353" cy="4176739"/>
          </a:xfrm>
          <a:prstGeom prst="rect">
            <a:avLst/>
          </a:prstGeom>
        </p:spPr>
      </p:pic>
    </p:spTree>
    <p:extLst>
      <p:ext uri="{BB962C8B-B14F-4D97-AF65-F5344CB8AC3E}">
        <p14:creationId xmlns:p14="http://schemas.microsoft.com/office/powerpoint/2010/main" val="13632706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SAS Master, Whit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 External 16x9 new viya logo" id="{9C633FE5-EDC3-3445-9D98-9CE9AA472C15}" vid="{3965FBF1-E109-264D-88C6-0584FDF7E496}"/>
    </a:ext>
  </a:extLst>
</a:theme>
</file>

<file path=ppt/theme/theme2.xml><?xml version="1.0" encoding="utf-8"?>
<a:theme xmlns:a="http://schemas.openxmlformats.org/drawingml/2006/main" name="SAS - Blue Master">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 External 16x9 new viya logo" id="{9C633FE5-EDC3-3445-9D98-9CE9AA472C15}" vid="{06AAFC2A-F7F4-3C46-9BC0-79F47196C626}"/>
    </a:ext>
  </a:extLst>
</a:theme>
</file>

<file path=ppt/theme/theme3.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Presentation-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9A363554C02F47820EF66DC5EAF89E" ma:contentTypeVersion="9" ma:contentTypeDescription="Create a new document." ma:contentTypeScope="" ma:versionID="e5ae61a99c278c3146d643dc4d263fe8">
  <xsd:schema xmlns:xsd="http://www.w3.org/2001/XMLSchema" xmlns:xs="http://www.w3.org/2001/XMLSchema" xmlns:p="http://schemas.microsoft.com/office/2006/metadata/properties" xmlns:ns2="f49dccfe-2117-400e-bb27-8210ef405de9" xmlns:ns3="d3ad80e2-0d07-4cc2-9997-2c90f5d6a6d7" targetNamespace="http://schemas.microsoft.com/office/2006/metadata/properties" ma:root="true" ma:fieldsID="6136155f53b95adf6f39685f5ca8e9e5" ns2:_="" ns3:_="">
    <xsd:import namespace="f49dccfe-2117-400e-bb27-8210ef405de9"/>
    <xsd:import namespace="d3ad80e2-0d07-4cc2-9997-2c90f5d6a6d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9dccfe-2117-400e-bb27-8210ef405de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ad80e2-0d07-4cc2-9997-2c90f5d6a6d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FFAD7-AEAC-4092-B3A0-4E6224950BD4}">
  <ds:schemaRefs>
    <ds:schemaRef ds:uri="http://schemas.microsoft.com/sharepoint/v3/contenttype/forms"/>
  </ds:schemaRefs>
</ds:datastoreItem>
</file>

<file path=customXml/itemProps2.xml><?xml version="1.0" encoding="utf-8"?>
<ds:datastoreItem xmlns:ds="http://schemas.openxmlformats.org/officeDocument/2006/customXml" ds:itemID="{87830795-CF64-48B7-A6B2-3005F24D7232}"/>
</file>

<file path=customXml/itemProps3.xml><?xml version="1.0" encoding="utf-8"?>
<ds:datastoreItem xmlns:ds="http://schemas.openxmlformats.org/officeDocument/2006/customXml" ds:itemID="{C5BE8351-0CBC-418B-A366-CF833116012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27859d8f-6750-407e-aa47-fba89d8acaed"/>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SAS Master, White</Template>
  <TotalTime>0</TotalTime>
  <Words>1440</Words>
  <Application>Microsoft Office PowerPoint</Application>
  <PresentationFormat>On-screen Show (16:9)</PresentationFormat>
  <Paragraphs>288</Paragraphs>
  <Slides>41</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41</vt:i4>
      </vt:variant>
    </vt:vector>
  </HeadingPairs>
  <TitlesOfParts>
    <vt:vector size="46" baseType="lpstr">
      <vt:lpstr>Arial</vt:lpstr>
      <vt:lpstr>Calibri</vt:lpstr>
      <vt:lpstr>Calibri Light</vt:lpstr>
      <vt:lpstr>SAS Master, White</vt:lpstr>
      <vt:lpstr>SAS - Blue Master</vt:lpstr>
      <vt:lpstr>PowerPoint Presentation</vt:lpstr>
      <vt:lpstr>Don't Deploy and Forget: Managing your models across the entire analytic lifecycle</vt:lpstr>
      <vt:lpstr>Abstract – keyword analysis </vt:lpstr>
      <vt:lpstr>The Analytics Model  Lifecycle</vt:lpstr>
      <vt:lpstr>SAS Analytics Ecosystem</vt:lpstr>
      <vt:lpstr>Section 1 of 3:  Create a model</vt:lpstr>
      <vt:lpstr>Ok fine, what exactly is a model</vt:lpstr>
      <vt:lpstr>Scenario</vt:lpstr>
      <vt:lpstr>Visual Analytics – one great way to  build a model</vt:lpstr>
      <vt:lpstr>VDMML – another great way to build a model</vt:lpstr>
      <vt:lpstr>VDMML – list models for this project</vt:lpstr>
      <vt:lpstr>Model  Manager</vt:lpstr>
      <vt:lpstr>Section 2:  Deploy</vt:lpstr>
      <vt:lpstr>SAS Analytics Ecosystem</vt:lpstr>
      <vt:lpstr>Well then what exactly is model deployment</vt:lpstr>
      <vt:lpstr>Compare model attributes</vt:lpstr>
      <vt:lpstr>Compare model statistics</vt:lpstr>
      <vt:lpstr>Test the models  </vt:lpstr>
      <vt:lpstr>Examine the test results #1</vt:lpstr>
      <vt:lpstr>Examine the test results #2</vt:lpstr>
      <vt:lpstr>Select champion model</vt:lpstr>
      <vt:lpstr>Bayes net – explainable is another reason to select it</vt:lpstr>
      <vt:lpstr>Publish model to run time servers</vt:lpstr>
      <vt:lpstr>Now one more test in the run time system</vt:lpstr>
      <vt:lpstr>What happens next?</vt:lpstr>
      <vt:lpstr>Section 3:  Don’t Forget</vt:lpstr>
      <vt:lpstr>SAS Analytics Ecosystem</vt:lpstr>
      <vt:lpstr>Build a job to examine run time performance</vt:lpstr>
      <vt:lpstr>Performance job results.  Data  Monitoring</vt:lpstr>
      <vt:lpstr>Performance job results:  Prediction Monitoring</vt:lpstr>
      <vt:lpstr>Load performance output for extra reporting</vt:lpstr>
      <vt:lpstr>Load business data for extra reporting</vt:lpstr>
      <vt:lpstr>Compare model results with business results</vt:lpstr>
      <vt:lpstr>Root cause analysis by modeling the model residuals</vt:lpstr>
      <vt:lpstr>Retrain models on new data</vt:lpstr>
      <vt:lpstr>Retrain models show up as new versions </vt:lpstr>
      <vt:lpstr>What do we want to happen (theoretical)</vt:lpstr>
      <vt:lpstr>Increase the frequency of retraining models</vt:lpstr>
      <vt:lpstr>Thank You</vt:lpstr>
      <vt:lpstr>Questions?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2018-08-08T14:41:32Z</dcterms:created>
  <dcterms:modified xsi:type="dcterms:W3CDTF">2018-10-01T19:07:17Z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0x010100189A363554C02F47820EF66DC5EAF89E</vt:lpwstr>
  </property>
</Properties>
</file>