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bguides.reading.ac.uk/food-research-project/literature-review" TargetMode="External"/><Relationship Id="rId3" Type="http://schemas.openxmlformats.org/officeDocument/2006/relationships/hyperlink" Target="https://www.statice.ai/post/what-is-synthetic-data-introduction" TargetMode="External"/><Relationship Id="rId4" Type="http://schemas.openxmlformats.org/officeDocument/2006/relationships/hyperlink" Target="https://colab.research.google.com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bguides.reading.ac.uk/food-research-project/literature-review" TargetMode="External"/><Relationship Id="rId3" Type="http://schemas.openxmlformats.org/officeDocument/2006/relationships/hyperlink" Target="https://www.statice.ai/post/what-is-synthetic-data-introduction" TargetMode="External"/><Relationship Id="rId4" Type="http://schemas.openxmlformats.org/officeDocument/2006/relationships/hyperlink" Target="https://colab.research.google.com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bguides.reading.ac.uk/food-research-project/literature-review" TargetMode="External"/><Relationship Id="rId3" Type="http://schemas.openxmlformats.org/officeDocument/2006/relationships/hyperlink" Target="https://www.statice.ai/post/what-is-synthetic-data-introduction" TargetMode="External"/><Relationship Id="rId4" Type="http://schemas.openxmlformats.org/officeDocument/2006/relationships/hyperlink" Target="https://colab.research.google.com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bguides.reading.ac.uk/food-research-project/literature-review" TargetMode="External"/><Relationship Id="rId3" Type="http://schemas.openxmlformats.org/officeDocument/2006/relationships/hyperlink" Target="https://www.statice.ai/post/what-is-synthetic-data-introduction" TargetMode="External"/><Relationship Id="rId4" Type="http://schemas.openxmlformats.org/officeDocument/2006/relationships/hyperlink" Target="https://colab.research.google.com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23b75a33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23b75a3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https://libguides.reading.ac.uk/food-research-project/literature-review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https://www.statice.ai/post/what-is-synthetic-data-introduction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23b75a33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23b75a33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https://libguides.reading.ac.uk/food-research-project/literature-review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https://www.statice.ai/post/what-is-synthetic-data-introduction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23b75a33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23b75a33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https://libguides.reading.ac.uk/food-research-project/literature-review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https://www.statice.ai/post/what-is-synthetic-data-introduction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23b75a3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23b75a3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https://libguides.reading.ac.uk/food-research-project/literature-review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https://www.statice.ai/post/what-is-synthetic-data-introduction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23b75a33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23b75a33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23b75a33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23b75a33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23b75a33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23b75a33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23b75a33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23b75a33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23b75a33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23b75a33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23b75a33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23b75a33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23b75a33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23b75a33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23b75a33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23b75a33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23b75a33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23b75a33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23b75a33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23b75a33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23b75a33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23b75a33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23b75a33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23b75a33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23b75a3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23b75a3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23b75a33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23b75a33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23b75a33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23b75a33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23b75a33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23b75a33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23b75a33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23b75a33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23b75a33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23b75a33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Detection and Prevention For Online Payments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Swee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2000"/>
            <a:ext cx="3450200" cy="22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2000"/>
            <a:ext cx="3450200" cy="22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200" y="2022000"/>
            <a:ext cx="2928983" cy="22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2000"/>
            <a:ext cx="3450200" cy="22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200" y="2022000"/>
            <a:ext cx="2928983" cy="224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1583" y="1916275"/>
            <a:ext cx="2460017" cy="2460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91" name="Google Shape;191;p2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Ahmed, M., Ansar, K., Muckley, C. B., Khan, A., Anjum, A., &amp; Talha, M. (2021). A semantic rule based digital fraud detection.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PeerJ. Computer science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e649. https://doi.org/10.7717/peerj-cs.649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risk value based on number of conditions satisfied</a:t>
            </a:r>
            <a:endParaRPr/>
          </a:p>
        </p:txBody>
      </p:sp>
      <p:sp>
        <p:nvSpPr>
          <p:cNvPr id="198" name="Google Shape;198;p2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Ahmed, M., Ansar, K., Muckley, C. B., Khan, A., Anjum, A., &amp; Talha, M. (2021). A semantic rule based digital fraud detection.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PeerJ. Computer science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e649. https://doi.org/10.7717/peerj-cs.649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risk value based on number of conditions satisfied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Sufficiently high transaction amount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Odd hours (10pm-3am)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Repeated large transactions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Category of transaction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Ahmed, M., Ansar, K., Muckley, C. B., Khan, A., Anjum, A., &amp; Talha, M. (2021). A semantic rule based digital fraud detection.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PeerJ. Computer science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e649. https://doi.org/10.7717/peerj-cs.649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risk value based on number of conditions satisfied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Sufficiently high transaction amount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Odd hours (10pm-3am)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Repeated large transactions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Category of transaction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risk value, alert user if transaction if fraudulent</a:t>
            </a:r>
            <a:endParaRPr/>
          </a:p>
        </p:txBody>
      </p:sp>
      <p:sp>
        <p:nvSpPr>
          <p:cNvPr id="212" name="Google Shape;212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Ahmed, M., Ansar, K., Muckley, C. B., Khan, A., Anjum, A., &amp; Talha, M. (2021). A semantic rule based digital fraud detection.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PeerJ. Computer science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e649. https://doi.org/10.7717/peerj-cs.649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Increase risk value based on number of conditions satisfied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Sufficiently high transaction amount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Odd hours (10pm-3am)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Repeated large transactions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Category of transaction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Based on risk value, alert user if transaction if fraudulent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Difficulty lies within choosing ontologies and thresholds</a:t>
            </a:r>
            <a:endParaRPr b="1" u="sng"/>
          </a:p>
        </p:txBody>
      </p:sp>
      <p:sp>
        <p:nvSpPr>
          <p:cNvPr id="219" name="Google Shape;219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Ahmed, M., Ansar, K., Muckley, C. B., Khan, A., Anjum, A., &amp; Talha, M. (2021). A semantic rule based digital fraud detection.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PeerJ. Computer science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e649. https://doi.org/10.7717/peerj-cs.649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fraud detection?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75" y="1464322"/>
            <a:ext cx="6446300" cy="349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2"/>
          <p:cNvCxnSpPr>
            <a:stCxn id="229" idx="1"/>
          </p:cNvCxnSpPr>
          <p:nvPr/>
        </p:nvCxnSpPr>
        <p:spPr>
          <a:xfrm flipH="1">
            <a:off x="4549100" y="1226250"/>
            <a:ext cx="2291700" cy="6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32"/>
          <p:cNvSpPr txBox="1"/>
          <p:nvPr/>
        </p:nvSpPr>
        <p:spPr>
          <a:xfrm>
            <a:off x="6840800" y="918450"/>
            <a:ext cx="22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Determine/Understand Rules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6840800" y="3167775"/>
            <a:ext cx="2211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Find out where Machine Learning can be useful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Value comes from making this approach </a:t>
            </a:r>
            <a:r>
              <a:rPr b="1" i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dynamic</a:t>
            </a:r>
            <a:endParaRPr b="1" i="1" sz="18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1" name="Google Shape;231;p32"/>
          <p:cNvCxnSpPr>
            <a:stCxn id="230" idx="1"/>
          </p:cNvCxnSpPr>
          <p:nvPr/>
        </p:nvCxnSpPr>
        <p:spPr>
          <a:xfrm flipH="1">
            <a:off x="4560500" y="3998925"/>
            <a:ext cx="228030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Validate current iteration of code onto test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different ontologies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Utilize recency to adjust threshold for a “sufficiently high amount”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grid search to determine appropriate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Machine Learning methods to improve efficiency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Goal: Make clearer distinction between fraud and not fraud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on real data from SMEs </a:t>
            </a:r>
            <a:r>
              <a:rPr lang="en"/>
              <a:t>instead</a:t>
            </a:r>
            <a:r>
              <a:rPr lang="en"/>
              <a:t> of synthetic data</a:t>
            </a:r>
            <a:endParaRPr/>
          </a:p>
        </p:txBody>
      </p:sp>
      <p:sp>
        <p:nvSpPr>
          <p:cNvPr id="244" name="Google Shape;24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this useful?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1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this useful?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50135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Bottom Line: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businesses grow over time, they need to be able to handle fraudulent transactions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1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this useful?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50135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Bottom Line: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businesses grow over time, they need to be able to handle fraudulent transactions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Focus: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Credit Card Transactions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1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75" y="1464322"/>
            <a:ext cx="6446300" cy="34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75" y="1464322"/>
            <a:ext cx="6446300" cy="349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0"/>
          <p:cNvCxnSpPr>
            <a:stCxn id="142" idx="1"/>
          </p:cNvCxnSpPr>
          <p:nvPr/>
        </p:nvCxnSpPr>
        <p:spPr>
          <a:xfrm flipH="1">
            <a:off x="4549100" y="1226250"/>
            <a:ext cx="2291700" cy="6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6840800" y="918450"/>
            <a:ext cx="22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Determine/Understand Rules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75" y="1464322"/>
            <a:ext cx="6446300" cy="349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1"/>
          <p:cNvCxnSpPr>
            <a:stCxn id="152" idx="1"/>
          </p:cNvCxnSpPr>
          <p:nvPr/>
        </p:nvCxnSpPr>
        <p:spPr>
          <a:xfrm flipH="1">
            <a:off x="4549100" y="1226250"/>
            <a:ext cx="2291700" cy="6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/>
        </p:nvSpPr>
        <p:spPr>
          <a:xfrm>
            <a:off x="6840800" y="918450"/>
            <a:ext cx="22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Determine/Understand Rules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840800" y="3167775"/>
            <a:ext cx="22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Find out where Machine Learning can be useful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21"/>
          <p:cNvCxnSpPr>
            <a:stCxn id="153" idx="1"/>
          </p:cNvCxnSpPr>
          <p:nvPr/>
        </p:nvCxnSpPr>
        <p:spPr>
          <a:xfrm flipH="1">
            <a:off x="4560500" y="3475575"/>
            <a:ext cx="228030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