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</p:sldMasterIdLst>
  <p:notesMasterIdLst>
    <p:notesMasterId r:id="rId34"/>
  </p:notesMasterIdLst>
  <p:handoutMasterIdLst>
    <p:handoutMasterId r:id="rId35"/>
  </p:handoutMasterIdLst>
  <p:sldIdLst>
    <p:sldId id="403" r:id="rId7"/>
    <p:sldId id="420" r:id="rId8"/>
    <p:sldId id="429" r:id="rId9"/>
    <p:sldId id="430" r:id="rId10"/>
    <p:sldId id="435" r:id="rId11"/>
    <p:sldId id="431" r:id="rId12"/>
    <p:sldId id="414" r:id="rId13"/>
    <p:sldId id="432" r:id="rId14"/>
    <p:sldId id="433" r:id="rId15"/>
    <p:sldId id="436" r:id="rId16"/>
    <p:sldId id="437" r:id="rId17"/>
    <p:sldId id="438" r:id="rId18"/>
    <p:sldId id="439" r:id="rId19"/>
    <p:sldId id="440" r:id="rId20"/>
    <p:sldId id="441" r:id="rId21"/>
    <p:sldId id="447" r:id="rId22"/>
    <p:sldId id="442" r:id="rId23"/>
    <p:sldId id="443" r:id="rId24"/>
    <p:sldId id="434" r:id="rId25"/>
    <p:sldId id="444" r:id="rId26"/>
    <p:sldId id="445" r:id="rId27"/>
    <p:sldId id="448" r:id="rId28"/>
    <p:sldId id="449" r:id="rId29"/>
    <p:sldId id="450" r:id="rId30"/>
    <p:sldId id="446" r:id="rId31"/>
    <p:sldId id="425" r:id="rId32"/>
    <p:sldId id="3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3"/>
            <p14:sldId id="420"/>
            <p14:sldId id="429"/>
            <p14:sldId id="430"/>
            <p14:sldId id="435"/>
            <p14:sldId id="431"/>
            <p14:sldId id="414"/>
            <p14:sldId id="432"/>
            <p14:sldId id="433"/>
            <p14:sldId id="436"/>
            <p14:sldId id="437"/>
            <p14:sldId id="438"/>
            <p14:sldId id="439"/>
            <p14:sldId id="440"/>
            <p14:sldId id="441"/>
            <p14:sldId id="447"/>
            <p14:sldId id="442"/>
            <p14:sldId id="443"/>
            <p14:sldId id="434"/>
            <p14:sldId id="444"/>
            <p14:sldId id="445"/>
            <p14:sldId id="448"/>
            <p14:sldId id="449"/>
            <p14:sldId id="450"/>
            <p14:sldId id="446"/>
            <p14:sldId id="425"/>
            <p14:sldId id="3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88" userDrawn="1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3134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2369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22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79">
          <p15:clr>
            <a:srgbClr val="A4A3A4"/>
          </p15:clr>
        </p15:guide>
        <p15:guide id="52" pos="783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13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7B0"/>
    <a:srgbClr val="D65D6F"/>
    <a:srgbClr val="9F3C4B"/>
    <a:srgbClr val="173146"/>
    <a:srgbClr val="F5B33C"/>
    <a:srgbClr val="899757"/>
    <a:srgbClr val="6F7A47"/>
    <a:srgbClr val="BC5934"/>
    <a:srgbClr val="537946"/>
    <a:srgbClr val="6F6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943" autoAdjust="0"/>
  </p:normalViewPr>
  <p:slideViewPr>
    <p:cSldViewPr snapToGrid="0" snapToObjects="1" showGuides="1">
      <p:cViewPr>
        <p:scale>
          <a:sx n="75" d="100"/>
          <a:sy n="75" d="100"/>
        </p:scale>
        <p:origin x="-1836" y="-216"/>
      </p:cViewPr>
      <p:guideLst>
        <p:guide orient="horz" pos="2160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88"/>
        <p:guide orient="horz" pos="1583"/>
        <p:guide orient="horz" pos="1884"/>
        <p:guide orient="horz" pos="1968"/>
        <p:guide orient="horz" pos="2275"/>
        <p:guide orient="horz" pos="3134"/>
        <p:guide orient="horz" pos="2658"/>
        <p:guide orient="horz" pos="2738"/>
        <p:guide orient="horz" pos="3044"/>
        <p:guide orient="horz" pos="2369"/>
        <p:guide orient="horz" pos="3429"/>
        <p:guide orient="horz" pos="3508"/>
        <p:guide pos="3840"/>
        <p:guide pos="816"/>
        <p:guide pos="6864"/>
        <p:guide pos="3875"/>
        <p:guide pos="6891"/>
        <p:guide pos="2722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79"/>
        <p:guide pos="783"/>
        <p:guide pos="4959"/>
        <p:guide pos="5036"/>
        <p:guide pos="5730"/>
        <p:guide pos="5811"/>
        <p:guide pos="6109"/>
        <p:guide pos="6190"/>
        <p:guide pos="701"/>
        <p:guide pos="413"/>
        <p:guide pos="310"/>
        <p:guide pos="6969"/>
        <p:guide pos="7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Сегодня мы будем проходит некоторые элементы </a:t>
            </a:r>
            <a:r>
              <a:rPr lang="ru-RU" baseline="0" dirty="0" err="1" smtClean="0"/>
              <a:t>перформанса</a:t>
            </a:r>
            <a:r>
              <a:rPr lang="ru-RU" baseline="0" dirty="0" smtClean="0"/>
              <a:t> в </a:t>
            </a:r>
            <a:r>
              <a:rPr lang="en-US" baseline="0" dirty="0" smtClean="0"/>
              <a:t>UI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Эти техники уже более сложны.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CDN – </a:t>
            </a:r>
            <a:r>
              <a:rPr lang="en-US" dirty="0" smtClean="0"/>
              <a:t>Content Delivery Network </a:t>
            </a:r>
            <a:r>
              <a:rPr lang="ru-RU" dirty="0" smtClean="0"/>
              <a:t>должен быть как можно ближе пользователю. Если все пользователи вашего продукта в Самаре,</a:t>
            </a:r>
            <a:r>
              <a:rPr lang="ru-RU" baseline="0" dirty="0" smtClean="0"/>
              <a:t> то нет смысла ставить сервер в Америке.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Делить код на части – сначала погрузить то что нужно для работы, потом загружать дополнительные скрипты, которые могут понадобиться позже.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Делить информацию н страницы – нет </a:t>
            </a:r>
            <a:r>
              <a:rPr lang="ru-RU" baseline="0" dirty="0" err="1" smtClean="0"/>
              <a:t>смылса</a:t>
            </a:r>
            <a:r>
              <a:rPr lang="ru-RU" baseline="0" dirty="0" smtClean="0"/>
              <a:t> отображать пользователю </a:t>
            </a:r>
            <a:r>
              <a:rPr lang="ru-RU" baseline="0" dirty="0" err="1" smtClean="0"/>
              <a:t>милион</a:t>
            </a:r>
            <a:r>
              <a:rPr lang="ru-RU" baseline="0" dirty="0" smtClean="0"/>
              <a:t> объектов, лучше разбить их по 100.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Возвращать только нужные данные. Это больше задача для </a:t>
            </a:r>
            <a:r>
              <a:rPr lang="ru-RU" baseline="0" dirty="0" err="1" smtClean="0"/>
              <a:t>бекендеров</a:t>
            </a:r>
            <a:r>
              <a:rPr lang="ru-RU" baseline="0" dirty="0" smtClean="0"/>
              <a:t>. Возвращайте не все возможные атрибуты, типы, мета информацию. Верните только то что нужно, например массив параметров из имени и значения. Во-первых это уменьшит трафик, во-вторых на </a:t>
            </a:r>
            <a:r>
              <a:rPr lang="ru-RU" baseline="0" dirty="0" err="1" smtClean="0"/>
              <a:t>клиенет</a:t>
            </a:r>
            <a:r>
              <a:rPr lang="ru-RU" baseline="0" dirty="0" smtClean="0"/>
              <a:t> не придется тратить время на сложный </a:t>
            </a:r>
            <a:r>
              <a:rPr lang="ru-RU" baseline="0" dirty="0" err="1" smtClean="0"/>
              <a:t>парсинг</a:t>
            </a:r>
            <a:r>
              <a:rPr lang="ru-RU" baseline="0" dirty="0" smtClean="0"/>
              <a:t> через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 </a:t>
            </a:r>
            <a:r>
              <a:rPr lang="ru-RU" baseline="0" dirty="0" smtClean="0"/>
              <a:t>А если еще имена переменных будут как надо – то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респонсе</a:t>
            </a:r>
            <a:r>
              <a:rPr lang="ru-RU" baseline="0" dirty="0" smtClean="0"/>
              <a:t> автоматически можно будет использовать без </a:t>
            </a:r>
            <a:r>
              <a:rPr lang="ru-RU" baseline="0" dirty="0" err="1" smtClean="0"/>
              <a:t>парсинга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наконец используйте </a:t>
            </a:r>
            <a:r>
              <a:rPr lang="en-US" baseline="0" dirty="0" smtClean="0"/>
              <a:t>Cache Headers. </a:t>
            </a:r>
            <a:r>
              <a:rPr lang="ru-RU" baseline="0" dirty="0" smtClean="0"/>
              <a:t>Рассмотрим пример. Сбросим </a:t>
            </a:r>
            <a:r>
              <a:rPr lang="ru-RU" baseline="0" dirty="0" err="1" smtClean="0"/>
              <a:t>кеши</a:t>
            </a:r>
            <a:r>
              <a:rPr lang="ru-RU" baseline="0" dirty="0" smtClean="0"/>
              <a:t> – страница загрузилась за </a:t>
            </a:r>
            <a:r>
              <a:rPr lang="en-US" baseline="0" dirty="0" smtClean="0"/>
              <a:t>1s</a:t>
            </a:r>
            <a:r>
              <a:rPr lang="ru-RU" baseline="0" dirty="0" smtClean="0"/>
              <a:t>, а с </a:t>
            </a:r>
            <a:r>
              <a:rPr lang="ru-RU" baseline="0" dirty="0" err="1" smtClean="0"/>
              <a:t>кешами</a:t>
            </a:r>
            <a:r>
              <a:rPr lang="ru-RU" baseline="0" dirty="0" smtClean="0"/>
              <a:t> за </a:t>
            </a:r>
            <a:r>
              <a:rPr lang="en-US" baseline="0" dirty="0" smtClean="0"/>
              <a:t>0.3s</a:t>
            </a:r>
            <a:r>
              <a:rPr lang="ru-RU" baseline="0" dirty="0" smtClean="0"/>
              <a:t>, внимательно смотрим в </a:t>
            </a:r>
            <a:r>
              <a:rPr lang="en-US" baseline="0" dirty="0" smtClean="0"/>
              <a:t>response header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видем</a:t>
            </a:r>
            <a:r>
              <a:rPr lang="ru-RU" baseline="0" dirty="0" smtClean="0"/>
              <a:t> там </a:t>
            </a:r>
            <a:r>
              <a:rPr lang="en-US" baseline="0" dirty="0" smtClean="0"/>
              <a:t>from cache </a:t>
            </a:r>
            <a:r>
              <a:rPr lang="ru-RU" baseline="0" dirty="0" smtClean="0"/>
              <a:t>и С</a:t>
            </a:r>
            <a:r>
              <a:rPr lang="en-US" baseline="0" dirty="0" smtClean="0"/>
              <a:t>ache-Control. </a:t>
            </a:r>
            <a:r>
              <a:rPr lang="ru-RU" baseline="0" dirty="0" smtClean="0"/>
              <a:t>Обычно С</a:t>
            </a:r>
            <a:r>
              <a:rPr lang="en-US" baseline="0" dirty="0" smtClean="0"/>
              <a:t>ache-Control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указыват</a:t>
            </a:r>
            <a:r>
              <a:rPr lang="ru-RU" baseline="0" dirty="0" smtClean="0"/>
              <a:t> лет на 20, а чтобы сбросить </a:t>
            </a:r>
            <a:r>
              <a:rPr lang="ru-RU" baseline="0" dirty="0" err="1" smtClean="0"/>
              <a:t>кеш</a:t>
            </a:r>
            <a:r>
              <a:rPr lang="ru-RU" baseline="0" dirty="0" smtClean="0"/>
              <a:t> просто отправляют файл с другим именем, например с приставкой в виде </a:t>
            </a:r>
            <a:r>
              <a:rPr lang="ru-RU" baseline="0" dirty="0" err="1" smtClean="0"/>
              <a:t>хеша</a:t>
            </a:r>
            <a:r>
              <a:rPr lang="ru-RU" baseline="0" dirty="0" smtClean="0"/>
              <a:t> по содержимому.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</a:t>
            </a:r>
            <a:r>
              <a:rPr lang="en-US" dirty="0" smtClean="0"/>
              <a:t>HTTPS </a:t>
            </a:r>
            <a:r>
              <a:rPr lang="ru-RU" dirty="0" smtClean="0"/>
              <a:t>то вам доступен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Worker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который</a:t>
            </a:r>
            <a:r>
              <a:rPr lang="ru-RU" baseline="0" dirty="0" smtClean="0"/>
              <a:t> умет кешировать ресурсы и даже </a:t>
            </a:r>
            <a:r>
              <a:rPr lang="en-US" baseline="0" dirty="0" smtClean="0"/>
              <a:t>ajax </a:t>
            </a:r>
            <a:r>
              <a:rPr lang="ru-RU" baseline="0" dirty="0" smtClean="0"/>
              <a:t>запросы. </a:t>
            </a:r>
          </a:p>
          <a:p>
            <a:r>
              <a:rPr lang="ru-RU" baseline="0" dirty="0" smtClean="0"/>
              <a:t>Давайте отключим </a:t>
            </a:r>
            <a:r>
              <a:rPr lang="ru-RU" baseline="0" dirty="0" err="1" smtClean="0"/>
              <a:t>кеши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воркер</a:t>
            </a:r>
            <a:r>
              <a:rPr lang="ru-RU" baseline="0" dirty="0" smtClean="0"/>
              <a:t> – получаем 3</a:t>
            </a:r>
            <a:r>
              <a:rPr lang="en-US" baseline="0" dirty="0" smtClean="0"/>
              <a:t>s </a:t>
            </a:r>
            <a:r>
              <a:rPr lang="ru-RU" baseline="0" dirty="0" smtClean="0"/>
              <a:t>загрузку страницы. Применим </a:t>
            </a:r>
            <a:r>
              <a:rPr lang="ru-RU" baseline="0" dirty="0" err="1" smtClean="0"/>
              <a:t>кеши</a:t>
            </a:r>
            <a:r>
              <a:rPr lang="ru-RU" baseline="0" dirty="0" smtClean="0"/>
              <a:t> – уже </a:t>
            </a:r>
            <a:r>
              <a:rPr lang="en-US" baseline="0" dirty="0" smtClean="0"/>
              <a:t>700 </a:t>
            </a:r>
            <a:r>
              <a:rPr lang="en-US" baseline="0" dirty="0" err="1" smtClean="0"/>
              <a:t>ms</a:t>
            </a:r>
            <a:r>
              <a:rPr lang="ru-RU" baseline="0" dirty="0" smtClean="0"/>
              <a:t>, включим </a:t>
            </a:r>
            <a:r>
              <a:rPr lang="ru-RU" baseline="0" dirty="0" err="1" smtClean="0"/>
              <a:t>кеши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ворке</a:t>
            </a:r>
            <a:r>
              <a:rPr lang="ru-RU" baseline="0" dirty="0" smtClean="0"/>
              <a:t> – </a:t>
            </a:r>
            <a:r>
              <a:rPr lang="en-US" baseline="0" dirty="0" smtClean="0"/>
              <a:t>80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ru-RU" baseline="0" dirty="0" smtClean="0"/>
              <a:t>Не плохой такой прирост. Конечно кейс синтетический но порядок виден. </a:t>
            </a:r>
          </a:p>
          <a:p>
            <a:r>
              <a:rPr lang="ru-RU" baseline="0" dirty="0" smtClean="0"/>
              <a:t>Есть еще одна </a:t>
            </a:r>
            <a:r>
              <a:rPr lang="ru-RU" baseline="0" dirty="0" err="1" smtClean="0"/>
              <a:t>фича</a:t>
            </a:r>
            <a:r>
              <a:rPr lang="ru-RU" baseline="0" dirty="0" smtClean="0"/>
              <a:t> выключим сеть и </a:t>
            </a:r>
            <a:r>
              <a:rPr lang="ru-RU" baseline="0" dirty="0" err="1" smtClean="0"/>
              <a:t>вуаля</a:t>
            </a:r>
            <a:r>
              <a:rPr lang="ru-RU" baseline="0" dirty="0" smtClean="0"/>
              <a:t> сайт работает – конечно на бек вы запрос не отправите – но можно </a:t>
            </a:r>
            <a:r>
              <a:rPr lang="ru-RU" baseline="0" dirty="0" err="1" smtClean="0"/>
              <a:t>закешировать</a:t>
            </a:r>
            <a:r>
              <a:rPr lang="ru-RU" baseline="0" dirty="0" smtClean="0"/>
              <a:t> запрос и отправить позже как появиться сеть.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Анимации отдельная тема во </a:t>
            </a:r>
            <a:r>
              <a:rPr lang="ru-RU" dirty="0" err="1" smtClean="0"/>
              <a:t>фронтенд</a:t>
            </a:r>
            <a:r>
              <a:rPr lang="ru-RU" dirty="0" smtClean="0"/>
              <a:t>-разработке. Цикл страницы складывается из 5 шагов.</a:t>
            </a:r>
            <a:r>
              <a:rPr lang="ru-RU" baseline="0" dirty="0" smtClean="0"/>
              <a:t> Работа </a:t>
            </a:r>
            <a:r>
              <a:rPr lang="en-US" baseline="0" dirty="0" smtClean="0"/>
              <a:t>JS, </a:t>
            </a:r>
            <a:r>
              <a:rPr lang="ru-RU" baseline="0" dirty="0" smtClean="0"/>
              <a:t>применение стилей, </a:t>
            </a:r>
            <a:r>
              <a:rPr lang="ru-RU" baseline="0" dirty="0" err="1" smtClean="0"/>
              <a:t>пересборка</a:t>
            </a:r>
            <a:r>
              <a:rPr lang="ru-RU" baseline="0" dirty="0" smtClean="0"/>
              <a:t> дом дерева, </a:t>
            </a:r>
            <a:r>
              <a:rPr lang="ru-RU" baseline="0" dirty="0" err="1" smtClean="0"/>
              <a:t>отрисовка</a:t>
            </a:r>
            <a:r>
              <a:rPr lang="ru-RU" baseline="0" dirty="0" smtClean="0"/>
              <a:t> дерева в браузере – т.е. заполнение пикселями и композиция слоев. Давайте посмотрим как это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Возьмем</a:t>
            </a:r>
            <a:r>
              <a:rPr lang="ru-RU" baseline="0" dirty="0" smtClean="0"/>
              <a:t> 1000 квадратов и </a:t>
            </a:r>
            <a:r>
              <a:rPr lang="ru-RU" baseline="0" dirty="0" err="1" smtClean="0"/>
              <a:t>анимированно</a:t>
            </a:r>
            <a:r>
              <a:rPr lang="ru-RU" baseline="0" dirty="0" smtClean="0"/>
              <a:t> увеличим их высоту. Что-то не очень – секунду все замерло и потом скакнуло на 30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. </a:t>
            </a:r>
            <a:r>
              <a:rPr lang="ru-RU" baseline="0" dirty="0" smtClean="0"/>
              <a:t>Наверно надо сделать </a:t>
            </a:r>
            <a:r>
              <a:rPr lang="en-US" baseline="0" dirty="0" smtClean="0"/>
              <a:t>timeout. </a:t>
            </a:r>
            <a:r>
              <a:rPr lang="ru-RU" baseline="0" dirty="0" smtClean="0"/>
              <a:t>Но как узнать что все квадраты </a:t>
            </a:r>
            <a:r>
              <a:rPr lang="ru-RU" baseline="0" dirty="0" err="1" smtClean="0"/>
              <a:t>отрисовались</a:t>
            </a:r>
            <a:r>
              <a:rPr lang="en-US" baseline="0" dirty="0" smtClean="0"/>
              <a:t>?</a:t>
            </a:r>
            <a:r>
              <a:rPr lang="ru-RU" baseline="0" dirty="0" smtClean="0"/>
              <a:t> – есть </a:t>
            </a:r>
            <a:r>
              <a:rPr lang="en-US" baseline="0" dirty="0" err="1" smtClean="0"/>
              <a:t>requestAnimationFrame</a:t>
            </a:r>
            <a:r>
              <a:rPr lang="ru-RU" baseline="0" dirty="0" smtClean="0"/>
              <a:t>. Теперь похоже но все дергается и ничего нельзя делать. Посмотрим в </a:t>
            </a:r>
            <a:r>
              <a:rPr lang="en-US" baseline="0" dirty="0" smtClean="0"/>
              <a:t>performance </a:t>
            </a:r>
            <a:r>
              <a:rPr lang="ru-RU" baseline="0" dirty="0" smtClean="0"/>
              <a:t>таб. А там мы </a:t>
            </a:r>
            <a:r>
              <a:rPr lang="ru-RU" baseline="0" dirty="0" err="1" smtClean="0"/>
              <a:t>видем</a:t>
            </a:r>
            <a:r>
              <a:rPr lang="ru-RU" baseline="0" dirty="0" smtClean="0"/>
              <a:t> картинку с предыдущего слайда – </a:t>
            </a:r>
            <a:r>
              <a:rPr lang="ru-RU" baseline="0" dirty="0" err="1" smtClean="0"/>
              <a:t>происодит</a:t>
            </a:r>
            <a:r>
              <a:rPr lang="ru-RU" baseline="0" dirty="0" smtClean="0"/>
              <a:t> работа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, </a:t>
            </a:r>
            <a:r>
              <a:rPr lang="ru-RU" baseline="0" dirty="0" smtClean="0"/>
              <a:t>потом </a:t>
            </a:r>
            <a:r>
              <a:rPr lang="en-US" baseline="0" dirty="0" smtClean="0"/>
              <a:t>layout, </a:t>
            </a:r>
            <a:r>
              <a:rPr lang="ru-RU" baseline="0" dirty="0" smtClean="0"/>
              <a:t>потом </a:t>
            </a:r>
            <a:r>
              <a:rPr lang="en-US" baseline="0" dirty="0" smtClean="0"/>
              <a:t>paint. </a:t>
            </a:r>
            <a:r>
              <a:rPr lang="ru-RU" baseline="0" dirty="0" smtClean="0"/>
              <a:t>Сверху есть зеленая полоса – она говорит что </a:t>
            </a:r>
            <a:r>
              <a:rPr lang="ru-RU" baseline="0" dirty="0" err="1" smtClean="0"/>
              <a:t>отрисовка</a:t>
            </a:r>
            <a:r>
              <a:rPr lang="ru-RU" baseline="0" dirty="0" smtClean="0"/>
              <a:t> одного кадра заняла 300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ru-RU" baseline="0" dirty="0" smtClean="0"/>
              <a:t>Поэтому мы и видим дергание наш глаз должен видеть 60 кадров в секунду, чтобы совпадать с частотой монитора, т.е. 16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</a:t>
            </a:r>
            <a:r>
              <a:rPr lang="ru-RU" baseline="0" dirty="0" smtClean="0"/>
              <a:t>на кадр. Также мы видим красные блоки в </a:t>
            </a:r>
            <a:r>
              <a:rPr lang="ru-RU" baseline="0" dirty="0" err="1" smtClean="0"/>
              <a:t>перформанс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табе</a:t>
            </a:r>
            <a:r>
              <a:rPr lang="ru-RU" baseline="0" dirty="0" smtClean="0"/>
              <a:t> – это как раз и говорит нам что что-то не так. Такая долгая работа происходит из-за того что мы меняем высоты блока для каждого квадрата отдельно что вызывает много событий перерисовки, а т.к. мы меняем размер то это заставляет еще и </a:t>
            </a:r>
            <a:r>
              <a:rPr lang="ru-RU" baseline="0" dirty="0" err="1" smtClean="0"/>
              <a:t>пересобирать</a:t>
            </a:r>
            <a:r>
              <a:rPr lang="ru-RU" baseline="0" dirty="0" smtClean="0"/>
              <a:t> браузер дерево дом элементов с координатами. Было бы хорошо взять и изменить все блоки за один такт. И это можно, например библиотека </a:t>
            </a:r>
            <a:r>
              <a:rPr lang="en-US" baseline="0" dirty="0" smtClean="0"/>
              <a:t>fast-dom. </a:t>
            </a:r>
            <a:r>
              <a:rPr lang="ru-RU" baseline="0" dirty="0" err="1" smtClean="0"/>
              <a:t>Возьмеме</a:t>
            </a:r>
            <a:r>
              <a:rPr lang="ru-RU" baseline="0" dirty="0" smtClean="0"/>
              <a:t> их пример - видите – значительно быстрее.</a:t>
            </a:r>
          </a:p>
          <a:p>
            <a:r>
              <a:rPr lang="ru-RU" baseline="0" dirty="0" smtClean="0"/>
              <a:t>Давайте теперь рассмотрим кейс с дыханием блоков. Во-первых ничего не тормозит, хотя анимация сложнее, мы можем оперировать страницей. Как это происходит – смотрим </a:t>
            </a:r>
            <a:r>
              <a:rPr lang="ru-RU" baseline="0" dirty="0" err="1" smtClean="0"/>
              <a:t>перформанс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табы</a:t>
            </a:r>
            <a:r>
              <a:rPr lang="ru-RU" baseline="0" dirty="0" smtClean="0"/>
              <a:t> – а там </a:t>
            </a:r>
            <a:r>
              <a:rPr lang="ru-RU" baseline="0" dirty="0" err="1" smtClean="0"/>
              <a:t>фидно</a:t>
            </a:r>
            <a:r>
              <a:rPr lang="ru-RU" baseline="0" dirty="0" smtClean="0"/>
              <a:t> что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не исполняется, т.е. </a:t>
            </a:r>
            <a:r>
              <a:rPr lang="en-US" baseline="0" dirty="0" smtClean="0"/>
              <a:t>main thread </a:t>
            </a:r>
            <a:r>
              <a:rPr lang="ru-RU" baseline="0" dirty="0" smtClean="0"/>
              <a:t>не заблокирован, а вся нагрузка за </a:t>
            </a:r>
            <a:r>
              <a:rPr lang="ru-RU" baseline="0" dirty="0" err="1" smtClean="0"/>
              <a:t>отрисовку</a:t>
            </a:r>
            <a:r>
              <a:rPr lang="ru-RU" baseline="0" dirty="0" smtClean="0"/>
              <a:t> ушла на </a:t>
            </a:r>
            <a:r>
              <a:rPr lang="en-US" baseline="0" dirty="0" smtClean="0"/>
              <a:t>GPU. </a:t>
            </a:r>
            <a:r>
              <a:rPr lang="ru-RU" baseline="0" dirty="0" smtClean="0"/>
              <a:t>Т.е. анимации рисуются видео картой. Здесь есть один подвох – реальное положение дом элементов не меняется – это всего лишь «видео» слой.</a:t>
            </a:r>
          </a:p>
          <a:p>
            <a:r>
              <a:rPr lang="ru-RU" baseline="0" dirty="0" smtClean="0"/>
              <a:t>Так что 1) не меняйте слишком много блоков одновременно или используйте </a:t>
            </a:r>
            <a:r>
              <a:rPr lang="en-US" baseline="0" dirty="0" smtClean="0"/>
              <a:t>fast-dom. </a:t>
            </a:r>
            <a:r>
              <a:rPr lang="ru-RU" baseline="0" dirty="0" smtClean="0"/>
              <a:t>2) если нужна анимация делайте ее через </a:t>
            </a:r>
            <a:r>
              <a:rPr lang="en-US" baseline="0" dirty="0" smtClean="0"/>
              <a:t>CSS. 3) </a:t>
            </a:r>
            <a:r>
              <a:rPr lang="ru-RU" baseline="0" dirty="0" smtClean="0"/>
              <a:t>Используйте </a:t>
            </a:r>
            <a:r>
              <a:rPr lang="en-US" baseline="0" dirty="0" err="1" smtClean="0"/>
              <a:t>requestAnimationFrame</a:t>
            </a:r>
            <a:r>
              <a:rPr lang="ru-RU" baseline="0" dirty="0" smtClean="0"/>
              <a:t> и старайтесь уложиться в 16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</a:t>
            </a:r>
            <a:r>
              <a:rPr lang="ru-RU" baseline="0" dirty="0" smtClean="0"/>
              <a:t>а еще лучше в 12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</a:t>
            </a:r>
            <a:r>
              <a:rPr lang="ru-RU" baseline="0" dirty="0" smtClean="0"/>
              <a:t>ведь </a:t>
            </a:r>
            <a:r>
              <a:rPr lang="en-US" baseline="0" dirty="0" smtClean="0"/>
              <a:t>CPU </a:t>
            </a:r>
            <a:r>
              <a:rPr lang="ru-RU" baseline="0" dirty="0" smtClean="0"/>
              <a:t>может быть </a:t>
            </a:r>
            <a:r>
              <a:rPr lang="ru-RU" baseline="0" dirty="0" err="1" smtClean="0"/>
              <a:t>нагруже</a:t>
            </a:r>
            <a:r>
              <a:rPr lang="ru-RU" baseline="0" dirty="0" smtClean="0"/>
              <a:t> другими программами.</a:t>
            </a:r>
          </a:p>
          <a:p>
            <a:r>
              <a:rPr lang="ru-RU" baseline="0" dirty="0" smtClean="0"/>
              <a:t>Но к сожалению в 2018 все чаще можно увидеть 120 </a:t>
            </a:r>
            <a:r>
              <a:rPr lang="en-US" baseline="0" dirty="0" smtClean="0"/>
              <a:t>MHz </a:t>
            </a:r>
            <a:r>
              <a:rPr lang="ru-RU" baseline="0" dirty="0" smtClean="0"/>
              <a:t>мониторы, а это значит что теперь у нас </a:t>
            </a:r>
            <a:r>
              <a:rPr lang="ru-RU" baseline="0" dirty="0" err="1" smtClean="0"/>
              <a:t>всего-лишь</a:t>
            </a:r>
            <a:r>
              <a:rPr lang="ru-RU" baseline="0" dirty="0" smtClean="0"/>
              <a:t> 8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</a:t>
            </a:r>
            <a:r>
              <a:rPr lang="ru-RU" baseline="0" dirty="0" smtClean="0"/>
              <a:t>на</a:t>
            </a:r>
            <a:r>
              <a:rPr lang="en-US" baseline="0" dirty="0" smtClean="0"/>
              <a:t> frame.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откроем </a:t>
            </a:r>
            <a:r>
              <a:rPr lang="ru-RU" dirty="0" err="1" smtClean="0"/>
              <a:t>яндекс</a:t>
            </a:r>
            <a:r>
              <a:rPr lang="ru-RU" dirty="0" smtClean="0"/>
              <a:t> и вкладку </a:t>
            </a:r>
            <a:r>
              <a:rPr lang="en-US" dirty="0" smtClean="0"/>
              <a:t>layers – </a:t>
            </a:r>
            <a:r>
              <a:rPr lang="ru-RU" dirty="0" smtClean="0"/>
              <a:t>видим что страница состоит из слоев. Если перемещаются слои, то пересчет</a:t>
            </a:r>
            <a:r>
              <a:rPr lang="ru-RU" baseline="0" dirty="0" smtClean="0"/>
              <a:t> дом дерева с координатами не происходит,  просто один слой рисуется поверх другого. Очень удобно для </a:t>
            </a:r>
            <a:r>
              <a:rPr lang="ru-RU" baseline="0" dirty="0" err="1" smtClean="0"/>
              <a:t>попапов</a:t>
            </a:r>
            <a:r>
              <a:rPr lang="ru-RU" baseline="0" dirty="0" smtClean="0"/>
              <a:t>. Слои можно </a:t>
            </a:r>
            <a:r>
              <a:rPr lang="ru-RU" baseline="0" dirty="0" err="1" smtClean="0"/>
              <a:t>следать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</a:t>
            </a:r>
            <a:r>
              <a:rPr lang="ru-RU" baseline="0" dirty="0" smtClean="0"/>
              <a:t>свойства </a:t>
            </a:r>
            <a:r>
              <a:rPr lang="en-US" baseline="0" dirty="0" smtClean="0"/>
              <a:t>will-transform. </a:t>
            </a:r>
            <a:r>
              <a:rPr lang="ru-RU" baseline="0" dirty="0" smtClean="0"/>
              <a:t>Только не увлекайтесь – много слоев это тоже вредно для </a:t>
            </a:r>
            <a:r>
              <a:rPr lang="ru-RU" baseline="0" dirty="0" err="1" smtClean="0"/>
              <a:t>перформанса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теперь мой любимый блок – </a:t>
            </a:r>
            <a:r>
              <a:rPr lang="ru-RU" smtClean="0"/>
              <a:t>обман</a:t>
            </a:r>
            <a:r>
              <a:rPr lang="ru-RU" baseline="0" smtClean="0"/>
              <a:t> мозга.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6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Перформанс</a:t>
            </a:r>
            <a:r>
              <a:rPr lang="ru-RU" baseline="0" dirty="0" smtClean="0"/>
              <a:t> это все лишь вопрос восприятия. Например как понять что одно событие быстрее другого. Так вот есть закон Вебера, который при упрощении к нашим кейсам </a:t>
            </a:r>
            <a:r>
              <a:rPr lang="en-US" baseline="0" dirty="0" smtClean="0"/>
              <a:t>UI </a:t>
            </a:r>
            <a:r>
              <a:rPr lang="ru-RU" baseline="0" dirty="0" err="1" smtClean="0"/>
              <a:t>перформанса</a:t>
            </a:r>
            <a:r>
              <a:rPr lang="ru-RU" baseline="0" dirty="0" smtClean="0"/>
              <a:t> говорит, что если одно событие по времени на 20% дольше или быстрее другого только тогда пользователь увидит разницу.</a:t>
            </a:r>
          </a:p>
          <a:p>
            <a:r>
              <a:rPr lang="ru-RU" dirty="0" smtClean="0"/>
              <a:t>Наша задача перевести пользователя в активное ожидание. Например был случай – люди жаловались что лифты очень долго</a:t>
            </a:r>
            <a:r>
              <a:rPr lang="ru-RU" baseline="0" dirty="0" smtClean="0"/>
              <a:t> ходят. Кто-то взял и установил зеркала в лифтах и жалобы прекратились, но лифты то не стали быстрее. Просто юзеры заходили и рассматривали себя в </a:t>
            </a:r>
            <a:r>
              <a:rPr lang="ru-RU" baseline="0" dirty="0" err="1" smtClean="0"/>
              <a:t>зеркалы</a:t>
            </a:r>
            <a:r>
              <a:rPr lang="ru-RU" baseline="0" dirty="0" smtClean="0"/>
              <a:t> – были заняты и им казалось что время летит быстрее. Также и во </a:t>
            </a:r>
            <a:r>
              <a:rPr lang="ru-RU" baseline="0" dirty="0" err="1" smtClean="0"/>
              <a:t>фронтенде</a:t>
            </a:r>
            <a:r>
              <a:rPr lang="ru-RU" baseline="0" dirty="0" smtClean="0"/>
              <a:t>. Какие вы знаете способы перевода в активное состояние? – </a:t>
            </a:r>
            <a:r>
              <a:rPr lang="ru-RU" baseline="0" dirty="0" err="1" smtClean="0"/>
              <a:t>лоадинг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плейсхолдеры</a:t>
            </a:r>
            <a:r>
              <a:rPr lang="ru-RU" baseline="0" dirty="0" smtClean="0"/>
              <a:t> для картинок, когда отображается только рамка в браузере и говориться что здесь скоро будет картинка.</a:t>
            </a:r>
            <a:endParaRPr lang="en-US" baseline="0" dirty="0" smtClean="0"/>
          </a:p>
          <a:p>
            <a:r>
              <a:rPr lang="ru-RU" baseline="0" dirty="0" smtClean="0"/>
              <a:t>Из этих и других правил восприятия есть несколько важных для нас чисел. Надо стремиться чтобы страница загружалась за 1.25</a:t>
            </a:r>
            <a:r>
              <a:rPr lang="en-US" baseline="0" dirty="0" smtClean="0"/>
              <a:t>s </a:t>
            </a:r>
            <a:r>
              <a:rPr lang="ru-RU" baseline="0" dirty="0" smtClean="0"/>
              <a:t>тогда пользователь будет думать что она загрузилась мгновенно. Это не значит что страница должна загрузиться </a:t>
            </a:r>
            <a:r>
              <a:rPr lang="ru-RU" baseline="0" dirty="0" err="1" smtClean="0"/>
              <a:t>полность</a:t>
            </a:r>
            <a:r>
              <a:rPr lang="ru-RU" baseline="0" dirty="0" smtClean="0"/>
              <a:t>. Пользователь </a:t>
            </a:r>
            <a:r>
              <a:rPr lang="ru-RU" baseline="0" dirty="0" err="1" smtClean="0"/>
              <a:t>дожен</a:t>
            </a:r>
            <a:r>
              <a:rPr lang="ru-RU" baseline="0" dirty="0" smtClean="0"/>
              <a:t> смочь начать работать с ней, а сама страница может еще секунд 20 загружаться.</a:t>
            </a:r>
          </a:p>
          <a:p>
            <a:r>
              <a:rPr lang="ru-RU" baseline="0" dirty="0" smtClean="0"/>
              <a:t>Ответ на реакцию пользователя должен быть меньше 100</a:t>
            </a:r>
            <a:r>
              <a:rPr lang="en-US" baseline="0" dirty="0" err="1" smtClean="0"/>
              <a:t>ms</a:t>
            </a:r>
            <a:r>
              <a:rPr lang="ru-RU" baseline="0" dirty="0" smtClean="0"/>
              <a:t> – т.е. пользователь нажал на кнопку и у вас есть </a:t>
            </a:r>
            <a:r>
              <a:rPr lang="en-US" baseline="0" dirty="0" smtClean="0"/>
              <a:t>100ms </a:t>
            </a:r>
            <a:r>
              <a:rPr lang="ru-RU" baseline="0" dirty="0" smtClean="0"/>
              <a:t>для работы </a:t>
            </a:r>
            <a:r>
              <a:rPr lang="en-US" baseline="0" dirty="0" err="1" smtClean="0"/>
              <a:t>js</a:t>
            </a:r>
            <a:r>
              <a:rPr lang="ru-RU" baseline="0" dirty="0" smtClean="0"/>
              <a:t>, если больше то пользователь подумает что что-то тормозим. Но что делать с запросами к серверу – показывать </a:t>
            </a:r>
            <a:r>
              <a:rPr lang="ru-RU" baseline="0" dirty="0" err="1" smtClean="0"/>
              <a:t>крутилку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польозватель</a:t>
            </a:r>
            <a:r>
              <a:rPr lang="ru-RU" baseline="0" dirty="0" smtClean="0"/>
              <a:t> хотя бы поймет что нужно подождать.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8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мы можем этого достичь. Например загрузить только то что нужно для станицы логин, чтобы она загрузилась мгновенно, а пока пользователь вбивает логин, догружать остальные данные. Можно отобразить часть информации, например первые 1000 </a:t>
            </a:r>
            <a:r>
              <a:rPr lang="en-US" baseline="0" dirty="0" err="1" smtClean="0"/>
              <a:t>px</a:t>
            </a:r>
            <a:r>
              <a:rPr lang="ru-RU" baseline="0" dirty="0" smtClean="0"/>
              <a:t>, а все что ниже </a:t>
            </a:r>
            <a:r>
              <a:rPr lang="ru-RU" baseline="0" dirty="0" err="1" smtClean="0"/>
              <a:t>скролла</a:t>
            </a:r>
            <a:r>
              <a:rPr lang="ru-RU" baseline="0" dirty="0" smtClean="0"/>
              <a:t> догружать отдельно.</a:t>
            </a:r>
          </a:p>
          <a:p>
            <a:r>
              <a:rPr lang="ru-RU" baseline="0" dirty="0" smtClean="0"/>
              <a:t>Другой вариант предсказывать поведение пользователя. Например возьмем форму поиска по городам. Видите в первой случае мы ждали </a:t>
            </a:r>
            <a:r>
              <a:rPr lang="ru-RU" baseline="0" dirty="0" err="1" smtClean="0"/>
              <a:t>респонсе</a:t>
            </a:r>
            <a:r>
              <a:rPr lang="ru-RU" baseline="0" dirty="0" smtClean="0"/>
              <a:t> (надо только включить </a:t>
            </a:r>
            <a:r>
              <a:rPr lang="en-US" baseline="0" dirty="0" smtClean="0"/>
              <a:t>Slow 3G</a:t>
            </a:r>
            <a:r>
              <a:rPr lang="ru-RU" baseline="0" dirty="0" smtClean="0"/>
              <a:t>), во втором мы пишем большую </a:t>
            </a:r>
            <a:r>
              <a:rPr lang="en-US" baseline="0" dirty="0" smtClean="0"/>
              <a:t>S </a:t>
            </a:r>
            <a:r>
              <a:rPr lang="ru-RU" baseline="0" dirty="0" smtClean="0"/>
              <a:t>и результат мгновенен. Как это произошло? Я тупо подгрузил заранее все города на букву </a:t>
            </a:r>
            <a:r>
              <a:rPr lang="en-US" baseline="0" dirty="0" smtClean="0"/>
              <a:t>S</a:t>
            </a:r>
            <a:r>
              <a:rPr lang="ru-RU" baseline="0" dirty="0" smtClean="0"/>
              <a:t>, и пока пользователь тянулся мышкой к полю они успели погрузиться. Почему </a:t>
            </a:r>
            <a:r>
              <a:rPr lang="en-US" baseline="0" dirty="0" smtClean="0"/>
              <a:t>S – </a:t>
            </a:r>
            <a:r>
              <a:rPr lang="ru-RU" baseline="0" dirty="0" smtClean="0"/>
              <a:t>мы же в </a:t>
            </a:r>
            <a:r>
              <a:rPr lang="ru-RU" baseline="0" dirty="0" err="1" smtClean="0"/>
              <a:t>самаре</a:t>
            </a:r>
            <a:r>
              <a:rPr lang="ru-RU" baseline="0" dirty="0" smtClean="0"/>
              <a:t>, как я это узнал – </a:t>
            </a:r>
            <a:r>
              <a:rPr lang="ru-RU" baseline="0" dirty="0" err="1" smtClean="0"/>
              <a:t>геолокация</a:t>
            </a:r>
            <a:r>
              <a:rPr lang="ru-RU" baseline="0" dirty="0" smtClean="0"/>
              <a:t> например.</a:t>
            </a:r>
          </a:p>
          <a:p>
            <a:r>
              <a:rPr lang="ru-RU" baseline="0" dirty="0" smtClean="0"/>
              <a:t>И мой самый любимый вариант – </a:t>
            </a:r>
            <a:r>
              <a:rPr lang="en-US" baseline="0" dirty="0" smtClean="0"/>
              <a:t>Server Side Rendering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baseline="0" dirty="0" smtClean="0"/>
              <a:t> нас есть </a:t>
            </a:r>
            <a:r>
              <a:rPr lang="ru-RU" baseline="0" dirty="0" err="1" smtClean="0"/>
              <a:t>клиенское</a:t>
            </a:r>
            <a:r>
              <a:rPr lang="ru-RU" baseline="0" dirty="0" smtClean="0"/>
              <a:t> приложение и мы </a:t>
            </a:r>
            <a:r>
              <a:rPr lang="ru-RU" baseline="0" dirty="0" err="1" smtClean="0"/>
              <a:t>поднмаем</a:t>
            </a:r>
            <a:r>
              <a:rPr lang="ru-RU" baseline="0" dirty="0" smtClean="0"/>
              <a:t> сервер на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. При запросе– мы берем данные, например авторизацию, </a:t>
            </a:r>
            <a:r>
              <a:rPr lang="en-US" baseline="0" dirty="0" smtClean="0"/>
              <a:t>id </a:t>
            </a:r>
            <a:r>
              <a:rPr lang="ru-RU" baseline="0" dirty="0" smtClean="0"/>
              <a:t>проекта – </a:t>
            </a:r>
            <a:r>
              <a:rPr lang="ru-RU" baseline="0" dirty="0" err="1" smtClean="0"/>
              <a:t>делавем</a:t>
            </a:r>
            <a:r>
              <a:rPr lang="ru-RU" baseline="0" dirty="0" smtClean="0"/>
              <a:t> серверные запросы, получаем данные. Эти данные скармливаем сервер-сайд-</a:t>
            </a:r>
            <a:r>
              <a:rPr lang="ru-RU" baseline="0" dirty="0" err="1" smtClean="0"/>
              <a:t>рендериг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туле</a:t>
            </a:r>
            <a:r>
              <a:rPr lang="ru-RU" baseline="0" dirty="0" smtClean="0"/>
              <a:t>, они есть в </a:t>
            </a:r>
            <a:r>
              <a:rPr lang="ru-RU" baseline="0" dirty="0" err="1" smtClean="0"/>
              <a:t>реакт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вродебы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ангуляре</a:t>
            </a:r>
            <a:r>
              <a:rPr lang="ru-RU" baseline="0" dirty="0" smtClean="0"/>
              <a:t> и вью и возвращаем </a:t>
            </a:r>
            <a:r>
              <a:rPr lang="en-US" baseline="0" dirty="0" smtClean="0"/>
              <a:t>html </a:t>
            </a:r>
            <a:r>
              <a:rPr lang="ru-RU" baseline="0" dirty="0" smtClean="0"/>
              <a:t>на клиент.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Получаетмя</a:t>
            </a:r>
            <a:r>
              <a:rPr lang="ru-RU" dirty="0" smtClean="0"/>
              <a:t> такая </a:t>
            </a:r>
            <a:r>
              <a:rPr lang="en-US" dirty="0" smtClean="0"/>
              <a:t>html + </a:t>
            </a:r>
            <a:r>
              <a:rPr lang="ru-RU" dirty="0" smtClean="0"/>
              <a:t>данные.</a:t>
            </a:r>
            <a:r>
              <a:rPr lang="ru-RU" baseline="0" dirty="0" smtClean="0"/>
              <a:t> Идем на </a:t>
            </a:r>
            <a:r>
              <a:rPr lang="ru-RU" baseline="0" dirty="0" err="1" smtClean="0"/>
              <a:t>перформанс</a:t>
            </a:r>
            <a:r>
              <a:rPr lang="ru-RU" baseline="0" dirty="0" smtClean="0"/>
              <a:t> табу и проверим чистый клиент и сервер-сайд – получаем что первую картинку на с </a:t>
            </a:r>
            <a:r>
              <a:rPr lang="ru-RU" baseline="0" dirty="0" err="1" smtClean="0"/>
              <a:t>серсер</a:t>
            </a:r>
            <a:r>
              <a:rPr lang="ru-RU" baseline="0" dirty="0" smtClean="0"/>
              <a:t>-сайд мы </a:t>
            </a:r>
            <a:r>
              <a:rPr lang="ru-RU" baseline="0" dirty="0" err="1" smtClean="0"/>
              <a:t>молучили</a:t>
            </a:r>
            <a:r>
              <a:rPr lang="ru-RU" baseline="0" dirty="0" smtClean="0"/>
              <a:t> за пол </a:t>
            </a:r>
            <a:r>
              <a:rPr lang="ru-RU" baseline="0" dirty="0" err="1" smtClean="0"/>
              <a:t>секудны</a:t>
            </a:r>
            <a:r>
              <a:rPr lang="ru-RU" baseline="0" dirty="0" smtClean="0"/>
              <a:t>, а полную загрузку за 2. Клиент же первую картинку дал за 0.7 секунды, но везде были </a:t>
            </a:r>
            <a:r>
              <a:rPr lang="ru-RU" baseline="0" dirty="0" err="1" smtClean="0"/>
              <a:t>лоадинги</a:t>
            </a:r>
            <a:r>
              <a:rPr lang="ru-RU" baseline="0" dirty="0" smtClean="0"/>
              <a:t>, работать мы смогли только на 1.5, а полная загрузка где-то 3.</a:t>
            </a:r>
          </a:p>
          <a:p>
            <a:r>
              <a:rPr lang="ru-RU" baseline="0" dirty="0" smtClean="0"/>
              <a:t>Заметный </a:t>
            </a:r>
            <a:r>
              <a:rPr lang="ru-RU" baseline="0" dirty="0" err="1" smtClean="0"/>
              <a:t>припос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тпроизводительности</a:t>
            </a:r>
            <a:r>
              <a:rPr lang="ru-RU" baseline="0" dirty="0" smtClean="0"/>
              <a:t>, и улучшение </a:t>
            </a:r>
            <a:r>
              <a:rPr lang="ru-RU" baseline="0" dirty="0" err="1" smtClean="0"/>
              <a:t>экспириенса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польователя</a:t>
            </a:r>
            <a:r>
              <a:rPr lang="ru-RU" baseline="0" dirty="0" smtClean="0"/>
              <a:t> – у </a:t>
            </a:r>
            <a:r>
              <a:rPr lang="ru-RU" baseline="0" dirty="0" err="1" smtClean="0"/>
              <a:t>ниго</a:t>
            </a:r>
            <a:r>
              <a:rPr lang="ru-RU" baseline="0" dirty="0" smtClean="0"/>
              <a:t> ничего не прыгает. Как мы это получили?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 с такого блока как производительность кода. Здесь все очень похоже на </a:t>
            </a:r>
            <a:r>
              <a:rPr lang="en-US" dirty="0" smtClean="0"/>
              <a:t>Java.</a:t>
            </a:r>
            <a:r>
              <a:rPr lang="en-US" baseline="0" dirty="0" smtClean="0"/>
              <a:t> </a:t>
            </a:r>
            <a:r>
              <a:rPr lang="ru-RU" baseline="0" dirty="0" smtClean="0"/>
              <a:t>Пишите оптимальные алгоритмы, используйте подходящие структуры данных.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7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моем примере </a:t>
            </a:r>
            <a:r>
              <a:rPr lang="ru-RU" dirty="0" err="1" smtClean="0"/>
              <a:t>микросервисная</a:t>
            </a:r>
            <a:r>
              <a:rPr lang="ru-RU" dirty="0" smtClean="0"/>
              <a:t> архитектура.</a:t>
            </a:r>
            <a:r>
              <a:rPr lang="ru-RU" baseline="0" dirty="0" smtClean="0"/>
              <a:t> </a:t>
            </a:r>
          </a:p>
          <a:p>
            <a:r>
              <a:rPr lang="ru-RU" dirty="0" smtClean="0"/>
              <a:t>В случае клиента – </a:t>
            </a:r>
            <a:r>
              <a:rPr lang="en-US" dirty="0" smtClean="0"/>
              <a:t>1) </a:t>
            </a:r>
            <a:r>
              <a:rPr lang="ru-RU" dirty="0" smtClean="0"/>
              <a:t>получаем </a:t>
            </a:r>
            <a:r>
              <a:rPr lang="en-US" dirty="0" smtClean="0"/>
              <a:t>html</a:t>
            </a:r>
            <a:r>
              <a:rPr lang="en-US" baseline="0" dirty="0" smtClean="0"/>
              <a:t> 2) </a:t>
            </a:r>
            <a:r>
              <a:rPr lang="ru-RU" baseline="0" dirty="0" smtClean="0"/>
              <a:t>выполняем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css</a:t>
            </a:r>
            <a:r>
              <a:rPr lang="ru-RU" baseline="0" dirty="0" smtClean="0"/>
              <a:t> у нас </a:t>
            </a:r>
            <a:r>
              <a:rPr lang="ru-RU" baseline="0" dirty="0" err="1" smtClean="0"/>
              <a:t>закещированы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3) отправляем запрос за данным 4) проверяем аутентификацию 5) </a:t>
            </a:r>
            <a:r>
              <a:rPr lang="ru-RU" baseline="0" dirty="0" err="1" smtClean="0"/>
              <a:t>процесим</a:t>
            </a:r>
            <a:r>
              <a:rPr lang="ru-RU" baseline="0" dirty="0" smtClean="0"/>
              <a:t> полученные данные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6) </a:t>
            </a:r>
            <a:r>
              <a:rPr lang="ru-RU" baseline="0" dirty="0" smtClean="0"/>
              <a:t>рисуем</a:t>
            </a:r>
          </a:p>
          <a:p>
            <a:r>
              <a:rPr lang="ru-RU" baseline="0" dirty="0" smtClean="0"/>
              <a:t>В случае сервера – 1) </a:t>
            </a:r>
            <a:r>
              <a:rPr lang="ru-RU" baseline="0" dirty="0" err="1" smtClean="0"/>
              <a:t>запращиваем</a:t>
            </a:r>
            <a:r>
              <a:rPr lang="ru-RU" baseline="0" dirty="0" smtClean="0"/>
              <a:t> </a:t>
            </a:r>
            <a:r>
              <a:rPr lang="en-US" baseline="0" dirty="0" smtClean="0"/>
              <a:t>html (</a:t>
            </a:r>
            <a:r>
              <a:rPr lang="ru-RU" baseline="0" dirty="0" smtClean="0"/>
              <a:t>результат больше т.к. содержит </a:t>
            </a:r>
            <a:r>
              <a:rPr lang="ru-RU" baseline="0" dirty="0" err="1" smtClean="0"/>
              <a:t>рендереную</a:t>
            </a:r>
            <a:r>
              <a:rPr lang="ru-RU" baseline="0" dirty="0" smtClean="0"/>
              <a:t> верстку</a:t>
            </a:r>
            <a:r>
              <a:rPr lang="en-US" baseline="0" dirty="0" smtClean="0"/>
              <a:t>)</a:t>
            </a:r>
            <a:r>
              <a:rPr lang="ru-RU" baseline="0" dirty="0" smtClean="0"/>
              <a:t> 2) получаем данные 3) </a:t>
            </a:r>
            <a:r>
              <a:rPr lang="ru-RU" baseline="0" dirty="0" smtClean="0"/>
              <a:t>проверяем аутентификацию 4) рисуем </a:t>
            </a:r>
            <a:r>
              <a:rPr lang="en-US" baseline="0" dirty="0" smtClean="0"/>
              <a:t>html </a:t>
            </a:r>
            <a:r>
              <a:rPr lang="ru-RU" baseline="0" dirty="0" smtClean="0"/>
              <a:t>5) выполняем </a:t>
            </a:r>
            <a:r>
              <a:rPr lang="en-US" baseline="0" dirty="0" err="1" smtClean="0"/>
              <a:t>js</a:t>
            </a:r>
            <a:r>
              <a:rPr lang="ru-RU" baseline="0" dirty="0" smtClean="0"/>
              <a:t> (но т.к. </a:t>
            </a:r>
            <a:r>
              <a:rPr lang="ru-RU" baseline="0" dirty="0" err="1" smtClean="0"/>
              <a:t>полученая</a:t>
            </a:r>
            <a:r>
              <a:rPr lang="ru-RU" baseline="0" dirty="0" smtClean="0"/>
              <a:t> верстка будет через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</a:t>
            </a:r>
            <a:r>
              <a:rPr lang="ru-RU" baseline="0" dirty="0" err="1" smtClean="0"/>
              <a:t>таже</a:t>
            </a:r>
            <a:r>
              <a:rPr lang="ru-RU" baseline="0" dirty="0" smtClean="0"/>
              <a:t> что и в шаге 1 никакой </a:t>
            </a:r>
            <a:r>
              <a:rPr lang="ru-RU" baseline="0" dirty="0" err="1" smtClean="0"/>
              <a:t>отрисовки</a:t>
            </a:r>
            <a:r>
              <a:rPr lang="ru-RU" baseline="0" dirty="0" smtClean="0"/>
              <a:t> не будет и вообще пользователь на заметить пункта 5)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очевидных преимуществ, во втором случае все запросы внутри облака, а это значить что </a:t>
            </a:r>
            <a:r>
              <a:rPr lang="en-US" baseline="0" dirty="0" smtClean="0"/>
              <a:t>DNS </a:t>
            </a:r>
            <a:r>
              <a:rPr lang="ru-RU" baseline="0" dirty="0" smtClean="0"/>
              <a:t>не нужно определять, возможно облако в одной сети, данные идут быстрее, особенно если несколько запросов за данными, т.к. идет </a:t>
            </a:r>
            <a:r>
              <a:rPr lang="ru-RU" baseline="0" smtClean="0"/>
              <a:t>общение между </a:t>
            </a:r>
            <a:r>
              <a:rPr lang="ru-RU" baseline="0" dirty="0" smtClean="0"/>
              <a:t>сервисам а не браузерам, то пропускаются некоторые вещи, например </a:t>
            </a:r>
            <a:r>
              <a:rPr lang="en-US" baseline="0" dirty="0" smtClean="0"/>
              <a:t>OPTION </a:t>
            </a:r>
            <a:r>
              <a:rPr lang="ru-RU" baseline="0" dirty="0" smtClean="0"/>
              <a:t>запросы. Ну и хождений через </a:t>
            </a:r>
            <a:r>
              <a:rPr lang="ru-RU" baseline="0" dirty="0" err="1" smtClean="0"/>
              <a:t>гейтвей</a:t>
            </a:r>
            <a:r>
              <a:rPr lang="ru-RU" baseline="0" dirty="0" smtClean="0"/>
              <a:t> меньше.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63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</a:t>
            </a:r>
            <a:r>
              <a:rPr lang="ru-RU" baseline="0" dirty="0" smtClean="0"/>
              <a:t> чего мы это все делаем. Зачем нам эти проблемы – мы и там сделали продукт для пользователей – пусть пользуется. </a:t>
            </a:r>
            <a:r>
              <a:rPr lang="ru-RU" baseline="0" dirty="0" err="1" smtClean="0"/>
              <a:t>Рассмотим</a:t>
            </a:r>
            <a:r>
              <a:rPr lang="ru-RU" baseline="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Walmar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2015 году они ускорили сайт 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секунду,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им дало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+2% - доходов за 2015, 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доход компании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 $500 млрд =&gt; $10млрд – можно и стадион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строить.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Давайте рассмотрим пример. Здесь в массив положены числа от 0 до миллиона. Надо найти число в массиве. Как это работает</a:t>
            </a:r>
            <a:r>
              <a:rPr lang="en-US" baseline="0" dirty="0" smtClean="0"/>
              <a:t> – </a:t>
            </a:r>
            <a:r>
              <a:rPr lang="ru-RU" baseline="0" dirty="0" smtClean="0"/>
              <a:t>заполняем массив. Замеряем время и вычитаем. Давайте попробуем найти. Как-то очень быстро. Давайте тогда включим </a:t>
            </a:r>
            <a:r>
              <a:rPr lang="en-US" baseline="0" dirty="0" smtClean="0"/>
              <a:t>throttling </a:t>
            </a:r>
            <a:r>
              <a:rPr lang="ru-RU" baseline="0" dirty="0" smtClean="0"/>
              <a:t>в дев </a:t>
            </a:r>
            <a:r>
              <a:rPr lang="ru-RU" baseline="0" dirty="0" err="1" smtClean="0"/>
              <a:t>тулах</a:t>
            </a:r>
            <a:r>
              <a:rPr lang="ru-RU" baseline="0" dirty="0" smtClean="0"/>
              <a:t>. Для чего это нужно. У вас могут быть очень быстрые компы, а у пользователей медленные, но вы же программу для них пишите а не для себя.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Смотрим </a:t>
            </a:r>
            <a:r>
              <a:rPr lang="ru-RU" baseline="0" dirty="0" err="1" smtClean="0"/>
              <a:t>релузьтаты</a:t>
            </a:r>
            <a:r>
              <a:rPr lang="ru-RU" baseline="0" dirty="0" smtClean="0"/>
              <a:t>. В первом случае получаем на моем компе 200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ru-RU" baseline="0" dirty="0" smtClean="0"/>
              <a:t>Давайте теперь попробует старый добрый </a:t>
            </a:r>
            <a:r>
              <a:rPr lang="en-US" baseline="0" dirty="0" smtClean="0"/>
              <a:t>for – </a:t>
            </a:r>
            <a:r>
              <a:rPr lang="ru-RU" baseline="0" dirty="0" smtClean="0"/>
              <a:t>100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</a:t>
            </a:r>
            <a:r>
              <a:rPr lang="ru-RU" baseline="0" dirty="0" smtClean="0"/>
              <a:t>. О видите он быстрее, но первый код более читаемый, а читаем код мы значительно чаще чем ищем. Поэтому экономить ради небольшого </a:t>
            </a:r>
            <a:r>
              <a:rPr lang="ru-RU" baseline="0" dirty="0" err="1" smtClean="0"/>
              <a:t>выиграша</a:t>
            </a:r>
            <a:r>
              <a:rPr lang="ru-RU" baseline="0" dirty="0" smtClean="0"/>
              <a:t> не стоит. Тем более что в следующих версиях движка </a:t>
            </a:r>
            <a:r>
              <a:rPr lang="ru-RU" baseline="0" dirty="0" err="1" smtClean="0"/>
              <a:t>перформанс</a:t>
            </a:r>
            <a:r>
              <a:rPr lang="ru-RU" baseline="0" dirty="0" smtClean="0"/>
              <a:t> может измениться в лучшую сторону. А вот если засунуть в </a:t>
            </a:r>
            <a:r>
              <a:rPr lang="ru-RU" baseline="0" dirty="0" err="1" smtClean="0"/>
              <a:t>мапу</a:t>
            </a:r>
            <a:r>
              <a:rPr lang="ru-RU" baseline="0" dirty="0" smtClean="0"/>
              <a:t> то получаем 0</a:t>
            </a:r>
            <a:r>
              <a:rPr lang="en-US" baseline="0" dirty="0" smtClean="0"/>
              <a:t>.1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значительно быстрее. Поэтому правильно выбирайте структуры данных.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вот и все что я хотел показать )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нет</a:t>
            </a:r>
            <a:r>
              <a:rPr lang="ru-RU" baseline="0" dirty="0" smtClean="0"/>
              <a:t> – давайте теперь рассмотрим техники которых нет на сервере в </a:t>
            </a:r>
            <a:r>
              <a:rPr lang="en-US" baseline="0" dirty="0" smtClean="0"/>
              <a:t>java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Debounce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Throtling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Throtling</a:t>
            </a:r>
            <a:r>
              <a:rPr lang="ru-RU" baseline="0" dirty="0" smtClean="0"/>
              <a:t> – из ста значений мы берем каждые 10.</a:t>
            </a:r>
            <a:r>
              <a:rPr lang="en-US" dirty="0" smtClean="0"/>
              <a:t> </a:t>
            </a:r>
            <a:r>
              <a:rPr lang="en-US" dirty="0" err="1" smtClean="0"/>
              <a:t>Debounce</a:t>
            </a:r>
            <a:r>
              <a:rPr lang="en-US" baseline="0" dirty="0" smtClean="0"/>
              <a:t> </a:t>
            </a:r>
            <a:r>
              <a:rPr lang="ru-RU" baseline="0" dirty="0" smtClean="0"/>
              <a:t>– в течении времени мы берем каждое событие, которое приходит раз в </a:t>
            </a:r>
            <a:r>
              <a:rPr lang="en-US" baseline="0" dirty="0" smtClean="0"/>
              <a:t>10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ru-RU" baseline="0" dirty="0" smtClean="0"/>
              <a:t>Проверим. Вещаем </a:t>
            </a:r>
            <a:r>
              <a:rPr lang="ru-RU" baseline="0" dirty="0" err="1" smtClean="0"/>
              <a:t>хендлер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скрол</a:t>
            </a:r>
            <a:r>
              <a:rPr lang="ru-RU" baseline="0" dirty="0" smtClean="0"/>
              <a:t>. В первом случаем мы даже подвинуть не успеваем, </a:t>
            </a:r>
            <a:r>
              <a:rPr lang="ru-RU" baseline="0" dirty="0" err="1" smtClean="0"/>
              <a:t>алерт</a:t>
            </a:r>
            <a:r>
              <a:rPr lang="ru-RU" baseline="0" dirty="0" smtClean="0"/>
              <a:t> уже вылетает. Во втором случае уже гораздо лучше. Но вообще не надо кидать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. И если у вас есть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то повесть событие на </a:t>
            </a:r>
            <a:r>
              <a:rPr lang="ru-RU" baseline="0" dirty="0" err="1" smtClean="0"/>
              <a:t>скрол</a:t>
            </a:r>
            <a:r>
              <a:rPr lang="ru-RU" baseline="0" dirty="0" smtClean="0"/>
              <a:t> через него, т.к. там уже есть встроенный </a:t>
            </a:r>
            <a:r>
              <a:rPr lang="en-US" baseline="0" dirty="0" err="1" smtClean="0"/>
              <a:t>d</a:t>
            </a:r>
            <a:r>
              <a:rPr lang="en-US" dirty="0" err="1" smtClean="0"/>
              <a:t>ebounce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Посчитаем</a:t>
            </a:r>
            <a:r>
              <a:rPr lang="ru-RU" baseline="0" dirty="0" smtClean="0"/>
              <a:t> числа от 0 до 3 млрд. Видите код выполнился аж 4 </a:t>
            </a:r>
            <a:r>
              <a:rPr lang="en-US" baseline="0" dirty="0" smtClean="0"/>
              <a:t>sec</a:t>
            </a:r>
            <a:r>
              <a:rPr lang="ru-RU" baseline="0" dirty="0" smtClean="0"/>
              <a:t>. А еще страница была заблокирована. Теперь подключим </a:t>
            </a:r>
            <a:r>
              <a:rPr lang="en-US" baseline="0" dirty="0" err="1" smtClean="0"/>
              <a:t>WebWorker</a:t>
            </a:r>
            <a:r>
              <a:rPr lang="en-US" baseline="0" dirty="0" smtClean="0"/>
              <a:t> – </a:t>
            </a:r>
            <a:r>
              <a:rPr lang="ru-RU" baseline="0" dirty="0" smtClean="0"/>
              <a:t>он отработал за 3 </a:t>
            </a:r>
            <a:r>
              <a:rPr lang="en-US" baseline="0" dirty="0" smtClean="0"/>
              <a:t>sec. </a:t>
            </a:r>
            <a:r>
              <a:rPr lang="ru-RU" baseline="0" dirty="0" smtClean="0"/>
              <a:t>И страница не была заблокирована. Это происходит за счет того, что код выполняется асинхронно. </a:t>
            </a:r>
            <a:r>
              <a:rPr lang="en-US" baseline="0" dirty="0" smtClean="0"/>
              <a:t>JS </a:t>
            </a:r>
            <a:r>
              <a:rPr lang="ru-RU" baseline="0" dirty="0" smtClean="0"/>
              <a:t>однопоточный но асинхронный. Где еще вы видели асинхронность</a:t>
            </a:r>
            <a:r>
              <a:rPr lang="en-US" baseline="0" dirty="0" smtClean="0"/>
              <a:t>? – ajax. </a:t>
            </a:r>
            <a:r>
              <a:rPr lang="ru-RU" baseline="0" dirty="0" smtClean="0"/>
              <a:t>Но вообще не стоит напрягать клиента расчетами – лучше попросите </a:t>
            </a:r>
            <a:r>
              <a:rPr lang="ru-RU" baseline="0" dirty="0" err="1" smtClean="0"/>
              <a:t>бекендера</a:t>
            </a:r>
            <a:r>
              <a:rPr lang="ru-RU" baseline="0" dirty="0" smtClean="0"/>
              <a:t> все рассчитать и вернуть вам ответ. Много </a:t>
            </a:r>
            <a:r>
              <a:rPr lang="ru-RU" baseline="0" dirty="0" err="1" smtClean="0"/>
              <a:t>вебворкеров</a:t>
            </a:r>
            <a:r>
              <a:rPr lang="ru-RU" baseline="0" dirty="0" smtClean="0"/>
              <a:t> это плохо – т.к. каждый </a:t>
            </a:r>
            <a:r>
              <a:rPr lang="ru-RU" baseline="0" dirty="0" err="1" smtClean="0"/>
              <a:t>воркер</a:t>
            </a:r>
            <a:r>
              <a:rPr lang="ru-RU" baseline="0" dirty="0" smtClean="0"/>
              <a:t> это отдельная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машина.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Включить </a:t>
            </a:r>
            <a:r>
              <a:rPr lang="en-US" dirty="0" smtClean="0"/>
              <a:t>Slow 3G </a:t>
            </a:r>
            <a:r>
              <a:rPr lang="ru-RU" dirty="0" smtClean="0"/>
              <a:t>в </a:t>
            </a:r>
            <a:r>
              <a:rPr lang="ru-RU" dirty="0" err="1" smtClean="0"/>
              <a:t>девтулах</a:t>
            </a:r>
            <a:r>
              <a:rPr lang="ru-RU" dirty="0" smtClean="0"/>
              <a:t>. </a:t>
            </a:r>
            <a:r>
              <a:rPr lang="ru-RU" dirty="0" err="1" smtClean="0"/>
              <a:t>Стандарнтая</a:t>
            </a:r>
            <a:r>
              <a:rPr lang="ru-RU" dirty="0" smtClean="0"/>
              <a:t> загрузка скриптов в </a:t>
            </a:r>
            <a:r>
              <a:rPr lang="en-US" dirty="0" smtClean="0"/>
              <a:t>head</a:t>
            </a:r>
            <a:r>
              <a:rPr lang="ru-RU" dirty="0" smtClean="0"/>
              <a:t> – страница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отрисуется</a:t>
            </a:r>
            <a:r>
              <a:rPr lang="ru-RU" baseline="0" dirty="0" smtClean="0"/>
              <a:t> только после окончания загрузки скрипта.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– </a:t>
            </a:r>
            <a:r>
              <a:rPr lang="ru-RU" baseline="0" dirty="0" smtClean="0"/>
              <a:t>страница </a:t>
            </a:r>
            <a:r>
              <a:rPr lang="ru-RU" baseline="0" dirty="0" err="1" smtClean="0"/>
              <a:t>отображется</a:t>
            </a:r>
            <a:r>
              <a:rPr lang="en-US" baseline="0" dirty="0" smtClean="0"/>
              <a:t> </a:t>
            </a:r>
            <a:r>
              <a:rPr lang="ru-RU" baseline="0" dirty="0" smtClean="0"/>
              <a:t>до окончания загрузки скриптов, скрипты загружается и выполняются в </a:t>
            </a:r>
            <a:r>
              <a:rPr lang="ru-RU" baseline="0" dirty="0" err="1" smtClean="0"/>
              <a:t>рандомном</a:t>
            </a:r>
            <a:r>
              <a:rPr lang="ru-RU" baseline="0" dirty="0" smtClean="0"/>
              <a:t> порядке.</a:t>
            </a:r>
          </a:p>
          <a:p>
            <a:r>
              <a:rPr lang="en-US" baseline="0" dirty="0" smtClean="0"/>
              <a:t>Defer - </a:t>
            </a:r>
            <a:r>
              <a:rPr lang="ru-RU" baseline="0" dirty="0" smtClean="0"/>
              <a:t>страница </a:t>
            </a:r>
            <a:r>
              <a:rPr lang="ru-RU" baseline="0" dirty="0" err="1" smtClean="0"/>
              <a:t>отображется</a:t>
            </a:r>
            <a:r>
              <a:rPr lang="en-US" baseline="0" dirty="0" smtClean="0"/>
              <a:t> </a:t>
            </a:r>
            <a:r>
              <a:rPr lang="ru-RU" baseline="0" dirty="0" smtClean="0"/>
              <a:t>до окончания загрузки скриптов, скрипты загружается в </a:t>
            </a:r>
            <a:r>
              <a:rPr lang="ru-RU" baseline="0" dirty="0" err="1" smtClean="0"/>
              <a:t>рандомном</a:t>
            </a:r>
            <a:r>
              <a:rPr lang="ru-RU" baseline="0" dirty="0" smtClean="0"/>
              <a:t> порядке, но внимание в консоль – выполняются в правильном порядке.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повестить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хинты</a:t>
            </a:r>
            <a:r>
              <a:rPr lang="ru-RU" baseline="0" dirty="0" smtClean="0"/>
              <a:t> и кое-что ускорить. Например </a:t>
            </a:r>
            <a:r>
              <a:rPr lang="en-US" baseline="0" dirty="0" err="1" smtClean="0"/>
              <a:t>p</a:t>
            </a:r>
            <a:r>
              <a:rPr lang="en-US" sz="1200" dirty="0" err="1" smtClean="0"/>
              <a:t>reconnect</a:t>
            </a:r>
            <a:r>
              <a:rPr lang="ru-RU" sz="1200" baseline="0" dirty="0" smtClean="0"/>
              <a:t> позволяет нам заранее подготовить </a:t>
            </a:r>
            <a:r>
              <a:rPr lang="en-US" sz="1200" baseline="0" dirty="0" smtClean="0"/>
              <a:t>DNS, TCP handshake – </a:t>
            </a:r>
            <a:r>
              <a:rPr lang="ru-RU" sz="1200" baseline="0" dirty="0" smtClean="0"/>
              <a:t>таким образом на картинке видно что два запроса </a:t>
            </a:r>
            <a:r>
              <a:rPr lang="ru-RU" sz="1200" baseline="0" dirty="0" err="1" smtClean="0"/>
              <a:t>сумарно</a:t>
            </a:r>
            <a:r>
              <a:rPr lang="ru-RU" sz="1200" baseline="0" dirty="0" smtClean="0"/>
              <a:t> выполняются быстрее. В хроме раньше даже можно было всю следующую страницу загрузить. А при переходе на нее она мгновенно отображалась. Минусы такого подхода – особенно загрузка заранее в том что нагружаем компьютер лишней работой, а пользователь может на следующую страницу даже и не пойти. Также иногда не возможно </a:t>
            </a:r>
            <a:r>
              <a:rPr lang="ru-RU" sz="1200" baseline="0" dirty="0" err="1" smtClean="0"/>
              <a:t>предугудуть</a:t>
            </a:r>
            <a:r>
              <a:rPr lang="ru-RU" sz="1200" baseline="0" dirty="0" smtClean="0"/>
              <a:t> куда пойдет пользователь. Например ТОМС с </a:t>
            </a:r>
            <a:r>
              <a:rPr lang="ru-RU" sz="1200" baseline="0" dirty="0" err="1" smtClean="0"/>
              <a:t>таблицой</a:t>
            </a:r>
            <a:r>
              <a:rPr lang="ru-RU" sz="1200" baseline="0" dirty="0" smtClean="0"/>
              <a:t> на 100 объектов. Еще один минус не все что я здесь рассказываю </a:t>
            </a:r>
            <a:r>
              <a:rPr lang="ru-RU" sz="1200" baseline="0" dirty="0" err="1" smtClean="0"/>
              <a:t>кросбраузерно</a:t>
            </a:r>
            <a:r>
              <a:rPr lang="ru-RU" sz="1200" baseline="0" dirty="0" smtClean="0"/>
              <a:t>. Но это не означает что надо </a:t>
            </a:r>
            <a:r>
              <a:rPr lang="ru-RU" sz="1200" baseline="0" dirty="0" err="1" smtClean="0"/>
              <a:t>срузу</a:t>
            </a:r>
            <a:r>
              <a:rPr lang="ru-RU" sz="1200" baseline="0" dirty="0" smtClean="0"/>
              <a:t> от этого отказаться. Надо делать сайт так чтобы он работал везде + содержал укоряющие </a:t>
            </a:r>
            <a:r>
              <a:rPr lang="ru-RU" sz="1200" baseline="0" dirty="0" err="1" smtClean="0"/>
              <a:t>фичи</a:t>
            </a:r>
            <a:r>
              <a:rPr lang="ru-RU" sz="1200" baseline="0" dirty="0" smtClean="0"/>
              <a:t>, тогда ваш сайт будет работать везде, а в быстрых браузерах будет работать еще быстрее.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рассмотрим</a:t>
            </a:r>
            <a:r>
              <a:rPr lang="ru-RU" baseline="0" dirty="0" smtClean="0"/>
              <a:t> довольно легкие варианты ускорения – это </a:t>
            </a:r>
            <a:r>
              <a:rPr lang="ru-RU" baseline="0" dirty="0" err="1" smtClean="0"/>
              <a:t>минификация</a:t>
            </a:r>
            <a:r>
              <a:rPr lang="ru-RU" baseline="0" dirty="0" smtClean="0"/>
              <a:t>.</a:t>
            </a:r>
            <a:r>
              <a:rPr lang="ru-RU" baseline="0" dirty="0"/>
              <a:t> </a:t>
            </a:r>
            <a:r>
              <a:rPr lang="ru-RU" baseline="0" dirty="0" smtClean="0"/>
              <a:t>В современных </a:t>
            </a:r>
            <a:r>
              <a:rPr lang="ru-RU" baseline="0" dirty="0" err="1" smtClean="0"/>
              <a:t>тулах</a:t>
            </a:r>
            <a:r>
              <a:rPr lang="ru-RU" baseline="0" dirty="0" smtClean="0"/>
              <a:t> для сборки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 они идут почти из коробки. Так мы можете видеть на картинке как </a:t>
            </a:r>
            <a:r>
              <a:rPr lang="ru-RU" baseline="0" dirty="0" err="1" smtClean="0"/>
              <a:t>минифицировался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код – удалились комментарии, пробелы, локальные переменные стали называться коротко. Такая </a:t>
            </a:r>
            <a:r>
              <a:rPr lang="ru-RU" baseline="0" dirty="0" err="1" smtClean="0"/>
              <a:t>минификация</a:t>
            </a:r>
            <a:r>
              <a:rPr lang="ru-RU" baseline="0" dirty="0" smtClean="0"/>
              <a:t> позволяет снизить размер на 30%. Тоже самое для стилей и </a:t>
            </a:r>
            <a:r>
              <a:rPr lang="en-US" baseline="0" dirty="0" smtClean="0"/>
              <a:t>html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Есть </a:t>
            </a:r>
            <a:r>
              <a:rPr lang="ru-RU" baseline="0" dirty="0" err="1" smtClean="0"/>
              <a:t>есть</a:t>
            </a:r>
            <a:r>
              <a:rPr lang="ru-RU" baseline="0" dirty="0" smtClean="0"/>
              <a:t> еще техника </a:t>
            </a:r>
            <a:r>
              <a:rPr lang="ru-RU" dirty="0" err="1" smtClean="0"/>
              <a:t>Tree-shaking</a:t>
            </a:r>
            <a:r>
              <a:rPr lang="ru-RU" dirty="0" smtClean="0"/>
              <a:t> или </a:t>
            </a:r>
            <a:r>
              <a:rPr lang="en-US" dirty="0" smtClean="0"/>
              <a:t>Dead Code Elimination – </a:t>
            </a:r>
            <a:r>
              <a:rPr lang="ru-RU" dirty="0" smtClean="0"/>
              <a:t>она сморит</a:t>
            </a:r>
            <a:r>
              <a:rPr lang="ru-RU" baseline="0" dirty="0" smtClean="0"/>
              <a:t> какой код не используется и полностью его вырезает.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Картинки – можно использовать сжатие – например не передавать </a:t>
            </a:r>
            <a:r>
              <a:rPr lang="en-US" baseline="0" dirty="0" smtClean="0"/>
              <a:t>bmp</a:t>
            </a:r>
            <a:r>
              <a:rPr lang="ru-RU" baseline="0" dirty="0" smtClean="0"/>
              <a:t>, а передавать </a:t>
            </a:r>
            <a:r>
              <a:rPr lang="en-US" baseline="0" dirty="0" smtClean="0"/>
              <a:t>jpg. </a:t>
            </a:r>
            <a:r>
              <a:rPr lang="ru-RU" baseline="0" dirty="0" smtClean="0"/>
              <a:t>Также можно не отправлять пользователю картинку 5000х5000, ведь у него монитор в 90% </a:t>
            </a:r>
            <a:r>
              <a:rPr lang="en-US" baseline="0" dirty="0" err="1" smtClean="0"/>
              <a:t>fulHD</a:t>
            </a:r>
            <a:r>
              <a:rPr lang="en-US" baseline="0" dirty="0" smtClean="0"/>
              <a:t>. </a:t>
            </a:r>
            <a:r>
              <a:rPr lang="ru-RU" baseline="0" dirty="0" smtClean="0"/>
              <a:t>Еще можно потерять </a:t>
            </a:r>
            <a:r>
              <a:rPr lang="ru-RU" baseline="0" dirty="0" err="1" smtClean="0"/>
              <a:t>качетсво</a:t>
            </a:r>
            <a:r>
              <a:rPr lang="ru-RU" baseline="0" dirty="0" smtClean="0"/>
              <a:t> картинки, если оно не нужно. Можно передавать в потоковом формате – когда четкость картинки увеличивается по мере получения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Только не пытайтесь так делать с иконками – иконок обычно много а в </a:t>
            </a:r>
            <a:r>
              <a:rPr lang="ru-RU" baseline="0" dirty="0" err="1" smtClean="0"/>
              <a:t>друзере</a:t>
            </a:r>
            <a:r>
              <a:rPr lang="ru-RU" baseline="0" dirty="0" smtClean="0"/>
              <a:t> ограничение на 8 одновременных </a:t>
            </a:r>
            <a:r>
              <a:rPr lang="ru-RU" baseline="0" dirty="0" err="1" smtClean="0"/>
              <a:t>коннекшенов</a:t>
            </a:r>
            <a:r>
              <a:rPr lang="ru-RU" baseline="0" dirty="0" smtClean="0"/>
              <a:t>. Именно поэтому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</a:t>
            </a:r>
            <a:r>
              <a:rPr lang="ru-RU" baseline="0" dirty="0" smtClean="0"/>
              <a:t>также собирают в </a:t>
            </a:r>
            <a:r>
              <a:rPr lang="ru-RU" baseline="0" dirty="0" err="1" smtClean="0"/>
              <a:t>бандлы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Добавление на сервере </a:t>
            </a:r>
            <a:r>
              <a:rPr lang="en-US" baseline="0" dirty="0" err="1" smtClean="0"/>
              <a:t>gzip</a:t>
            </a:r>
            <a:r>
              <a:rPr lang="en-US" baseline="0" dirty="0" smtClean="0"/>
              <a:t> </a:t>
            </a:r>
            <a:r>
              <a:rPr lang="ru-RU" baseline="0" dirty="0" smtClean="0"/>
              <a:t>сжатия позволяет еще меньше передавать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4"/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4"/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/>
            </a:lvl1pPr>
            <a:lvl2pPr>
              <a:lnSpc>
                <a:spcPct val="102000"/>
              </a:lnSpc>
              <a:spcBef>
                <a:spcPts val="500"/>
              </a:spcBef>
              <a:defRPr sz="1400"/>
            </a:lvl2pPr>
            <a:lvl3pPr>
              <a:defRPr sz="1200"/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82312" cy="57279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468244"/>
            <a:ext cx="4782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468244"/>
            <a:ext cx="4782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124731"/>
            <a:ext cx="2935225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3907767"/>
            <a:ext cx="2935224" cy="2156484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124731"/>
            <a:ext cx="2932113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907767"/>
            <a:ext cx="2932113" cy="2156484"/>
          </a:xfr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Образец текста</a:t>
            </a:r>
          </a:p>
          <a:p>
            <a:pPr marL="228600" lvl="1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Второй уровень</a:t>
            </a:r>
          </a:p>
          <a:p>
            <a:pPr marL="228600" lvl="2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Третий уровень</a:t>
            </a:r>
          </a:p>
          <a:p>
            <a:pPr marL="228600" lvl="3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Четвертый уровень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124731"/>
            <a:ext cx="2936875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907767"/>
            <a:ext cx="2936875" cy="2156484"/>
          </a:xfr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Образец текста</a:t>
            </a:r>
          </a:p>
          <a:p>
            <a:pPr marL="228600" lvl="1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Второй уровень</a:t>
            </a:r>
          </a:p>
          <a:p>
            <a:pPr marL="228600" lvl="2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Третий уровень</a:t>
            </a:r>
          </a:p>
          <a:p>
            <a:pPr marL="228600" lvl="3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Четвертый уровень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768475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768475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768475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27248"/>
            <a:ext cx="2324098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04488"/>
            <a:ext cx="2324098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3127248"/>
            <a:ext cx="2322576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904488"/>
            <a:ext cx="2322576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3127248"/>
            <a:ext cx="2324100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904488"/>
            <a:ext cx="2324100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764792"/>
            <a:ext cx="2322576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27248"/>
            <a:ext cx="2324100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04488"/>
            <a:ext cx="2324100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</a:t>
            </a:r>
            <a:r>
              <a:rPr lang="en-US" dirty="0" err="1" smtClean="0"/>
              <a:t>Netcracker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7" name="Picture 6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1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1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2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1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1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2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  <p:sldLayoutId id="2147483668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4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400" kern="1200">
          <a:solidFill>
            <a:schemeClr val="accent4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chemeClr val="accent4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chemeClr val="accent4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9cOoipvST8&amp;feature=youtu.be&amp;list=PL8sJahqnzh8JST_ZwTcGG1FHGgKBMcpn6" TargetMode="External"/><Relationship Id="rId13" Type="http://schemas.openxmlformats.org/officeDocument/2006/relationships/hyperlink" Target="https://learn.javascript.ru/external-script" TargetMode="External"/><Relationship Id="rId3" Type="http://schemas.openxmlformats.org/officeDocument/2006/relationships/hyperlink" Target="https://medium.com/reloading/javascript-start-up-performance-69200f43b201" TargetMode="External"/><Relationship Id="rId7" Type="http://schemas.openxmlformats.org/officeDocument/2006/relationships/hyperlink" Target="https://www.youtube.com/watch?v=lgPs_hnIA_M" TargetMode="External"/><Relationship Id="rId12" Type="http://schemas.openxmlformats.org/officeDocument/2006/relationships/hyperlink" Target="https://www.searchengines.ru/ispolzovanie-preload-prefetch-i-preconnect.html" TargetMode="External"/><Relationship Id="rId2" Type="http://schemas.openxmlformats.org/officeDocument/2006/relationships/hyperlink" Target="https://www.smashingmagazine.com/2016/12/front-end-performance-checklist-2017-pdf-pages/" TargetMode="External"/><Relationship Id="rId16" Type="http://schemas.openxmlformats.org/officeDocument/2006/relationships/hyperlink" Target="https://learn.javascript.ru/js-anim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Tiv_9uweA7w" TargetMode="External"/><Relationship Id="rId11" Type="http://schemas.openxmlformats.org/officeDocument/2006/relationships/hyperlink" Target="http://www.html5rocks.com/ru/tutorials/workers/basics/" TargetMode="External"/><Relationship Id="rId5" Type="http://schemas.openxmlformats.org/officeDocument/2006/relationships/hyperlink" Target="https://www.youtube.com/watch?v=ghcfHBEe1u4" TargetMode="External"/><Relationship Id="rId15" Type="http://schemas.openxmlformats.org/officeDocument/2006/relationships/hyperlink" Target="https://css-tricks.com/the-difference-between-throttling-and-debouncing/" TargetMode="External"/><Relationship Id="rId10" Type="http://schemas.openxmlformats.org/officeDocument/2006/relationships/hyperlink" Target="https://www.sitepoint.com/check-css-animation-performance-with-the-browsers-dev-tools/" TargetMode="External"/><Relationship Id="rId4" Type="http://schemas.openxmlformats.org/officeDocument/2006/relationships/hyperlink" Target="https://www.youtube.com/watch?v=HlKijvTa_h0" TargetMode="External"/><Relationship Id="rId9" Type="http://schemas.openxmlformats.org/officeDocument/2006/relationships/hyperlink" Target="https://www.youtube.com/watch?v=7-d3O-7aus0" TargetMode="External"/><Relationship Id="rId14" Type="http://schemas.openxmlformats.org/officeDocument/2006/relationships/hyperlink" Target="https://developer.mozilla.org/ru/docs/Web/API/Service_Worker_API/Using_Service_Worker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8" y="1677833"/>
            <a:ext cx="5598857" cy="1450671"/>
          </a:xfrm>
        </p:spPr>
        <p:txBody>
          <a:bodyPr/>
          <a:lstStyle/>
          <a:p>
            <a:r>
              <a:rPr lang="ru-RU" sz="3600" dirty="0" smtClean="0"/>
              <a:t>ТЕМА </a:t>
            </a:r>
            <a:r>
              <a:rPr lang="en-US" sz="3600" dirty="0" smtClean="0"/>
              <a:t>“UI performance”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3233888"/>
            <a:ext cx="5407024" cy="1678354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Лектор</a:t>
            </a:r>
            <a:r>
              <a:rPr lang="ru-RU" dirty="0"/>
              <a:t>: </a:t>
            </a:r>
            <a:r>
              <a:rPr lang="ru-RU" dirty="0" err="1" smtClean="0"/>
              <a:t>Нехожин</a:t>
            </a:r>
            <a:r>
              <a:rPr lang="ru-RU" dirty="0" smtClean="0"/>
              <a:t> Анатолий Вадимович</a:t>
            </a:r>
          </a:p>
          <a:p>
            <a:endParaRPr lang="ru-RU" dirty="0" smtClean="0"/>
          </a:p>
          <a:p>
            <a:r>
              <a:rPr lang="ru-RU" dirty="0" smtClean="0"/>
              <a:t>Дата: </a:t>
            </a:r>
            <a:r>
              <a:rPr lang="en-US" dirty="0" smtClean="0"/>
              <a:t>06</a:t>
            </a:r>
            <a:r>
              <a:rPr lang="ru-RU" dirty="0" smtClean="0"/>
              <a:t>.</a:t>
            </a:r>
            <a:r>
              <a:rPr lang="en-US" dirty="0" smtClean="0"/>
              <a:t>12</a:t>
            </a:r>
            <a:r>
              <a:rPr lang="ru-RU" dirty="0" smtClean="0"/>
              <a:t>.2017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02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deceleration in </a:t>
            </a:r>
            <a:r>
              <a:rPr lang="en-US" dirty="0" err="1" smtClean="0"/>
              <a:t>devtools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81138"/>
            <a:ext cx="107346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Preconnect</a:t>
            </a: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smtClean="0"/>
              <a:t>Hints: </a:t>
            </a:r>
            <a:r>
              <a:rPr lang="en-US" dirty="0" err="1" smtClean="0"/>
              <a:t>prefetch</a:t>
            </a:r>
            <a:r>
              <a:rPr lang="en-US" dirty="0"/>
              <a:t>, </a:t>
            </a:r>
            <a:r>
              <a:rPr lang="en-US" dirty="0" err="1" smtClean="0"/>
              <a:t>preconnect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xfrm>
            <a:off x="1236665" y="2219438"/>
            <a:ext cx="3995735" cy="3596006"/>
          </a:xfrm>
        </p:spPr>
        <p:txBody>
          <a:bodyPr/>
          <a:lstStyle/>
          <a:p>
            <a:r>
              <a:rPr lang="en-US" sz="2000" dirty="0" err="1" smtClean="0"/>
              <a:t>Preconnect</a:t>
            </a:r>
            <a:r>
              <a:rPr lang="en-US" sz="2000" dirty="0" smtClean="0"/>
              <a:t> – prepare requests in advance, </a:t>
            </a:r>
            <a:r>
              <a:rPr lang="en-US" sz="2000" dirty="0" err="1" smtClean="0"/>
              <a:t>e.g</a:t>
            </a:r>
            <a:r>
              <a:rPr lang="en-US" sz="2000" dirty="0" smtClean="0"/>
              <a:t> find </a:t>
            </a:r>
            <a:r>
              <a:rPr lang="en-US" sz="2000" dirty="0" err="1" smtClean="0"/>
              <a:t>dns</a:t>
            </a:r>
            <a:r>
              <a:rPr lang="en-US" sz="2000" dirty="0" smtClean="0"/>
              <a:t>, make </a:t>
            </a:r>
            <a:r>
              <a:rPr lang="en-US" sz="2000" dirty="0" err="1" smtClean="0"/>
              <a:t>tcp</a:t>
            </a:r>
            <a:r>
              <a:rPr lang="en-US" sz="2000" dirty="0" smtClean="0"/>
              <a:t> handshake</a:t>
            </a:r>
          </a:p>
          <a:p>
            <a:r>
              <a:rPr lang="en-US" sz="2000" dirty="0" err="1" smtClean="0"/>
              <a:t>Prefetch</a:t>
            </a:r>
            <a:r>
              <a:rPr lang="en-US" sz="2000" dirty="0" smtClean="0"/>
              <a:t> – load resources after page load finished</a:t>
            </a:r>
          </a:p>
          <a:p>
            <a:r>
              <a:rPr lang="en-US" sz="2000" dirty="0" smtClean="0"/>
              <a:t>Other: preload, </a:t>
            </a:r>
            <a:r>
              <a:rPr lang="en-US" sz="2000" dirty="0" err="1" smtClean="0"/>
              <a:t>dns-prefetch</a:t>
            </a:r>
            <a:endParaRPr lang="ru-RU" sz="2000" dirty="0"/>
          </a:p>
        </p:txBody>
      </p:sp>
      <p:pic>
        <p:nvPicPr>
          <p:cNvPr id="8" name="Picture 2" descr="C:\work\jsPerformanceLecture\docs\preconnect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2" y="2227694"/>
            <a:ext cx="6276473" cy="26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en-US" dirty="0" err="1"/>
              <a:t>u</a:t>
            </a:r>
            <a:r>
              <a:rPr lang="en-US" dirty="0" err="1" smtClean="0"/>
              <a:t>glify</a:t>
            </a: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via build tools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Styles </a:t>
            </a:r>
            <a:r>
              <a:rPr lang="en-US" dirty="0" err="1"/>
              <a:t>minification</a:t>
            </a:r>
            <a:endParaRPr lang="en-US" dirty="0"/>
          </a:p>
          <a:p>
            <a:r>
              <a:rPr lang="en-US" dirty="0" smtClean="0"/>
              <a:t>Html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0"/>
            <a:r>
              <a:rPr lang="en-US" dirty="0"/>
              <a:t>JS </a:t>
            </a:r>
            <a:r>
              <a:rPr lang="ru-RU" dirty="0" err="1" smtClean="0"/>
              <a:t>Tree-shaking</a:t>
            </a:r>
            <a:endParaRPr lang="en-US" dirty="0"/>
          </a:p>
          <a:p>
            <a:r>
              <a:rPr lang="en-US" dirty="0" smtClean="0"/>
              <a:t>Image compression</a:t>
            </a:r>
            <a:r>
              <a:rPr lang="ru-RU" dirty="0" smtClean="0"/>
              <a:t> </a:t>
            </a:r>
            <a:r>
              <a:rPr lang="en-US" dirty="0" smtClean="0"/>
              <a:t>or compression with significant quality loose</a:t>
            </a:r>
            <a:endParaRPr lang="ru-RU" dirty="0" smtClean="0"/>
          </a:p>
          <a:p>
            <a:r>
              <a:rPr lang="en-US" dirty="0" smtClean="0"/>
              <a:t>Bundling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content before send from server 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227694"/>
            <a:ext cx="5672137" cy="366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ru-RU" dirty="0"/>
          </a:p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ru-RU" dirty="0"/>
              <a:t>HTTP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 smtClean="0"/>
              <a:t>Headers</a:t>
            </a:r>
            <a:r>
              <a:rPr lang="en-US" dirty="0" smtClean="0"/>
              <a:t> Example</a:t>
            </a:r>
            <a:endParaRPr lang="ru-RU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via reducing response data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ru-RU" dirty="0" smtClean="0"/>
              <a:t>CDN</a:t>
            </a:r>
            <a:endParaRPr lang="ru-RU" dirty="0"/>
          </a:p>
          <a:p>
            <a:pPr lvl="0"/>
            <a:r>
              <a:rPr lang="ru-RU" dirty="0" err="1" smtClean="0"/>
              <a:t>Code-splittin</a:t>
            </a:r>
            <a:r>
              <a:rPr lang="en-US" dirty="0" smtClean="0"/>
              <a:t>g</a:t>
            </a:r>
            <a:r>
              <a:rPr lang="ru-RU" dirty="0"/>
              <a:t> </a:t>
            </a:r>
            <a:r>
              <a:rPr lang="en-US" dirty="0" smtClean="0"/>
              <a:t>(lazy load </a:t>
            </a:r>
            <a:r>
              <a:rPr lang="en-US" dirty="0" err="1" smtClean="0"/>
              <a:t>js</a:t>
            </a:r>
            <a:r>
              <a:rPr lang="en-US" dirty="0" smtClean="0"/>
              <a:t>\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ru-RU" dirty="0"/>
          </a:p>
          <a:p>
            <a:pPr lvl="0"/>
            <a:r>
              <a:rPr lang="en-US" dirty="0" smtClean="0"/>
              <a:t>Paging</a:t>
            </a:r>
            <a:endParaRPr lang="ru-RU" dirty="0"/>
          </a:p>
          <a:p>
            <a:pPr lvl="0"/>
            <a:r>
              <a:rPr lang="en-US" dirty="0" smtClean="0"/>
              <a:t>Return only needed data in response</a:t>
            </a:r>
          </a:p>
          <a:p>
            <a:r>
              <a:rPr lang="ru-RU" dirty="0"/>
              <a:t>HTTP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Headers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88" y="2133600"/>
            <a:ext cx="6976310" cy="324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Worker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HTTPS</a:t>
            </a:r>
            <a:br>
              <a:rPr lang="ru-RU" dirty="0"/>
            </a:b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144945"/>
            <a:ext cx="9279735" cy="500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2265" y="2325830"/>
            <a:ext cx="4786312" cy="572792"/>
          </a:xfrm>
        </p:spPr>
        <p:txBody>
          <a:bodyPr/>
          <a:lstStyle/>
          <a:p>
            <a:r>
              <a:rPr lang="en-US" dirty="0"/>
              <a:t>Techniques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xfrm>
            <a:off x="4386265" y="2898622"/>
            <a:ext cx="4782312" cy="3165628"/>
          </a:xfrm>
        </p:spPr>
        <p:txBody>
          <a:bodyPr/>
          <a:lstStyle/>
          <a:p>
            <a:r>
              <a:rPr lang="en-US" dirty="0" smtClean="0"/>
              <a:t>Reduce size and </a:t>
            </a:r>
            <a:r>
              <a:rPr lang="en-US" dirty="0" err="1" smtClean="0"/>
              <a:t>dom</a:t>
            </a:r>
            <a:r>
              <a:rPr lang="en-US" dirty="0" smtClean="0"/>
              <a:t> changing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requestAnimationFrame</a:t>
            </a:r>
            <a:endParaRPr lang="en-US" dirty="0"/>
          </a:p>
          <a:p>
            <a:r>
              <a:rPr lang="en-US" dirty="0" smtClean="0"/>
              <a:t>Try to be in 16ms frame</a:t>
            </a:r>
          </a:p>
          <a:p>
            <a:r>
              <a:rPr lang="en-US" dirty="0" smtClean="0"/>
              <a:t>Use ccs animation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dom</a:t>
            </a:r>
            <a:r>
              <a:rPr lang="en-US" dirty="0" smtClean="0"/>
              <a:t> layers</a:t>
            </a:r>
            <a:endParaRPr lang="ru-RU" dirty="0"/>
          </a:p>
        </p:txBody>
      </p:sp>
      <p:pic>
        <p:nvPicPr>
          <p:cNvPr id="1027" name="Picture 3" descr="C:\work\jsPerformanceLecture\docs\page paint 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199844"/>
            <a:ext cx="7581900" cy="9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3464" y="1265104"/>
            <a:ext cx="4786312" cy="572792"/>
          </a:xfrm>
        </p:spPr>
        <p:txBody>
          <a:bodyPr/>
          <a:lstStyle/>
          <a:p>
            <a:r>
              <a:rPr lang="en-US" dirty="0" smtClean="0"/>
              <a:t>Change size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728651" y="1261202"/>
            <a:ext cx="4782312" cy="57279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requestAnimationFrame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4" y="1697446"/>
            <a:ext cx="3260546" cy="107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22" y="1697446"/>
            <a:ext cx="4113213" cy="42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033464" y="2890704"/>
            <a:ext cx="4782312" cy="5727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 marL="457200" indent="0" algn="l" defTabSz="914400" rtl="0" eaLnBrk="1" latinLnBrk="0" hangingPunct="1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4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6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8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Lucida Grande"/>
              <a:buNone/>
              <a:defRPr sz="16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 animation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4" y="3222544"/>
            <a:ext cx="2928936" cy="71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5" y="4013579"/>
            <a:ext cx="3030536" cy="20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4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tab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9601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9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Layers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177999"/>
            <a:ext cx="10480675" cy="511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Tricks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4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knowledge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JS</a:t>
            </a:r>
          </a:p>
          <a:p>
            <a:r>
              <a:rPr lang="en-US" dirty="0" smtClean="0"/>
              <a:t>Html\</a:t>
            </a:r>
            <a:r>
              <a:rPr lang="en-US" dirty="0" err="1" smtClean="0"/>
              <a:t>css</a:t>
            </a:r>
            <a:r>
              <a:rPr lang="en-US" dirty="0" smtClean="0"/>
              <a:t>\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Ajax\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 (optional)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</a:t>
            </a:r>
            <a:r>
              <a:rPr lang="en-US" dirty="0" smtClean="0"/>
              <a:t>Tricks rules in 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41402" y="1197864"/>
            <a:ext cx="10201298" cy="4866386"/>
          </a:xfrm>
        </p:spPr>
        <p:txBody>
          <a:bodyPr/>
          <a:lstStyle/>
          <a:p>
            <a:pPr lvl="0"/>
            <a:r>
              <a:rPr lang="ru-RU" dirty="0"/>
              <a:t>Что бы разница была заметна, нужна разница в 20% времени - Закон Вебера</a:t>
            </a:r>
          </a:p>
          <a:p>
            <a:pPr lvl="0"/>
            <a:r>
              <a:rPr lang="ru-RU" dirty="0" smtClean="0"/>
              <a:t> Как </a:t>
            </a:r>
            <a:r>
              <a:rPr lang="ru-RU" dirty="0"/>
              <a:t>можно быстрее перевести пользователя из </a:t>
            </a:r>
            <a:r>
              <a:rPr lang="ru-RU" dirty="0" smtClean="0"/>
              <a:t>пассивного ожидания </a:t>
            </a:r>
            <a:r>
              <a:rPr lang="ru-RU" dirty="0"/>
              <a:t>в </a:t>
            </a:r>
            <a:r>
              <a:rPr lang="ru-RU" dirty="0" smtClean="0"/>
              <a:t>активное</a:t>
            </a:r>
            <a:endParaRPr lang="en-US" dirty="0" smtClean="0"/>
          </a:p>
          <a:p>
            <a:pPr lvl="0"/>
            <a:r>
              <a:rPr lang="en-US" dirty="0"/>
              <a:t>1.25 sec for interaction (3sec for 3G)</a:t>
            </a:r>
            <a:endParaRPr lang="ru-RU" dirty="0"/>
          </a:p>
          <a:p>
            <a:pPr lvl="0"/>
            <a:r>
              <a:rPr lang="en-US" dirty="0" smtClean="0"/>
              <a:t>100ms </a:t>
            </a:r>
            <a:r>
              <a:rPr lang="en-US" dirty="0"/>
              <a:t>response and user response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13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Tricks </a:t>
            </a:r>
            <a:r>
              <a:rPr lang="en-US" dirty="0" smtClean="0"/>
              <a:t>techniques in </a:t>
            </a:r>
            <a:r>
              <a:rPr lang="en-US" dirty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ru-RU" dirty="0" smtClean="0"/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SSR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4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</a:t>
            </a:r>
            <a:endParaRPr lang="ru-RU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1050697"/>
            <a:ext cx="10281564" cy="48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5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478778"/>
            <a:ext cx="10807364" cy="37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9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SSR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</a:t>
            </a:r>
            <a:endParaRPr lang="ru-RU" dirty="0"/>
          </a:p>
        </p:txBody>
      </p:sp>
      <p:pic>
        <p:nvPicPr>
          <p:cNvPr id="21" name="Picture 8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7" y="2227693"/>
            <a:ext cx="5380812" cy="339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89" y="2227693"/>
            <a:ext cx="5380811" cy="339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4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and Links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241425" y="1295400"/>
            <a:ext cx="9701784" cy="476758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2"/>
              </a:rPr>
              <a:t>https://www.smashingmagazine.com/2016/12/front-end-performance-checklist-2017-pdf-pages/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3"/>
              </a:rPr>
              <a:t>https://medium.com/reloading/javascript-start-up-performance-69200f43b201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4"/>
              </a:rPr>
              <a:t>https://www.youtube.com/watch?v=HlKijvTa_h0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5"/>
              </a:rPr>
              <a:t>https://www.youtube.com/watch?v=ghcfHBEe1u4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6"/>
              </a:rPr>
              <a:t>https://www.youtube.com/watch?v=Tiv_9uweA7w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7"/>
              </a:rPr>
              <a:t>https://www.youtube.com/watch?v=lgPs_hnIA_M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8"/>
              </a:rPr>
              <a:t>https://www.youtube.com/watch?v=i9cOoipvST8&amp;feature=youtu.be&amp;list=PL8sJahqnzh8JST_ZwTcGG1FHGgKBMcpn6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9"/>
              </a:rPr>
              <a:t>https://www.youtube.com/watch?v=7-d3O-7aus0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10"/>
              </a:rPr>
              <a:t>https://www.sitepoint.com/check-css-animation-performance-with-the-browsers-dev-tools/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hlinkClick r:id="rId11"/>
              </a:rPr>
              <a:t>http://www.html5rocks.com/ru/tutorials/workers/basics</a:t>
            </a:r>
            <a:r>
              <a:rPr lang="ru-RU" sz="1200" dirty="0" smtClean="0">
                <a:hlinkClick r:id="rId11"/>
              </a:rPr>
              <a:t>/</a:t>
            </a:r>
            <a:r>
              <a:rPr lang="ru-RU" sz="1200" dirty="0" smtClean="0"/>
              <a:t> 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u="sng" dirty="0">
                <a:hlinkClick r:id="rId12"/>
              </a:rPr>
              <a:t>https://www.searchengines.ru/ispolzovanie-preload-prefetch-i-preconnect.html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u="sng" dirty="0">
                <a:hlinkClick r:id="rId13"/>
              </a:rPr>
              <a:t>https://learn.javascript.ru/external-script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u="sng" dirty="0">
                <a:hlinkClick r:id="rId12"/>
              </a:rPr>
              <a:t>https://www.searchengines.ru/ispolzovanie-preload-prefetch-i-preconnect.html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u="sng" dirty="0">
                <a:hlinkClick r:id="rId14"/>
              </a:rPr>
              <a:t>https://developer.mozilla.org/ru/docs/Web/API/Service_Worker_API/Using_Service_Workers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u="sng" dirty="0">
                <a:hlinkClick r:id="rId15"/>
              </a:rPr>
              <a:t>https://css-tricks.com/the-difference-between-throttling-and-debouncing/</a:t>
            </a:r>
            <a:endParaRPr lang="ru-RU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dirty="0">
                <a:hlinkClick r:id="rId16"/>
              </a:rPr>
              <a:t>https://</a:t>
            </a:r>
            <a:r>
              <a:rPr lang="ru-RU" sz="1200" dirty="0" smtClean="0">
                <a:hlinkClick r:id="rId16"/>
              </a:rPr>
              <a:t>learn.javascript.ru/js-animation</a:t>
            </a:r>
            <a:r>
              <a:rPr lang="ru-RU" sz="1200" dirty="0" smtClean="0"/>
              <a:t> </a:t>
            </a:r>
            <a:endParaRPr lang="ru-RU" sz="12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3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Performance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4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73065" y="1298448"/>
            <a:ext cx="2324098" cy="597896"/>
          </a:xfrm>
        </p:spPr>
        <p:txBody>
          <a:bodyPr/>
          <a:lstStyle/>
          <a:p>
            <a:r>
              <a:rPr lang="en-US" dirty="0" smtClean="0"/>
              <a:t>Array initialization and benchmark find method 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304812" y="1298448"/>
            <a:ext cx="2322576" cy="597896"/>
          </a:xfrm>
        </p:spPr>
        <p:txBody>
          <a:bodyPr/>
          <a:lstStyle/>
          <a:p>
            <a:r>
              <a:rPr lang="en-US" dirty="0" smtClean="0"/>
              <a:t>Benchmark for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733389" y="1285621"/>
            <a:ext cx="2324100" cy="597896"/>
          </a:xfrm>
        </p:spPr>
        <p:txBody>
          <a:bodyPr/>
          <a:lstStyle/>
          <a:p>
            <a:r>
              <a:rPr lang="en-US" dirty="0"/>
              <a:t>Benchmark </a:t>
            </a:r>
            <a:r>
              <a:rPr lang="en-US" dirty="0" smtClean="0"/>
              <a:t>for with double equals</a:t>
            </a:r>
            <a:endParaRPr lang="ru-R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303288" y="4184523"/>
            <a:ext cx="2324100" cy="597896"/>
          </a:xfrm>
        </p:spPr>
        <p:txBody>
          <a:bodyPr/>
          <a:lstStyle/>
          <a:p>
            <a:r>
              <a:rPr lang="en-US" dirty="0"/>
              <a:t>Benchmark </a:t>
            </a:r>
            <a:r>
              <a:rPr lang="en-US" dirty="0" smtClean="0"/>
              <a:t>map</a:t>
            </a:r>
            <a:endParaRPr lang="ru-RU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data structure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896344"/>
            <a:ext cx="4606969" cy="260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89" y="1867769"/>
            <a:ext cx="31051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38" y="1896344"/>
            <a:ext cx="29241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88" y="4503387"/>
            <a:ext cx="2609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5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Throttling in </a:t>
            </a:r>
            <a:r>
              <a:rPr lang="en-US" dirty="0" err="1" smtClean="0"/>
              <a:t>devtools</a:t>
            </a:r>
            <a:endParaRPr lang="ru-RU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490663"/>
            <a:ext cx="106775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3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Performance </a:t>
            </a:r>
            <a:r>
              <a:rPr lang="en-US" dirty="0" smtClean="0"/>
              <a:t>Techniques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6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Debounce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296988"/>
            <a:ext cx="9024937" cy="441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9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71564" y="1290504"/>
            <a:ext cx="4786312" cy="572792"/>
          </a:xfrm>
        </p:spPr>
        <p:txBody>
          <a:bodyPr/>
          <a:lstStyle/>
          <a:p>
            <a:r>
              <a:rPr lang="en-US" dirty="0" smtClean="0"/>
              <a:t>Simple JS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61123" y="1214302"/>
            <a:ext cx="4782312" cy="572792"/>
          </a:xfrm>
        </p:spPr>
        <p:txBody>
          <a:bodyPr/>
          <a:lstStyle/>
          <a:p>
            <a:r>
              <a:rPr lang="en-US" dirty="0" smtClean="0"/>
              <a:t>JS with </a:t>
            </a:r>
            <a:r>
              <a:rPr lang="en-US" dirty="0" err="1" smtClean="0"/>
              <a:t>WebWorker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WebWorker</a:t>
            </a:r>
            <a:r>
              <a:rPr lang="ru-RU" dirty="0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4" y="1912558"/>
            <a:ext cx="3576636" cy="230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20" y="3747294"/>
            <a:ext cx="5508624" cy="24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6" y="1719692"/>
            <a:ext cx="3527424" cy="18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2280" y="1274248"/>
            <a:ext cx="2935225" cy="610658"/>
          </a:xfrm>
        </p:spPr>
        <p:txBody>
          <a:bodyPr/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222749" y="1257831"/>
            <a:ext cx="2932113" cy="610658"/>
          </a:xfrm>
        </p:spPr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267974" y="1272124"/>
            <a:ext cx="2936875" cy="610658"/>
          </a:xfrm>
        </p:spPr>
        <p:txBody>
          <a:bodyPr/>
          <a:lstStyle/>
          <a:p>
            <a:r>
              <a:rPr lang="en-US" dirty="0" smtClean="0"/>
              <a:t>Defer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ru-RU" dirty="0" err="1" smtClean="0"/>
              <a:t>efer</a:t>
            </a:r>
            <a:r>
              <a:rPr lang="ru-RU" dirty="0" smtClean="0"/>
              <a:t>\</a:t>
            </a:r>
            <a:r>
              <a:rPr lang="en-US" dirty="0" smtClean="0"/>
              <a:t>A</a:t>
            </a:r>
            <a:r>
              <a:rPr lang="ru-RU" dirty="0" err="1" smtClean="0"/>
              <a:t>sync</a:t>
            </a:r>
            <a:r>
              <a:rPr lang="en-US" dirty="0" smtClean="0"/>
              <a:t> and head 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" y="2060574"/>
            <a:ext cx="342438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1" y="2060574"/>
            <a:ext cx="3597589" cy="302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74" y="2060574"/>
            <a:ext cx="3454125" cy="302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Netcracker_Template_Regular_01-2017 (2)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PT-2017(old template)" id="{7A2BA2B9-3010-466D-B8B7-6D33ADC27562}" vid="{0974D36C-B9A6-43A2-88E3-D2D065D082A1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2017(old template)" id="{7A2BA2B9-3010-466D-B8B7-6D33ADC27562}" vid="{B76B87F9-B234-4138-9287-F0166469F7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2017(old template)" id="{7A2BA2B9-3010-466D-B8B7-6D33ADC27562}" vid="{CBE54383-D45A-446E-A3B3-2B41BA47CA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Netcracker_Template_Regular_01-2017 (2)</Template>
  <TotalTime>1899</TotalTime>
  <Words>2643</Words>
  <Application>Microsoft Office PowerPoint</Application>
  <PresentationFormat>Custom</PresentationFormat>
  <Paragraphs>168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Netcracker_Template_Regular_01-2017 (2)</vt:lpstr>
      <vt:lpstr>2 – Right column headers</vt:lpstr>
      <vt:lpstr>3 – Middle Column headers</vt:lpstr>
      <vt:lpstr>ТЕМА “UI performance”</vt:lpstr>
      <vt:lpstr>Desirable knowledge</vt:lpstr>
      <vt:lpstr>Code Performance</vt:lpstr>
      <vt:lpstr>Example – data structure</vt:lpstr>
      <vt:lpstr>Throttling in devtools</vt:lpstr>
      <vt:lpstr>Client Performance Techniques</vt:lpstr>
      <vt:lpstr>Debounce</vt:lpstr>
      <vt:lpstr>WebWorker </vt:lpstr>
      <vt:lpstr>Defer\Async and head </vt:lpstr>
      <vt:lpstr>Network deceleration in devtools</vt:lpstr>
      <vt:lpstr>Resource Hints: prefetch, preconnect</vt:lpstr>
      <vt:lpstr>Minification via build tools</vt:lpstr>
      <vt:lpstr>Minification via reducing response data</vt:lpstr>
      <vt:lpstr>Service Worker for HTTPS </vt:lpstr>
      <vt:lpstr>Animation</vt:lpstr>
      <vt:lpstr>Animation Examples</vt:lpstr>
      <vt:lpstr>Performance tab</vt:lpstr>
      <vt:lpstr>Dom Layers</vt:lpstr>
      <vt:lpstr>Mind Tricks</vt:lpstr>
      <vt:lpstr>Mind Tricks rules in UI</vt:lpstr>
      <vt:lpstr>Mind Tricks techniques in UI</vt:lpstr>
      <vt:lpstr>SSR</vt:lpstr>
      <vt:lpstr>SSR</vt:lpstr>
      <vt:lpstr>SSR</vt:lpstr>
      <vt:lpstr>Why?</vt:lpstr>
      <vt:lpstr>Docs and Links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тренингу «»</dc:title>
  <dc:creator>Irina Vasileva</dc:creator>
  <cp:lastModifiedBy>Anatoly Nekhozhin</cp:lastModifiedBy>
  <cp:revision>117</cp:revision>
  <dcterms:created xsi:type="dcterms:W3CDTF">2017-02-17T11:51:13Z</dcterms:created>
  <dcterms:modified xsi:type="dcterms:W3CDTF">2017-12-07T12:47:30Z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