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83DEE9-DA6F-4684-8F3B-B5A1411C06DC}">
  <a:tblStyle styleId="{4A83DEE9-DA6F-4684-8F3B-B5A1411C06D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3" Type="http://schemas.openxmlformats.org/officeDocument/2006/relationships/slide" Target="slides/slide58.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d920c944_0_8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d920c94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d920c944_0_2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d920c94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bd885d283_1_7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bd885d283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d920c944_0_1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d920c94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d920c944_0_1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d920c94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d920c944_0_3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d920c94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d920c944_0_7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d920c94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d920c944_0_4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d920c94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d920c944_0_4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bd920c94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d885d283_1_4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d885d283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5b6143ae967cf73c_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b6143ae967cf73c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6fd02164a_0_6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fd02164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6fd02164a_0_7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fd02164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6fd02164a_0_7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6fd02164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6fd02164a_0_5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fd02164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d920c944_0_11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d920c944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d920c944_0_12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d920c94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d920c944_0_11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d920c94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d920c944_0_13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d920c94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d920c944_0_13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d920c94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6ffd37658_1_2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6ffd37658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5b6143ae967cf73c_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b6143ae967cf73c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d920c944_0_14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bd920c94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bd920c944_0_15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bd920c944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d920c944_0_17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bd920c944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bd920c944_0_16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bd920c94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701be6829_0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01be68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6fd02164a_0_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6fd02164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701be6829_0_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01be682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701be6829_0_1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01be682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d920c944_0_18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bd920c94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6fd02164a_0_1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6fd02164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d885d283_1_2: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d885d283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6fd02164a_0_1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6fd02164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6fd02164a_0_8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6fd02164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bd885d283_1_4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bd885d283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6fd02164a_0_33: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6fd02164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6fd02164a_0_3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6fd02164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6fd02164a_0_9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6fd02164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6fd02164a_0_5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6fd02164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6fd02164a_0_9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6fd02164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6fd02164a_0_10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6fd02164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6ffd37658_1_1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6ffd37658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d885d283_1_1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d885d283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701be6829_0_2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701be682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6fd02164a_0_2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6fd02164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6ffd37658_1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6ffd3765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bd920c944_0_16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bd920c944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bd885d283_1_5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bd885d283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701be6829_0_4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701be682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bd920c944_0_9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bd920c94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bd920c944_0_6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bd920c94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bd920c944_0_6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bd920c94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bd885d283_1_1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bd885d283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d885d283_1_3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d885d283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d885d283_1_28: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d885d283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d885d283_1_6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d885d283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042033"/>
            <a:ext cx="8520600" cy="273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ja" sz="4700"/>
              <a:t>正規表現によるテキスト処理</a:t>
            </a:r>
            <a:endParaRPr sz="4700"/>
          </a:p>
          <a:p>
            <a:pPr indent="0" lvl="0" marL="0" rtl="0" algn="ctr">
              <a:spcBef>
                <a:spcPts val="0"/>
              </a:spcBef>
              <a:spcAft>
                <a:spcPts val="0"/>
              </a:spcAft>
              <a:buNone/>
            </a:pPr>
            <a:r>
              <a:t/>
            </a:r>
            <a:endParaRPr sz="4700"/>
          </a:p>
        </p:txBody>
      </p:sp>
      <p:sp>
        <p:nvSpPr>
          <p:cNvPr id="55" name="Google Shape;55;p13"/>
          <p:cNvSpPr txBox="1"/>
          <p:nvPr>
            <p:ph idx="1" type="subTitle"/>
          </p:nvPr>
        </p:nvSpPr>
        <p:spPr>
          <a:xfrm>
            <a:off x="311700" y="3778833"/>
            <a:ext cx="8520600" cy="208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ja"/>
              <a:t>2015/10/19</a:t>
            </a:r>
            <a:endParaRPr/>
          </a:p>
          <a:p>
            <a:pPr indent="0" lvl="0" marL="0" rtl="0" algn="ctr">
              <a:spcBef>
                <a:spcPts val="0"/>
              </a:spcBef>
              <a:spcAft>
                <a:spcPts val="0"/>
              </a:spcAft>
              <a:buNone/>
            </a:pPr>
            <a:r>
              <a:rPr lang="ja"/>
              <a:t>システム2課勉強会</a:t>
            </a:r>
            <a:endParaRPr/>
          </a:p>
          <a:p>
            <a:pPr indent="0" lvl="0" marL="0" rtl="0" algn="ctr">
              <a:spcBef>
                <a:spcPts val="0"/>
              </a:spcBef>
              <a:spcAft>
                <a:spcPts val="0"/>
              </a:spcAft>
              <a:buNone/>
            </a:pPr>
            <a:r>
              <a:rPr lang="ja"/>
              <a:t>瀬藤　亮</a:t>
            </a:r>
            <a:endParaRPr/>
          </a:p>
        </p:txBody>
      </p:sp>
      <p:sp>
        <p:nvSpPr>
          <p:cNvPr id="56" name="Google Shape;56;p1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1.3. 文字列の置換の例</a:t>
            </a:r>
            <a:endParaRPr/>
          </a:p>
        </p:txBody>
      </p:sp>
      <p:sp>
        <p:nvSpPr>
          <p:cNvPr id="117" name="Google Shape;117;p22"/>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t>電話番号のフォーマット変換</a:t>
            </a:r>
            <a:endParaRPr sz="2400"/>
          </a:p>
          <a:p>
            <a:pPr indent="0" lvl="0" marL="0" rtl="0" algn="l">
              <a:spcBef>
                <a:spcPts val="1600"/>
              </a:spcBef>
              <a:spcAft>
                <a:spcPts val="0"/>
              </a:spcAft>
              <a:buNone/>
            </a:pPr>
            <a:r>
              <a:rPr lang="ja" sz="2400"/>
              <a:t>　　　　	置換前:</a:t>
            </a:r>
            <a:r>
              <a:rPr i="1" lang="ja" sz="2400"/>
              <a:t> (\d+)-(\d+)-(\d+)</a:t>
            </a:r>
            <a:endParaRPr i="1" sz="2400"/>
          </a:p>
          <a:p>
            <a:pPr indent="0" lvl="0" marL="0" rtl="0" algn="l">
              <a:spcBef>
                <a:spcPts val="1600"/>
              </a:spcBef>
              <a:spcAft>
                <a:spcPts val="0"/>
              </a:spcAft>
              <a:buNone/>
            </a:pPr>
            <a:r>
              <a:rPr i="1" lang="ja" sz="2400"/>
              <a:t>		</a:t>
            </a:r>
            <a:r>
              <a:rPr lang="ja" sz="2400"/>
              <a:t>置換後: \1(\2)\3</a:t>
            </a:r>
            <a:endParaRPr sz="2400"/>
          </a:p>
          <a:p>
            <a:pPr indent="-381000" lvl="0" marL="457200" rtl="0" algn="l">
              <a:spcBef>
                <a:spcPts val="1600"/>
              </a:spcBef>
              <a:spcAft>
                <a:spcPts val="0"/>
              </a:spcAft>
              <a:buSzPts val="2400"/>
              <a:buChar char="●"/>
            </a:pPr>
            <a:r>
              <a:rPr lang="ja" sz="2400"/>
              <a:t>数値に3桁区切りでカンマを付与するよう置換</a:t>
            </a:r>
            <a:endParaRPr sz="2400"/>
          </a:p>
          <a:p>
            <a:pPr indent="0" lvl="0" marL="0" rtl="0" algn="l">
              <a:spcBef>
                <a:spcPts val="1600"/>
              </a:spcBef>
              <a:spcAft>
                <a:spcPts val="0"/>
              </a:spcAft>
              <a:buNone/>
            </a:pPr>
            <a:r>
              <a:rPr lang="ja" sz="2400"/>
              <a:t>		置換前: </a:t>
            </a:r>
            <a:r>
              <a:rPr i="1" lang="ja" sz="2400"/>
              <a:t>(\d)(?=(\d{3})+$)</a:t>
            </a:r>
            <a:endParaRPr i="1" sz="2400"/>
          </a:p>
          <a:p>
            <a:pPr indent="0" lvl="0" marL="0" rtl="0" algn="l">
              <a:spcBef>
                <a:spcPts val="1600"/>
              </a:spcBef>
              <a:spcAft>
                <a:spcPts val="0"/>
              </a:spcAft>
              <a:buNone/>
            </a:pPr>
            <a:r>
              <a:rPr i="1" lang="ja" sz="2400"/>
              <a:t>		</a:t>
            </a:r>
            <a:r>
              <a:rPr lang="ja" sz="2400"/>
              <a:t>置換後: </a:t>
            </a:r>
            <a:r>
              <a:rPr i="1" lang="ja" sz="2400"/>
              <a:t>\1,</a:t>
            </a:r>
            <a:endParaRPr i="1" sz="2400"/>
          </a:p>
          <a:p>
            <a:pPr indent="0" lvl="0" marL="0" rtl="0" algn="l">
              <a:spcBef>
                <a:spcPts val="1600"/>
              </a:spcBef>
              <a:spcAft>
                <a:spcPts val="0"/>
              </a:spcAft>
              <a:buNone/>
            </a:pPr>
            <a:r>
              <a:t/>
            </a:r>
            <a:endParaRPr sz="2400"/>
          </a:p>
          <a:p>
            <a:pPr indent="0" lvl="0" marL="0" rtl="0" algn="l">
              <a:spcBef>
                <a:spcPts val="1600"/>
              </a:spcBef>
              <a:spcAft>
                <a:spcPts val="1600"/>
              </a:spcAft>
              <a:buNone/>
            </a:pPr>
            <a:r>
              <a:t/>
            </a:r>
            <a:endParaRPr sz="2400"/>
          </a:p>
        </p:txBody>
      </p:sp>
      <p:sp>
        <p:nvSpPr>
          <p:cNvPr id="118" name="Google Shape;118;p2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1.4. 正規表現の用語</a:t>
            </a:r>
            <a:endParaRPr/>
          </a:p>
        </p:txBody>
      </p:sp>
      <p:sp>
        <p:nvSpPr>
          <p:cNvPr id="124" name="Google Shape;124;p23"/>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t>マッチ</a:t>
            </a:r>
            <a:endParaRPr sz="2400"/>
          </a:p>
          <a:p>
            <a:pPr indent="457200" lvl="0" marL="457200" rtl="0" algn="l">
              <a:spcBef>
                <a:spcPts val="1600"/>
              </a:spcBef>
              <a:spcAft>
                <a:spcPts val="0"/>
              </a:spcAft>
              <a:buNone/>
            </a:pPr>
            <a:r>
              <a:rPr lang="ja" sz="2400"/>
              <a:t>正規表現に該当する文字列が、検索対象文字列のなかに存在すること。該当する文字列部分を "マッチした文字列”とよぶ。</a:t>
            </a:r>
            <a:endParaRPr sz="2400"/>
          </a:p>
          <a:p>
            <a:pPr indent="-381000" lvl="0" marL="457200" rtl="0" algn="l">
              <a:spcBef>
                <a:spcPts val="1600"/>
              </a:spcBef>
              <a:spcAft>
                <a:spcPts val="0"/>
              </a:spcAft>
              <a:buSzPts val="2400"/>
              <a:buChar char="●"/>
            </a:pPr>
            <a:r>
              <a:rPr lang="ja" sz="2400"/>
              <a:t>メタ文字（メタキャラクター）</a:t>
            </a:r>
            <a:endParaRPr sz="2400"/>
          </a:p>
          <a:p>
            <a:pPr indent="457200" lvl="0" marL="457200" rtl="0" algn="l">
              <a:spcBef>
                <a:spcPts val="1600"/>
              </a:spcBef>
              <a:spcAft>
                <a:spcPts val="0"/>
              </a:spcAft>
              <a:buClr>
                <a:srgbClr val="000000"/>
              </a:buClr>
              <a:buSzPts val="1100"/>
              <a:buNone/>
            </a:pPr>
            <a:r>
              <a:rPr lang="ja" sz="2400"/>
              <a:t>正規表現のなかで特殊な意味を持つ文字。</a:t>
            </a:r>
            <a:r>
              <a:rPr i="1" lang="ja" sz="2400"/>
              <a:t>　</a:t>
            </a:r>
            <a:endParaRPr sz="2400"/>
          </a:p>
          <a:p>
            <a:pPr indent="-381000" lvl="0" marL="457200" rtl="0" algn="l">
              <a:spcBef>
                <a:spcPts val="1600"/>
              </a:spcBef>
              <a:spcAft>
                <a:spcPts val="0"/>
              </a:spcAft>
              <a:buSzPts val="2400"/>
              <a:buChar char="●"/>
            </a:pPr>
            <a:r>
              <a:rPr lang="ja" sz="2400"/>
              <a:t>regex</a:t>
            </a:r>
            <a:endParaRPr sz="2400"/>
          </a:p>
          <a:p>
            <a:pPr indent="0" lvl="0" marL="0" rtl="0" algn="l">
              <a:spcBef>
                <a:spcPts val="1600"/>
              </a:spcBef>
              <a:spcAft>
                <a:spcPts val="0"/>
              </a:spcAft>
              <a:buNone/>
            </a:pPr>
            <a:r>
              <a:rPr lang="ja" sz="2400"/>
              <a:t>		regular expression(正規表現)の略語。</a:t>
            </a:r>
            <a:endParaRPr sz="2400"/>
          </a:p>
          <a:p>
            <a:pPr indent="0" lvl="0" marL="0" rtl="0" algn="l">
              <a:spcBef>
                <a:spcPts val="1600"/>
              </a:spcBef>
              <a:spcAft>
                <a:spcPts val="0"/>
              </a:spcAft>
              <a:buNone/>
            </a:pPr>
            <a:r>
              <a:t/>
            </a:r>
            <a:endParaRPr sz="2400"/>
          </a:p>
          <a:p>
            <a:pPr indent="0" lvl="0" marL="0" rtl="0" algn="l">
              <a:spcBef>
                <a:spcPts val="1600"/>
              </a:spcBef>
              <a:spcAft>
                <a:spcPts val="1600"/>
              </a:spcAft>
              <a:buNone/>
            </a:pPr>
            <a:r>
              <a:t/>
            </a:r>
            <a:endParaRPr sz="2400"/>
          </a:p>
        </p:txBody>
      </p:sp>
      <p:sp>
        <p:nvSpPr>
          <p:cNvPr id="125" name="Google Shape;125;p2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1.5. 正規表現と似た仕組み</a:t>
            </a:r>
            <a:endParaRPr/>
          </a:p>
        </p:txBody>
      </p:sp>
      <p:sp>
        <p:nvSpPr>
          <p:cNvPr id="131" name="Google Shape;131;p2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t>ファイル名指定でのワイルドカード</a:t>
            </a:r>
            <a:endParaRPr sz="2400"/>
          </a:p>
          <a:p>
            <a:pPr indent="457200" lvl="0" marL="457200" rtl="0" algn="l">
              <a:spcBef>
                <a:spcPts val="1600"/>
              </a:spcBef>
              <a:spcAft>
                <a:spcPts val="0"/>
              </a:spcAft>
              <a:buNone/>
            </a:pPr>
            <a:r>
              <a:rPr lang="ja" sz="2400"/>
              <a:t>D:/work/*.txt</a:t>
            </a:r>
            <a:endParaRPr sz="2400"/>
          </a:p>
          <a:p>
            <a:pPr indent="-381000" lvl="0" marL="457200" rtl="0" algn="l">
              <a:spcBef>
                <a:spcPts val="1600"/>
              </a:spcBef>
              <a:spcAft>
                <a:spcPts val="0"/>
              </a:spcAft>
              <a:buSzPts val="2400"/>
              <a:buChar char="●"/>
            </a:pPr>
            <a:r>
              <a:rPr lang="ja" sz="2400"/>
              <a:t>SQLのlike記述</a:t>
            </a:r>
            <a:endParaRPr sz="2400"/>
          </a:p>
          <a:p>
            <a:pPr indent="457200" lvl="0" marL="457200" rtl="0" algn="l">
              <a:spcBef>
                <a:spcPts val="1600"/>
              </a:spcBef>
              <a:spcAft>
                <a:spcPts val="0"/>
              </a:spcAft>
              <a:buNone/>
            </a:pPr>
            <a:r>
              <a:rPr lang="ja" sz="2400"/>
              <a:t>where user_name like ‘鈴木%’</a:t>
            </a:r>
            <a:endParaRPr sz="2400"/>
          </a:p>
          <a:p>
            <a:pPr indent="0" lvl="0" marL="0" rtl="0" algn="l">
              <a:spcBef>
                <a:spcPts val="1600"/>
              </a:spcBef>
              <a:spcAft>
                <a:spcPts val="0"/>
              </a:spcAft>
              <a:buNone/>
            </a:pPr>
            <a:r>
              <a:t/>
            </a:r>
            <a:endParaRPr sz="2400"/>
          </a:p>
          <a:p>
            <a:pPr indent="0" lvl="0" marL="0" rtl="0" algn="l">
              <a:spcBef>
                <a:spcPts val="1600"/>
              </a:spcBef>
              <a:spcAft>
                <a:spcPts val="0"/>
              </a:spcAft>
              <a:buNone/>
            </a:pPr>
            <a:r>
              <a:rPr lang="ja" sz="2400"/>
              <a:t>これらは、いずれも正規表現ではない。これらを正規表現であると記載してある参考書も存在するので注意。</a:t>
            </a:r>
            <a:endParaRPr sz="2400"/>
          </a:p>
          <a:p>
            <a:pPr indent="0" lvl="0" marL="0" rtl="0" algn="l">
              <a:spcBef>
                <a:spcPts val="1600"/>
              </a:spcBef>
              <a:spcAft>
                <a:spcPts val="1600"/>
              </a:spcAft>
              <a:buNone/>
            </a:pPr>
            <a:r>
              <a:t/>
            </a:r>
            <a:endParaRPr sz="2400"/>
          </a:p>
        </p:txBody>
      </p:sp>
      <p:sp>
        <p:nvSpPr>
          <p:cNvPr id="132" name="Google Shape;132;p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t>1.6.1. 使用方法：テキストエディタ（サクラエディタ）</a:t>
            </a:r>
            <a:endParaRPr b="1"/>
          </a:p>
        </p:txBody>
      </p:sp>
      <p:sp>
        <p:nvSpPr>
          <p:cNvPr id="138" name="Google Shape;138;p25"/>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t>検索の場合（ファイル内検索だけでなく、Grepでも使用可能）</a:t>
            </a:r>
            <a:endParaRPr sz="2400"/>
          </a:p>
          <a:p>
            <a:pPr indent="0" lvl="0" marL="0" rtl="0" algn="l">
              <a:spcBef>
                <a:spcPts val="1600"/>
              </a:spcBef>
              <a:spcAft>
                <a:spcPts val="0"/>
              </a:spcAft>
              <a:buNone/>
            </a:pPr>
            <a:r>
              <a:t/>
            </a:r>
            <a:endParaRPr sz="2400"/>
          </a:p>
          <a:p>
            <a:pPr indent="0" lvl="0" marL="0" rtl="0" algn="l">
              <a:spcBef>
                <a:spcPts val="1600"/>
              </a:spcBef>
              <a:spcAft>
                <a:spcPts val="1600"/>
              </a:spcAft>
              <a:buNone/>
            </a:pPr>
            <a:r>
              <a:t/>
            </a:r>
            <a:endParaRPr b="1" sz="2400"/>
          </a:p>
        </p:txBody>
      </p:sp>
      <p:sp>
        <p:nvSpPr>
          <p:cNvPr id="139" name="Google Shape;139;p2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pic>
        <p:nvPicPr>
          <p:cNvPr id="140" name="Google Shape;140;p25"/>
          <p:cNvPicPr preferRelativeResize="0"/>
          <p:nvPr/>
        </p:nvPicPr>
        <p:blipFill>
          <a:blip r:embed="rId3">
            <a:alphaModFix/>
          </a:blip>
          <a:stretch>
            <a:fillRect/>
          </a:stretch>
        </p:blipFill>
        <p:spPr>
          <a:xfrm>
            <a:off x="1141400" y="2024638"/>
            <a:ext cx="6705600" cy="4067175"/>
          </a:xfrm>
          <a:prstGeom prst="rect">
            <a:avLst/>
          </a:prstGeom>
          <a:noFill/>
          <a:ln>
            <a:noFill/>
          </a:ln>
        </p:spPr>
      </p:pic>
      <p:sp>
        <p:nvSpPr>
          <p:cNvPr id="141" name="Google Shape;141;p25"/>
          <p:cNvSpPr/>
          <p:nvPr/>
        </p:nvSpPr>
        <p:spPr>
          <a:xfrm>
            <a:off x="2644675" y="4278150"/>
            <a:ext cx="3098400" cy="194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1.6.1. 使用方法：テキストエディタ（サクラエディタ）</a:t>
            </a:r>
            <a:endParaRPr b="1"/>
          </a:p>
        </p:txBody>
      </p:sp>
      <p:sp>
        <p:nvSpPr>
          <p:cNvPr id="147" name="Google Shape;147;p26"/>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t>置換の場合</a:t>
            </a:r>
            <a:endParaRPr sz="2400"/>
          </a:p>
          <a:p>
            <a:pPr indent="0" lvl="0" marL="0" rtl="0" algn="l">
              <a:spcBef>
                <a:spcPts val="1600"/>
              </a:spcBef>
              <a:spcAft>
                <a:spcPts val="0"/>
              </a:spcAft>
              <a:buNone/>
            </a:pPr>
            <a:r>
              <a:t/>
            </a:r>
            <a:endParaRPr sz="2400"/>
          </a:p>
          <a:p>
            <a:pPr indent="0" lvl="0" marL="0" rtl="0" algn="l">
              <a:spcBef>
                <a:spcPts val="1600"/>
              </a:spcBef>
              <a:spcAft>
                <a:spcPts val="1600"/>
              </a:spcAft>
              <a:buNone/>
            </a:pPr>
            <a:r>
              <a:t/>
            </a:r>
            <a:endParaRPr b="1" sz="2400"/>
          </a:p>
        </p:txBody>
      </p:sp>
      <p:sp>
        <p:nvSpPr>
          <p:cNvPr id="148" name="Google Shape;148;p2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pic>
        <p:nvPicPr>
          <p:cNvPr id="149" name="Google Shape;149;p26"/>
          <p:cNvPicPr preferRelativeResize="0"/>
          <p:nvPr/>
        </p:nvPicPr>
        <p:blipFill>
          <a:blip r:embed="rId3">
            <a:alphaModFix/>
          </a:blip>
          <a:stretch>
            <a:fillRect/>
          </a:stretch>
        </p:blipFill>
        <p:spPr>
          <a:xfrm>
            <a:off x="1223950" y="2064725"/>
            <a:ext cx="6696075" cy="4076700"/>
          </a:xfrm>
          <a:prstGeom prst="rect">
            <a:avLst/>
          </a:prstGeom>
          <a:noFill/>
          <a:ln>
            <a:noFill/>
          </a:ln>
        </p:spPr>
      </p:pic>
      <p:sp>
        <p:nvSpPr>
          <p:cNvPr id="150" name="Google Shape;150;p26"/>
          <p:cNvSpPr/>
          <p:nvPr/>
        </p:nvSpPr>
        <p:spPr>
          <a:xfrm>
            <a:off x="2528000" y="4498525"/>
            <a:ext cx="2385300" cy="388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1.6.2. 使用方法：プログラミング言語</a:t>
            </a:r>
            <a:endParaRPr b="1"/>
          </a:p>
        </p:txBody>
      </p:sp>
      <p:sp>
        <p:nvSpPr>
          <p:cNvPr id="156" name="Google Shape;156;p27"/>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t>演算子、関数、クラスなどとして用意されている。</a:t>
            </a:r>
            <a:endParaRPr sz="2400"/>
          </a:p>
          <a:p>
            <a:pPr indent="-381000" lvl="0" marL="457200" rtl="0" algn="l">
              <a:spcBef>
                <a:spcPts val="1000"/>
              </a:spcBef>
              <a:spcAft>
                <a:spcPts val="0"/>
              </a:spcAft>
              <a:buSzPts val="2400"/>
              <a:buChar char="●"/>
            </a:pPr>
            <a:r>
              <a:rPr lang="ja" sz="2400"/>
              <a:t>機能としては、以下が用意されている場合が多い</a:t>
            </a:r>
            <a:endParaRPr sz="2400"/>
          </a:p>
          <a:p>
            <a:pPr indent="-381000" lvl="1" marL="914400" rtl="0" algn="l">
              <a:spcBef>
                <a:spcPts val="1000"/>
              </a:spcBef>
              <a:spcAft>
                <a:spcPts val="0"/>
              </a:spcAft>
              <a:buSzPts val="2400"/>
              <a:buChar char="○"/>
            </a:pPr>
            <a:r>
              <a:rPr lang="ja" sz="2400"/>
              <a:t>マッチしたか否かをTrue/Falseで返す</a:t>
            </a:r>
            <a:endParaRPr sz="2400"/>
          </a:p>
          <a:p>
            <a:pPr indent="-381000" lvl="1" marL="914400" rtl="0" algn="l">
              <a:spcBef>
                <a:spcPts val="1000"/>
              </a:spcBef>
              <a:spcAft>
                <a:spcPts val="0"/>
              </a:spcAft>
              <a:buSzPts val="2400"/>
              <a:buChar char="○"/>
            </a:pPr>
            <a:r>
              <a:rPr lang="ja" sz="2400"/>
              <a:t>対象文字列のなかでマッチした文字列群を、配列として返す</a:t>
            </a:r>
            <a:endParaRPr sz="2400"/>
          </a:p>
          <a:p>
            <a:pPr indent="-381000" lvl="1" marL="914400" rtl="0" algn="l">
              <a:spcBef>
                <a:spcPts val="1000"/>
              </a:spcBef>
              <a:spcAft>
                <a:spcPts val="0"/>
              </a:spcAft>
              <a:buSzPts val="2400"/>
              <a:buChar char="○"/>
            </a:pPr>
            <a:r>
              <a:rPr lang="ja" sz="2400"/>
              <a:t>対象文字列のなかでマッチした文字列を別の文字列に置換する。</a:t>
            </a:r>
            <a:endParaRPr sz="2400"/>
          </a:p>
          <a:p>
            <a:pPr indent="0" lvl="0" marL="0" rtl="0" algn="l">
              <a:spcBef>
                <a:spcPts val="1000"/>
              </a:spcBef>
              <a:spcAft>
                <a:spcPts val="0"/>
              </a:spcAft>
              <a:buNone/>
            </a:pPr>
            <a:r>
              <a:t/>
            </a:r>
            <a:endParaRPr sz="2400"/>
          </a:p>
          <a:p>
            <a:pPr indent="0" lvl="0" marL="0" rtl="0" algn="l">
              <a:spcBef>
                <a:spcPts val="1000"/>
              </a:spcBef>
              <a:spcAft>
                <a:spcPts val="0"/>
              </a:spcAft>
              <a:buNone/>
            </a:pPr>
            <a:r>
              <a:t/>
            </a:r>
            <a:endParaRPr sz="2400"/>
          </a:p>
          <a:p>
            <a:pPr indent="0" lvl="0" marL="0" rtl="0" algn="l">
              <a:spcBef>
                <a:spcPts val="1000"/>
              </a:spcBef>
              <a:spcAft>
                <a:spcPts val="1000"/>
              </a:spcAft>
              <a:buNone/>
            </a:pPr>
            <a:r>
              <a:t/>
            </a:r>
            <a:endParaRPr b="1" sz="2400"/>
          </a:p>
        </p:txBody>
      </p:sp>
      <p:sp>
        <p:nvSpPr>
          <p:cNvPr id="157" name="Google Shape;157;p2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1.6.2. 使用方法：プログラミング言語</a:t>
            </a:r>
            <a:endParaRPr b="1"/>
          </a:p>
        </p:txBody>
      </p:sp>
      <p:sp>
        <p:nvSpPr>
          <p:cNvPr id="163" name="Google Shape;163;p28"/>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dk2"/>
              </a:buClr>
              <a:buSzPts val="2400"/>
              <a:buFont typeface="Arial"/>
              <a:buChar char="●"/>
            </a:pPr>
            <a:r>
              <a:rPr lang="ja" sz="2400"/>
              <a:t>VBScriptのサンプル(マッチするか否かを返す)</a:t>
            </a:r>
            <a:endParaRPr sz="2400"/>
          </a:p>
          <a:p>
            <a:pPr indent="292100" lvl="0" marL="0" rtl="0" algn="l">
              <a:spcBef>
                <a:spcPts val="1600"/>
              </a:spcBef>
              <a:spcAft>
                <a:spcPts val="0"/>
              </a:spcAft>
              <a:buNone/>
            </a:pPr>
            <a:r>
              <a:t/>
            </a:r>
            <a:endParaRPr sz="2800">
              <a:solidFill>
                <a:schemeClr val="dk1"/>
              </a:solidFill>
            </a:endParaRPr>
          </a:p>
          <a:p>
            <a:pPr indent="0" lvl="0" marL="0" rtl="0" algn="l">
              <a:spcBef>
                <a:spcPts val="0"/>
              </a:spcBef>
              <a:spcAft>
                <a:spcPts val="0"/>
              </a:spcAft>
              <a:buNone/>
            </a:pPr>
            <a:r>
              <a:t/>
            </a:r>
            <a:endParaRPr sz="2400"/>
          </a:p>
          <a:p>
            <a:pPr indent="0" lvl="0" marL="0" rtl="0" algn="l">
              <a:spcBef>
                <a:spcPts val="1600"/>
              </a:spcBef>
              <a:spcAft>
                <a:spcPts val="0"/>
              </a:spcAft>
              <a:buNone/>
            </a:pPr>
            <a:r>
              <a:t/>
            </a:r>
            <a:endParaRPr sz="2400"/>
          </a:p>
          <a:p>
            <a:pPr indent="0" lvl="0" marL="0" rtl="0" algn="l">
              <a:spcBef>
                <a:spcPts val="1600"/>
              </a:spcBef>
              <a:spcAft>
                <a:spcPts val="1600"/>
              </a:spcAft>
              <a:buNone/>
            </a:pPr>
            <a:r>
              <a:t/>
            </a:r>
            <a:endParaRPr b="1" sz="2400"/>
          </a:p>
        </p:txBody>
      </p:sp>
      <p:sp>
        <p:nvSpPr>
          <p:cNvPr id="164" name="Google Shape;164;p2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
        <p:nvSpPr>
          <p:cNvPr id="165" name="Google Shape;165;p28"/>
          <p:cNvSpPr txBox="1"/>
          <p:nvPr/>
        </p:nvSpPr>
        <p:spPr>
          <a:xfrm>
            <a:off x="764875" y="2152050"/>
            <a:ext cx="7707600" cy="2709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ja" sz="2200">
                <a:solidFill>
                  <a:schemeClr val="dk1"/>
                </a:solidFill>
              </a:rPr>
              <a:t>　 Set regExp = New RegExp</a:t>
            </a:r>
            <a:endParaRPr sz="2200">
              <a:solidFill>
                <a:schemeClr val="dk1"/>
              </a:solidFill>
            </a:endParaRPr>
          </a:p>
          <a:p>
            <a:pPr indent="292100" lvl="0" marL="0" rtl="0" algn="l">
              <a:lnSpc>
                <a:spcPct val="115000"/>
              </a:lnSpc>
              <a:spcBef>
                <a:spcPts val="0"/>
              </a:spcBef>
              <a:spcAft>
                <a:spcPts val="0"/>
              </a:spcAft>
              <a:buNone/>
            </a:pPr>
            <a:r>
              <a:rPr lang="ja" sz="2200">
                <a:solidFill>
                  <a:schemeClr val="dk1"/>
                </a:solidFill>
              </a:rPr>
              <a:t>regExp.IgnoreCase = True '大文字小文字区別なし</a:t>
            </a:r>
            <a:endParaRPr sz="2200">
              <a:solidFill>
                <a:schemeClr val="dk1"/>
              </a:solidFill>
            </a:endParaRPr>
          </a:p>
          <a:p>
            <a:pPr indent="292100" lvl="0" marL="0" rtl="0" algn="l">
              <a:lnSpc>
                <a:spcPct val="115000"/>
              </a:lnSpc>
              <a:spcBef>
                <a:spcPts val="0"/>
              </a:spcBef>
              <a:spcAft>
                <a:spcPts val="0"/>
              </a:spcAft>
              <a:buNone/>
            </a:pPr>
            <a:r>
              <a:rPr lang="ja" sz="2200">
                <a:solidFill>
                  <a:schemeClr val="dk1"/>
                </a:solidFill>
              </a:rPr>
              <a:t>regExp.Global = True         '文字列全体を対象に検索</a:t>
            </a:r>
            <a:endParaRPr sz="2200">
              <a:solidFill>
                <a:schemeClr val="dk1"/>
              </a:solidFill>
            </a:endParaRPr>
          </a:p>
          <a:p>
            <a:pPr indent="292100" lvl="0" marL="0" rtl="0" algn="l">
              <a:lnSpc>
                <a:spcPct val="115000"/>
              </a:lnSpc>
              <a:spcBef>
                <a:spcPts val="0"/>
              </a:spcBef>
              <a:spcAft>
                <a:spcPts val="0"/>
              </a:spcAft>
              <a:buNone/>
            </a:pPr>
            <a:r>
              <a:rPr lang="ja" sz="2200">
                <a:solidFill>
                  <a:schemeClr val="dk1"/>
                </a:solidFill>
              </a:rPr>
              <a:t>regExp.Pattern = "</a:t>
            </a:r>
            <a:r>
              <a:rPr lang="ja" sz="2200">
                <a:solidFill>
                  <a:srgbClr val="1155CC"/>
                </a:solidFill>
              </a:rPr>
              <a:t>\d\d\d\d</a:t>
            </a:r>
            <a:r>
              <a:rPr lang="ja" sz="2200">
                <a:solidFill>
                  <a:schemeClr val="dk1"/>
                </a:solidFill>
              </a:rPr>
              <a:t>" ‘正規表現</a:t>
            </a:r>
            <a:endParaRPr sz="2200">
              <a:solidFill>
                <a:schemeClr val="dk1"/>
              </a:solidFill>
            </a:endParaRPr>
          </a:p>
          <a:p>
            <a:pPr indent="292100" lvl="0" marL="0" rtl="0" algn="l">
              <a:lnSpc>
                <a:spcPct val="115000"/>
              </a:lnSpc>
              <a:spcBef>
                <a:spcPts val="0"/>
              </a:spcBef>
              <a:spcAft>
                <a:spcPts val="0"/>
              </a:spcAft>
              <a:buNone/>
            </a:pPr>
            <a:r>
              <a:t/>
            </a:r>
            <a:endParaRPr sz="2200">
              <a:solidFill>
                <a:schemeClr val="dk1"/>
              </a:solidFill>
            </a:endParaRPr>
          </a:p>
          <a:p>
            <a:pPr indent="292100" lvl="0" marL="0" rtl="0" algn="l">
              <a:lnSpc>
                <a:spcPct val="115000"/>
              </a:lnSpc>
              <a:spcBef>
                <a:spcPts val="0"/>
              </a:spcBef>
              <a:spcAft>
                <a:spcPts val="0"/>
              </a:spcAft>
              <a:buNone/>
            </a:pPr>
            <a:r>
              <a:rPr lang="ja" sz="2200">
                <a:solidFill>
                  <a:schemeClr val="dk1"/>
                </a:solidFill>
              </a:rPr>
              <a:t>Wscript.Echo regExp.Test("</a:t>
            </a:r>
            <a:r>
              <a:rPr lang="ja" sz="2200">
                <a:solidFill>
                  <a:srgbClr val="FF0000"/>
                </a:solidFill>
              </a:rPr>
              <a:t>123456789012</a:t>
            </a:r>
            <a:r>
              <a:rPr lang="ja" sz="2200">
                <a:solidFill>
                  <a:schemeClr val="dk1"/>
                </a:solidFill>
              </a:rPr>
              <a:t>")</a:t>
            </a:r>
            <a:endParaRPr sz="2200"/>
          </a:p>
        </p:txBody>
      </p:sp>
      <p:sp>
        <p:nvSpPr>
          <p:cNvPr id="166" name="Google Shape;166;p28"/>
          <p:cNvSpPr txBox="1"/>
          <p:nvPr/>
        </p:nvSpPr>
        <p:spPr>
          <a:xfrm>
            <a:off x="5593450" y="4562425"/>
            <a:ext cx="2698500" cy="9327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800"/>
              <a:t>【実行結果】</a:t>
            </a:r>
            <a:endParaRPr sz="1800"/>
          </a:p>
          <a:p>
            <a:pPr indent="0" lvl="0" marL="0" rtl="0" algn="l">
              <a:spcBef>
                <a:spcPts val="0"/>
              </a:spcBef>
              <a:spcAft>
                <a:spcPts val="0"/>
              </a:spcAft>
              <a:buNone/>
            </a:pPr>
            <a:r>
              <a:rPr lang="ja" sz="1800"/>
              <a:t>TRUE</a:t>
            </a:r>
            <a:endParaRPr sz="1800"/>
          </a:p>
          <a:p>
            <a:pPr indent="0" lvl="0" marL="0" rtl="0" algn="l">
              <a:spcBef>
                <a:spcPts val="0"/>
              </a:spcBef>
              <a:spcAft>
                <a:spcPts val="0"/>
              </a:spcAft>
              <a:buNone/>
            </a:pPr>
            <a:r>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1.6.2. 使用方法：プログラミング言語</a:t>
            </a:r>
            <a:endParaRPr b="1"/>
          </a:p>
        </p:txBody>
      </p:sp>
      <p:sp>
        <p:nvSpPr>
          <p:cNvPr id="172" name="Google Shape;172;p29"/>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dk2"/>
              </a:buClr>
              <a:buSzPts val="2400"/>
              <a:buFont typeface="Arial"/>
              <a:buChar char="●"/>
            </a:pPr>
            <a:r>
              <a:rPr lang="ja" sz="2400"/>
              <a:t>VBScriptのサンプル(マッチした文字列郡を配列で返す)</a:t>
            </a:r>
            <a:endParaRPr sz="2400"/>
          </a:p>
          <a:p>
            <a:pPr indent="292100" lvl="0" marL="0" rtl="0" algn="l">
              <a:spcBef>
                <a:spcPts val="1600"/>
              </a:spcBef>
              <a:spcAft>
                <a:spcPts val="0"/>
              </a:spcAft>
              <a:buNone/>
            </a:pPr>
            <a:r>
              <a:t/>
            </a:r>
            <a:endParaRPr sz="2800">
              <a:solidFill>
                <a:schemeClr val="dk1"/>
              </a:solidFill>
            </a:endParaRPr>
          </a:p>
          <a:p>
            <a:pPr indent="0" lvl="0" marL="0" rtl="0" algn="l">
              <a:spcBef>
                <a:spcPts val="0"/>
              </a:spcBef>
              <a:spcAft>
                <a:spcPts val="0"/>
              </a:spcAft>
              <a:buNone/>
            </a:pPr>
            <a:r>
              <a:t/>
            </a:r>
            <a:endParaRPr sz="2400"/>
          </a:p>
          <a:p>
            <a:pPr indent="0" lvl="0" marL="0" rtl="0" algn="l">
              <a:spcBef>
                <a:spcPts val="1600"/>
              </a:spcBef>
              <a:spcAft>
                <a:spcPts val="0"/>
              </a:spcAft>
              <a:buNone/>
            </a:pPr>
            <a:r>
              <a:t/>
            </a:r>
            <a:endParaRPr sz="2400"/>
          </a:p>
          <a:p>
            <a:pPr indent="0" lvl="0" marL="0" rtl="0" algn="l">
              <a:spcBef>
                <a:spcPts val="1600"/>
              </a:spcBef>
              <a:spcAft>
                <a:spcPts val="1600"/>
              </a:spcAft>
              <a:buNone/>
            </a:pPr>
            <a:r>
              <a:t/>
            </a:r>
            <a:endParaRPr b="1" sz="2400"/>
          </a:p>
        </p:txBody>
      </p:sp>
      <p:sp>
        <p:nvSpPr>
          <p:cNvPr id="173" name="Google Shape;173;p2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
        <p:nvSpPr>
          <p:cNvPr id="174" name="Google Shape;174;p29"/>
          <p:cNvSpPr txBox="1"/>
          <p:nvPr/>
        </p:nvSpPr>
        <p:spPr>
          <a:xfrm>
            <a:off x="764875" y="2152050"/>
            <a:ext cx="7707600" cy="359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292100" lvl="0" marL="0" rtl="0" algn="l">
              <a:lnSpc>
                <a:spcPct val="115000"/>
              </a:lnSpc>
              <a:spcBef>
                <a:spcPts val="0"/>
              </a:spcBef>
              <a:spcAft>
                <a:spcPts val="0"/>
              </a:spcAft>
              <a:buClr>
                <a:schemeClr val="dk1"/>
              </a:buClr>
              <a:buSzPts val="1100"/>
              <a:buFont typeface="Arial"/>
              <a:buNone/>
            </a:pPr>
            <a:r>
              <a:rPr lang="ja" sz="2200">
                <a:solidFill>
                  <a:schemeClr val="dk1"/>
                </a:solidFill>
              </a:rPr>
              <a:t>Dim regExp</a:t>
            </a:r>
            <a:endParaRPr sz="2200">
              <a:solidFill>
                <a:schemeClr val="dk1"/>
              </a:solidFill>
            </a:endParaRPr>
          </a:p>
          <a:p>
            <a:pPr indent="292100" lvl="0" marL="0" rtl="0" algn="l">
              <a:lnSpc>
                <a:spcPct val="115000"/>
              </a:lnSpc>
              <a:spcBef>
                <a:spcPts val="0"/>
              </a:spcBef>
              <a:spcAft>
                <a:spcPts val="0"/>
              </a:spcAft>
              <a:buClr>
                <a:schemeClr val="dk1"/>
              </a:buClr>
              <a:buSzPts val="1100"/>
              <a:buFont typeface="Arial"/>
              <a:buNone/>
            </a:pPr>
            <a:r>
              <a:rPr lang="ja" sz="2200">
                <a:solidFill>
                  <a:schemeClr val="dk1"/>
                </a:solidFill>
              </a:rPr>
              <a:t>Set regExp = New RegExp</a:t>
            </a:r>
            <a:endParaRPr sz="2200">
              <a:solidFill>
                <a:schemeClr val="dk1"/>
              </a:solidFill>
            </a:endParaRPr>
          </a:p>
          <a:p>
            <a:pPr indent="292100" lvl="0" marL="0" rtl="0" algn="l">
              <a:lnSpc>
                <a:spcPct val="115000"/>
              </a:lnSpc>
              <a:spcBef>
                <a:spcPts val="0"/>
              </a:spcBef>
              <a:spcAft>
                <a:spcPts val="0"/>
              </a:spcAft>
              <a:buClr>
                <a:schemeClr val="dk1"/>
              </a:buClr>
              <a:buSzPts val="1100"/>
              <a:buFont typeface="Arial"/>
              <a:buNone/>
            </a:pPr>
            <a:r>
              <a:rPr lang="ja" sz="2200">
                <a:solidFill>
                  <a:schemeClr val="dk1"/>
                </a:solidFill>
              </a:rPr>
              <a:t>regExp.IgnoreCase = True '大文字小文字区別なし</a:t>
            </a:r>
            <a:endParaRPr sz="2200">
              <a:solidFill>
                <a:schemeClr val="dk1"/>
              </a:solidFill>
            </a:endParaRPr>
          </a:p>
          <a:p>
            <a:pPr indent="292100" lvl="0" marL="0" rtl="0" algn="l">
              <a:lnSpc>
                <a:spcPct val="115000"/>
              </a:lnSpc>
              <a:spcBef>
                <a:spcPts val="0"/>
              </a:spcBef>
              <a:spcAft>
                <a:spcPts val="0"/>
              </a:spcAft>
              <a:buClr>
                <a:schemeClr val="dk1"/>
              </a:buClr>
              <a:buSzPts val="1100"/>
              <a:buFont typeface="Arial"/>
              <a:buNone/>
            </a:pPr>
            <a:r>
              <a:rPr lang="ja" sz="2200">
                <a:solidFill>
                  <a:schemeClr val="dk1"/>
                </a:solidFill>
              </a:rPr>
              <a:t>regExp.Global = True         '文字列全体を対象に検索</a:t>
            </a:r>
            <a:endParaRPr sz="2200">
              <a:solidFill>
                <a:schemeClr val="dk1"/>
              </a:solidFill>
            </a:endParaRPr>
          </a:p>
          <a:p>
            <a:pPr indent="292100" lvl="0" marL="0" rtl="0" algn="l">
              <a:lnSpc>
                <a:spcPct val="115000"/>
              </a:lnSpc>
              <a:spcBef>
                <a:spcPts val="0"/>
              </a:spcBef>
              <a:spcAft>
                <a:spcPts val="0"/>
              </a:spcAft>
              <a:buNone/>
            </a:pPr>
            <a:r>
              <a:rPr lang="ja" sz="2200">
                <a:solidFill>
                  <a:schemeClr val="dk1"/>
                </a:solidFill>
              </a:rPr>
              <a:t>regExp.Pattern = "</a:t>
            </a:r>
            <a:r>
              <a:rPr lang="ja" sz="2200">
                <a:solidFill>
                  <a:srgbClr val="FF0000"/>
                </a:solidFill>
              </a:rPr>
              <a:t>\d\d\d\d</a:t>
            </a:r>
            <a:r>
              <a:rPr lang="ja" sz="2200">
                <a:solidFill>
                  <a:schemeClr val="dk1"/>
                </a:solidFill>
              </a:rPr>
              <a:t>"</a:t>
            </a:r>
            <a:endParaRPr sz="2200">
              <a:solidFill>
                <a:schemeClr val="dk1"/>
              </a:solidFill>
            </a:endParaRPr>
          </a:p>
          <a:p>
            <a:pPr indent="0" lvl="0" marL="0" rtl="0" algn="l">
              <a:lnSpc>
                <a:spcPct val="115000"/>
              </a:lnSpc>
              <a:spcBef>
                <a:spcPts val="0"/>
              </a:spcBef>
              <a:spcAft>
                <a:spcPts val="0"/>
              </a:spcAft>
              <a:buNone/>
            </a:pPr>
            <a:r>
              <a:rPr lang="ja" sz="2200">
                <a:solidFill>
                  <a:schemeClr val="dk1"/>
                </a:solidFill>
              </a:rPr>
              <a:t>    Set matches = regExp.Execute("</a:t>
            </a:r>
            <a:r>
              <a:rPr lang="ja" sz="2200">
                <a:solidFill>
                  <a:srgbClr val="1155CC"/>
                </a:solidFill>
              </a:rPr>
              <a:t>123456789012</a:t>
            </a:r>
            <a:r>
              <a:rPr lang="ja" sz="2200">
                <a:solidFill>
                  <a:schemeClr val="dk1"/>
                </a:solidFill>
              </a:rPr>
              <a:t>")</a:t>
            </a:r>
            <a:endParaRPr sz="2200">
              <a:solidFill>
                <a:schemeClr val="dk1"/>
              </a:solidFill>
            </a:endParaRPr>
          </a:p>
          <a:p>
            <a:pPr indent="0" lvl="0" marL="0" rtl="0" algn="l">
              <a:lnSpc>
                <a:spcPct val="115000"/>
              </a:lnSpc>
              <a:spcBef>
                <a:spcPts val="0"/>
              </a:spcBef>
              <a:spcAft>
                <a:spcPts val="0"/>
              </a:spcAft>
              <a:buNone/>
            </a:pPr>
            <a:r>
              <a:rPr lang="ja" sz="2200">
                <a:solidFill>
                  <a:schemeClr val="dk1"/>
                </a:solidFill>
              </a:rPr>
              <a:t>    For Each oMatch In matches </a:t>
            </a:r>
            <a:endParaRPr sz="2200">
              <a:solidFill>
                <a:schemeClr val="dk1"/>
              </a:solidFill>
            </a:endParaRPr>
          </a:p>
          <a:p>
            <a:pPr indent="0" lvl="0" marL="0" rtl="0" algn="l">
              <a:lnSpc>
                <a:spcPct val="115000"/>
              </a:lnSpc>
              <a:spcBef>
                <a:spcPts val="0"/>
              </a:spcBef>
              <a:spcAft>
                <a:spcPts val="0"/>
              </a:spcAft>
              <a:buNone/>
            </a:pPr>
            <a:r>
              <a:rPr lang="ja" sz="2200">
                <a:solidFill>
                  <a:schemeClr val="dk1"/>
                </a:solidFill>
              </a:rPr>
              <a:t>          Wscript.Echo  oMatch.Value</a:t>
            </a:r>
            <a:endParaRPr sz="2200">
              <a:solidFill>
                <a:schemeClr val="dk1"/>
              </a:solidFill>
            </a:endParaRPr>
          </a:p>
          <a:p>
            <a:pPr indent="0" lvl="0" marL="0" rtl="0" algn="l">
              <a:lnSpc>
                <a:spcPct val="115000"/>
              </a:lnSpc>
              <a:spcBef>
                <a:spcPts val="0"/>
              </a:spcBef>
              <a:spcAft>
                <a:spcPts val="0"/>
              </a:spcAft>
              <a:buNone/>
            </a:pPr>
            <a:r>
              <a:rPr lang="ja" sz="2200">
                <a:solidFill>
                  <a:schemeClr val="dk1"/>
                </a:solidFill>
              </a:rPr>
              <a:t>    Next</a:t>
            </a:r>
            <a:endParaRPr sz="2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2200">
              <a:solidFill>
                <a:schemeClr val="dk1"/>
              </a:solidFill>
            </a:endParaRPr>
          </a:p>
        </p:txBody>
      </p:sp>
      <p:sp>
        <p:nvSpPr>
          <p:cNvPr id="175" name="Google Shape;175;p29"/>
          <p:cNvSpPr txBox="1"/>
          <p:nvPr/>
        </p:nvSpPr>
        <p:spPr>
          <a:xfrm>
            <a:off x="5571600" y="4872425"/>
            <a:ext cx="2698500" cy="15294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1800"/>
              <a:t>【実行結果】</a:t>
            </a:r>
            <a:endParaRPr sz="1800"/>
          </a:p>
          <a:p>
            <a:pPr indent="0" lvl="0" marL="0" rtl="0" algn="l">
              <a:spcBef>
                <a:spcPts val="0"/>
              </a:spcBef>
              <a:spcAft>
                <a:spcPts val="0"/>
              </a:spcAft>
              <a:buNone/>
            </a:pPr>
            <a:r>
              <a:rPr lang="ja" sz="1800"/>
              <a:t>1234</a:t>
            </a:r>
            <a:endParaRPr sz="1800"/>
          </a:p>
          <a:p>
            <a:pPr indent="0" lvl="0" marL="0" rtl="0" algn="l">
              <a:spcBef>
                <a:spcPts val="0"/>
              </a:spcBef>
              <a:spcAft>
                <a:spcPts val="0"/>
              </a:spcAft>
              <a:buNone/>
            </a:pPr>
            <a:r>
              <a:rPr lang="ja" sz="1800"/>
              <a:t>5678</a:t>
            </a:r>
            <a:endParaRPr sz="1800"/>
          </a:p>
          <a:p>
            <a:pPr indent="0" lvl="0" marL="0" rtl="0" algn="l">
              <a:spcBef>
                <a:spcPts val="0"/>
              </a:spcBef>
              <a:spcAft>
                <a:spcPts val="0"/>
              </a:spcAft>
              <a:buNone/>
            </a:pPr>
            <a:r>
              <a:rPr lang="ja" sz="1800"/>
              <a:t>9012</a:t>
            </a:r>
            <a:endParaRPr sz="1800"/>
          </a:p>
          <a:p>
            <a:pPr indent="0" lvl="0" marL="0" rtl="0" algn="l">
              <a:spcBef>
                <a:spcPts val="0"/>
              </a:spcBef>
              <a:spcAft>
                <a:spcPts val="0"/>
              </a:spcAft>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1.6.3. 使用方法：その他</a:t>
            </a:r>
            <a:endParaRPr b="1"/>
          </a:p>
        </p:txBody>
      </p:sp>
      <p:sp>
        <p:nvSpPr>
          <p:cNvPr id="181" name="Google Shape;181;p3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t>コマンド</a:t>
            </a:r>
            <a:endParaRPr sz="2400"/>
          </a:p>
          <a:p>
            <a:pPr indent="-381000" lvl="1" marL="914400" rtl="0" algn="l">
              <a:spcBef>
                <a:spcPts val="1000"/>
              </a:spcBef>
              <a:spcAft>
                <a:spcPts val="0"/>
              </a:spcAft>
              <a:buSzPts val="2400"/>
              <a:buChar char="○"/>
            </a:pPr>
            <a:r>
              <a:rPr lang="ja" sz="2400"/>
              <a:t>WIndows: findstrコマンド</a:t>
            </a:r>
            <a:endParaRPr sz="2400"/>
          </a:p>
          <a:p>
            <a:pPr indent="-381000" lvl="1" marL="914400" rtl="0" algn="l">
              <a:spcBef>
                <a:spcPts val="1000"/>
              </a:spcBef>
              <a:spcAft>
                <a:spcPts val="0"/>
              </a:spcAft>
              <a:buSzPts val="2400"/>
              <a:buChar char="○"/>
            </a:pPr>
            <a:r>
              <a:rPr lang="ja" sz="2400"/>
              <a:t>Linux: egrepコマンドなど</a:t>
            </a:r>
            <a:endParaRPr sz="2400"/>
          </a:p>
          <a:p>
            <a:pPr indent="-381000" lvl="0" marL="457200" rtl="0" algn="l">
              <a:spcBef>
                <a:spcPts val="1000"/>
              </a:spcBef>
              <a:spcAft>
                <a:spcPts val="0"/>
              </a:spcAft>
              <a:buSzPts val="2400"/>
              <a:buChar char="●"/>
            </a:pPr>
            <a:r>
              <a:rPr lang="ja" sz="2400"/>
              <a:t>ログファイル監視ソフト</a:t>
            </a:r>
            <a:endParaRPr sz="2400"/>
          </a:p>
          <a:p>
            <a:pPr indent="-381000" lvl="1" marL="914400" rtl="0" algn="l">
              <a:spcBef>
                <a:spcPts val="1000"/>
              </a:spcBef>
              <a:spcAft>
                <a:spcPts val="0"/>
              </a:spcAft>
              <a:buSzPts val="2400"/>
              <a:buChar char="○"/>
            </a:pPr>
            <a:r>
              <a:rPr lang="ja" sz="2400"/>
              <a:t>エラーの検出</a:t>
            </a:r>
            <a:endParaRPr sz="2400"/>
          </a:p>
          <a:p>
            <a:pPr indent="-381000" lvl="1" marL="914400" rtl="0" algn="l">
              <a:spcBef>
                <a:spcPts val="1000"/>
              </a:spcBef>
              <a:spcAft>
                <a:spcPts val="0"/>
              </a:spcAft>
              <a:buSzPts val="2400"/>
              <a:buChar char="○"/>
            </a:pPr>
            <a:r>
              <a:rPr lang="ja" sz="2400"/>
              <a:t>特定のエラーを無視する設定など</a:t>
            </a:r>
            <a:endParaRPr sz="2400"/>
          </a:p>
          <a:p>
            <a:pPr indent="0" lvl="0" marL="0" rtl="0" algn="l">
              <a:spcBef>
                <a:spcPts val="1000"/>
              </a:spcBef>
              <a:spcAft>
                <a:spcPts val="0"/>
              </a:spcAft>
              <a:buNone/>
            </a:pPr>
            <a:r>
              <a:t/>
            </a:r>
            <a:endParaRPr sz="2400"/>
          </a:p>
          <a:p>
            <a:pPr indent="0" lvl="0" marL="0" rtl="0" algn="l">
              <a:spcBef>
                <a:spcPts val="1000"/>
              </a:spcBef>
              <a:spcAft>
                <a:spcPts val="1000"/>
              </a:spcAft>
              <a:buNone/>
            </a:pPr>
            <a:r>
              <a:t/>
            </a:r>
            <a:endParaRPr b="1" sz="2400"/>
          </a:p>
        </p:txBody>
      </p:sp>
      <p:sp>
        <p:nvSpPr>
          <p:cNvPr id="182" name="Google Shape;182;p3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2. デモ：正規表現でできること</a:t>
            </a:r>
            <a:endParaRPr/>
          </a:p>
        </p:txBody>
      </p:sp>
      <p:sp>
        <p:nvSpPr>
          <p:cNvPr id="188" name="Google Shape;188;p3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概要</a:t>
            </a:r>
            <a:endParaRPr/>
          </a:p>
        </p:txBody>
      </p:sp>
      <p:sp>
        <p:nvSpPr>
          <p:cNvPr id="62" name="Google Shape;62;p1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2.1. 文字列のチェック</a:t>
            </a:r>
            <a:endParaRPr b="1"/>
          </a:p>
        </p:txBody>
      </p:sp>
      <p:sp>
        <p:nvSpPr>
          <p:cNvPr id="194" name="Google Shape;194;p32"/>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t>メールアドレスのフォーマットチェック</a:t>
            </a:r>
            <a:endParaRPr sz="2400"/>
          </a:p>
          <a:p>
            <a:pPr indent="-381000" lvl="0" marL="457200" rtl="0" algn="l">
              <a:spcBef>
                <a:spcPts val="1000"/>
              </a:spcBef>
              <a:spcAft>
                <a:spcPts val="0"/>
              </a:spcAft>
              <a:buSzPts val="2400"/>
              <a:buChar char="●"/>
            </a:pPr>
            <a:r>
              <a:rPr lang="ja" sz="2400"/>
              <a:t>英数字のみテキストであることのチェック</a:t>
            </a:r>
            <a:endParaRPr sz="2400"/>
          </a:p>
          <a:p>
            <a:pPr indent="0" lvl="0" marL="0" rtl="0" algn="l">
              <a:spcBef>
                <a:spcPts val="1000"/>
              </a:spcBef>
              <a:spcAft>
                <a:spcPts val="1000"/>
              </a:spcAft>
              <a:buNone/>
            </a:pPr>
            <a:r>
              <a:t/>
            </a:r>
            <a:endParaRPr b="1" sz="2400"/>
          </a:p>
        </p:txBody>
      </p:sp>
      <p:sp>
        <p:nvSpPr>
          <p:cNvPr id="195" name="Google Shape;195;p3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2.2. 文字列の検索</a:t>
            </a:r>
            <a:endParaRPr b="1"/>
          </a:p>
        </p:txBody>
      </p:sp>
      <p:sp>
        <p:nvSpPr>
          <p:cNvPr id="201" name="Google Shape;201;p33"/>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t>単語を検索する。ほかの単語の一部となっている場合は検索結果から除外する（例："K”を検索する。ただし、文字列”King”に出現する”K”は除外する）。</a:t>
            </a:r>
            <a:endParaRPr sz="2400"/>
          </a:p>
          <a:p>
            <a:pPr indent="0" lvl="0" marL="0" rtl="0" algn="l">
              <a:spcBef>
                <a:spcPts val="1000"/>
              </a:spcBef>
              <a:spcAft>
                <a:spcPts val="0"/>
              </a:spcAft>
              <a:buNone/>
            </a:pPr>
            <a:r>
              <a:t/>
            </a:r>
            <a:endParaRPr sz="2400"/>
          </a:p>
          <a:p>
            <a:pPr indent="-381000" lvl="0" marL="457200" rtl="0" algn="l">
              <a:spcBef>
                <a:spcPts val="1000"/>
              </a:spcBef>
              <a:spcAft>
                <a:spcPts val="0"/>
              </a:spcAft>
              <a:buSzPts val="2400"/>
              <a:buChar char="●"/>
            </a:pPr>
            <a:r>
              <a:rPr lang="ja" sz="2400"/>
              <a:t>ログファイルから、以下をすべて満たす行を検索する。</a:t>
            </a:r>
            <a:endParaRPr sz="2400"/>
          </a:p>
          <a:p>
            <a:pPr indent="-381000" lvl="1" marL="914400" rtl="0" algn="l">
              <a:spcBef>
                <a:spcPts val="1000"/>
              </a:spcBef>
              <a:spcAft>
                <a:spcPts val="0"/>
              </a:spcAft>
              <a:buSzPts val="2400"/>
              <a:buChar char="○"/>
            </a:pPr>
            <a:r>
              <a:rPr lang="ja" sz="2400"/>
              <a:t>"04/06”を含む</a:t>
            </a:r>
            <a:endParaRPr sz="2400"/>
          </a:p>
          <a:p>
            <a:pPr indent="-381000" lvl="1" marL="914400" rtl="0" algn="l">
              <a:spcBef>
                <a:spcPts val="1000"/>
              </a:spcBef>
              <a:spcAft>
                <a:spcPts val="0"/>
              </a:spcAft>
              <a:buSzPts val="2400"/>
              <a:buChar char="○"/>
            </a:pPr>
            <a:r>
              <a:rPr lang="ja" sz="2400"/>
              <a:t>"ERROR”を含む</a:t>
            </a:r>
            <a:endParaRPr sz="2400"/>
          </a:p>
          <a:p>
            <a:pPr indent="-381000" lvl="1" marL="914400" rtl="0" algn="l">
              <a:spcBef>
                <a:spcPts val="1000"/>
              </a:spcBef>
              <a:spcAft>
                <a:spcPts val="0"/>
              </a:spcAft>
              <a:buSzPts val="2400"/>
              <a:buChar char="○"/>
            </a:pPr>
            <a:r>
              <a:rPr lang="ja" sz="2400"/>
              <a:t>"GetDeviceList”を含まない</a:t>
            </a:r>
            <a:endParaRPr sz="2400"/>
          </a:p>
          <a:p>
            <a:pPr indent="0" lvl="0" marL="0" rtl="0" algn="l">
              <a:spcBef>
                <a:spcPts val="1000"/>
              </a:spcBef>
              <a:spcAft>
                <a:spcPts val="1000"/>
              </a:spcAft>
              <a:buNone/>
            </a:pPr>
            <a:r>
              <a:t/>
            </a:r>
            <a:endParaRPr b="1" sz="2400"/>
          </a:p>
        </p:txBody>
      </p:sp>
      <p:sp>
        <p:nvSpPr>
          <p:cNvPr id="202" name="Google Shape;202;p3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2.3. 文字列の加工</a:t>
            </a:r>
            <a:endParaRPr b="1"/>
          </a:p>
        </p:txBody>
      </p:sp>
      <p:sp>
        <p:nvSpPr>
          <p:cNvPr id="208" name="Google Shape;208;p3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t>サクラエディタのGrep結果をExcelに貼り付けられるよう加工</a:t>
            </a:r>
            <a:endParaRPr sz="2400"/>
          </a:p>
          <a:p>
            <a:pPr indent="-381000" lvl="0" marL="457200" rtl="0" algn="l">
              <a:spcBef>
                <a:spcPts val="1000"/>
              </a:spcBef>
              <a:spcAft>
                <a:spcPts val="0"/>
              </a:spcAft>
              <a:buSzPts val="2400"/>
              <a:buChar char="●"/>
            </a:pPr>
            <a:r>
              <a:rPr lang="ja" sz="2400"/>
              <a:t>設定ファイルの加工</a:t>
            </a:r>
            <a:endParaRPr sz="2400"/>
          </a:p>
          <a:p>
            <a:pPr indent="-381000" lvl="0" marL="457200" rtl="0" algn="l">
              <a:spcBef>
                <a:spcPts val="1000"/>
              </a:spcBef>
              <a:spcAft>
                <a:spcPts val="0"/>
              </a:spcAft>
              <a:buSzPts val="2400"/>
              <a:buChar char="●"/>
            </a:pPr>
            <a:r>
              <a:rPr lang="ja" sz="2400"/>
              <a:t>文書のフォーマット変換</a:t>
            </a:r>
            <a:endParaRPr sz="2400"/>
          </a:p>
          <a:p>
            <a:pPr indent="0" lvl="0" marL="0" rtl="0" algn="l">
              <a:spcBef>
                <a:spcPts val="1000"/>
              </a:spcBef>
              <a:spcAft>
                <a:spcPts val="1000"/>
              </a:spcAft>
              <a:buNone/>
            </a:pPr>
            <a:r>
              <a:t/>
            </a:r>
            <a:endParaRPr b="1" sz="2400"/>
          </a:p>
        </p:txBody>
      </p:sp>
      <p:sp>
        <p:nvSpPr>
          <p:cNvPr id="209" name="Google Shape;209;p3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3．記述方法</a:t>
            </a:r>
            <a:endParaRPr/>
          </a:p>
        </p:txBody>
      </p:sp>
      <p:sp>
        <p:nvSpPr>
          <p:cNvPr id="215" name="Google Shape;215;p3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3.1. メタ文字のエスケープ</a:t>
            </a:r>
            <a:endParaRPr b="1"/>
          </a:p>
        </p:txBody>
      </p:sp>
      <p:sp>
        <p:nvSpPr>
          <p:cNvPr id="221" name="Google Shape;221;p36"/>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t>正規表現では、メタ文字を使用してパターンの指定を行う。</a:t>
            </a:r>
            <a:endParaRPr sz="2400"/>
          </a:p>
          <a:p>
            <a:pPr indent="-381000" lvl="0" marL="457200" rtl="0" algn="l">
              <a:spcBef>
                <a:spcPts val="1000"/>
              </a:spcBef>
              <a:spcAft>
                <a:spcPts val="0"/>
              </a:spcAft>
              <a:buSzPts val="2400"/>
              <a:buChar char="●"/>
            </a:pPr>
            <a:r>
              <a:rPr lang="ja" sz="2400"/>
              <a:t>メタ文字を通常の文字として使用する場合は、エスケープが必要。エスケープは "\" 記号により行う（例："(" → "\("）。</a:t>
            </a:r>
            <a:endParaRPr sz="2400"/>
          </a:p>
          <a:p>
            <a:pPr indent="0" lvl="0" marL="0" rtl="0" algn="l">
              <a:spcBef>
                <a:spcPts val="1000"/>
              </a:spcBef>
              <a:spcAft>
                <a:spcPts val="0"/>
              </a:spcAft>
              <a:buNone/>
            </a:pPr>
            <a:r>
              <a:t/>
            </a:r>
            <a:endParaRPr sz="2400"/>
          </a:p>
          <a:p>
            <a:pPr indent="-381000" lvl="0" marL="457200" rtl="0" algn="l">
              <a:spcBef>
                <a:spcPts val="1000"/>
              </a:spcBef>
              <a:spcAft>
                <a:spcPts val="0"/>
              </a:spcAft>
              <a:buSzPts val="2400"/>
              <a:buChar char="●"/>
            </a:pPr>
            <a:r>
              <a:rPr lang="ja" sz="2400"/>
              <a:t>エスケープが必要な文字は以下の通り。</a:t>
            </a:r>
            <a:endParaRPr sz="2400"/>
          </a:p>
          <a:p>
            <a:pPr indent="0" lvl="0" marL="0" rtl="0" algn="l">
              <a:spcBef>
                <a:spcPts val="1000"/>
              </a:spcBef>
              <a:spcAft>
                <a:spcPts val="0"/>
              </a:spcAft>
              <a:buNone/>
            </a:pPr>
            <a:r>
              <a:rPr lang="ja" sz="2400"/>
              <a:t>	. * ? ^ $ ( ) [ ] { } |</a:t>
            </a:r>
            <a:endParaRPr sz="2400"/>
          </a:p>
          <a:p>
            <a:pPr indent="0" lvl="0" marL="0" rtl="0" algn="l">
              <a:spcBef>
                <a:spcPts val="1000"/>
              </a:spcBef>
              <a:spcAft>
                <a:spcPts val="1000"/>
              </a:spcAft>
              <a:buNone/>
            </a:pPr>
            <a:r>
              <a:t/>
            </a:r>
            <a:endParaRPr b="1" sz="2400"/>
          </a:p>
        </p:txBody>
      </p:sp>
      <p:sp>
        <p:nvSpPr>
          <p:cNvPr id="222" name="Google Shape;222;p3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3.2. 特殊文字</a:t>
            </a:r>
            <a:endParaRPr b="1"/>
          </a:p>
        </p:txBody>
      </p:sp>
      <p:sp>
        <p:nvSpPr>
          <p:cNvPr id="228" name="Google Shape;228;p37"/>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t>一部、特殊な指定をする文字がある。これらは、検索語としても、置換前文字列としても、置換後文字列としても使用可能</a:t>
            </a:r>
            <a:endParaRPr sz="2400"/>
          </a:p>
          <a:p>
            <a:pPr indent="0" lvl="0" marL="0" rtl="0" algn="l">
              <a:spcBef>
                <a:spcPts val="1600"/>
              </a:spcBef>
              <a:spcAft>
                <a:spcPts val="1600"/>
              </a:spcAft>
              <a:buNone/>
            </a:pPr>
            <a:r>
              <a:t/>
            </a:r>
            <a:endParaRPr b="1" sz="2400"/>
          </a:p>
        </p:txBody>
      </p:sp>
      <p:sp>
        <p:nvSpPr>
          <p:cNvPr id="229" name="Google Shape;229;p3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graphicFrame>
        <p:nvGraphicFramePr>
          <p:cNvPr id="230" name="Google Shape;230;p37"/>
          <p:cNvGraphicFramePr/>
          <p:nvPr/>
        </p:nvGraphicFramePr>
        <p:xfrm>
          <a:off x="1108075" y="2783675"/>
          <a:ext cx="3000000" cy="3000000"/>
        </p:xfrm>
        <a:graphic>
          <a:graphicData uri="http://schemas.openxmlformats.org/drawingml/2006/table">
            <a:tbl>
              <a:tblPr>
                <a:noFill/>
                <a:tableStyleId>{4A83DEE9-DA6F-4684-8F3B-B5A1411C06DC}</a:tableStyleId>
              </a:tblPr>
              <a:tblGrid>
                <a:gridCol w="1130400"/>
                <a:gridCol w="6108600"/>
              </a:tblGrid>
              <a:tr h="381000">
                <a:tc>
                  <a:txBody>
                    <a:bodyPr/>
                    <a:lstStyle/>
                    <a:p>
                      <a:pPr indent="0" lvl="0" marL="0" rtl="0" algn="l">
                        <a:spcBef>
                          <a:spcPts val="0"/>
                        </a:spcBef>
                        <a:spcAft>
                          <a:spcPts val="0"/>
                        </a:spcAft>
                        <a:buNone/>
                      </a:pPr>
                      <a:r>
                        <a:rPr lang="ja" sz="2400"/>
                        <a:t>文字</a:t>
                      </a:r>
                      <a:endParaRPr sz="2400"/>
                    </a:p>
                  </a:txBody>
                  <a:tcPr marT="91425" marB="91425" marR="91425" marL="91425">
                    <a:solidFill>
                      <a:srgbClr val="CFE2F3"/>
                    </a:solidFill>
                  </a:tcPr>
                </a:tc>
                <a:tc>
                  <a:txBody>
                    <a:bodyPr/>
                    <a:lstStyle/>
                    <a:p>
                      <a:pPr indent="0" lvl="0" marL="0" rtl="0" algn="l">
                        <a:spcBef>
                          <a:spcPts val="0"/>
                        </a:spcBef>
                        <a:spcAft>
                          <a:spcPts val="0"/>
                        </a:spcAft>
                        <a:buNone/>
                      </a:pPr>
                      <a:r>
                        <a:rPr lang="ja" sz="2400"/>
                        <a:t>説明</a:t>
                      </a:r>
                      <a:endParaRPr sz="2400"/>
                    </a:p>
                  </a:txBody>
                  <a:tcPr marT="91425" marB="91425" marR="91425" marL="91425">
                    <a:solidFill>
                      <a:srgbClr val="CFE2F3"/>
                    </a:solidFill>
                  </a:tcPr>
                </a:tc>
              </a:tr>
              <a:tr h="381000">
                <a:tc>
                  <a:txBody>
                    <a:bodyPr/>
                    <a:lstStyle/>
                    <a:p>
                      <a:pPr indent="0" lvl="0" marL="0" rtl="0" algn="l">
                        <a:spcBef>
                          <a:spcPts val="0"/>
                        </a:spcBef>
                        <a:spcAft>
                          <a:spcPts val="0"/>
                        </a:spcAft>
                        <a:buNone/>
                      </a:pPr>
                      <a:r>
                        <a:rPr lang="ja" sz="2400"/>
                        <a:t>\t</a:t>
                      </a:r>
                      <a:endParaRPr sz="2400"/>
                    </a:p>
                  </a:txBody>
                  <a:tcPr marT="91425" marB="91425" marR="91425" marL="91425"/>
                </a:tc>
                <a:tc>
                  <a:txBody>
                    <a:bodyPr/>
                    <a:lstStyle/>
                    <a:p>
                      <a:pPr indent="0" lvl="0" marL="0" rtl="0" algn="l">
                        <a:spcBef>
                          <a:spcPts val="0"/>
                        </a:spcBef>
                        <a:spcAft>
                          <a:spcPts val="0"/>
                        </a:spcAft>
                        <a:buNone/>
                      </a:pPr>
                      <a:r>
                        <a:rPr lang="ja" sz="2400"/>
                        <a:t>水平タブ</a:t>
                      </a:r>
                      <a:endParaRPr sz="2400"/>
                    </a:p>
                  </a:txBody>
                  <a:tcPr marT="91425" marB="91425" marR="91425" marL="91425"/>
                </a:tc>
              </a:tr>
              <a:tr h="381000">
                <a:tc>
                  <a:txBody>
                    <a:bodyPr/>
                    <a:lstStyle/>
                    <a:p>
                      <a:pPr indent="0" lvl="0" marL="0" rtl="0" algn="l">
                        <a:spcBef>
                          <a:spcPts val="0"/>
                        </a:spcBef>
                        <a:spcAft>
                          <a:spcPts val="0"/>
                        </a:spcAft>
                        <a:buNone/>
                      </a:pPr>
                      <a:r>
                        <a:rPr lang="ja" sz="2400"/>
                        <a:t>\r</a:t>
                      </a:r>
                      <a:endParaRPr sz="2400"/>
                    </a:p>
                  </a:txBody>
                  <a:tcPr marT="91425" marB="91425" marR="91425" marL="91425"/>
                </a:tc>
                <a:tc>
                  <a:txBody>
                    <a:bodyPr/>
                    <a:lstStyle/>
                    <a:p>
                      <a:pPr indent="0" lvl="0" marL="0" rtl="0" algn="l">
                        <a:spcBef>
                          <a:spcPts val="0"/>
                        </a:spcBef>
                        <a:spcAft>
                          <a:spcPts val="0"/>
                        </a:spcAft>
                        <a:buNone/>
                      </a:pPr>
                      <a:r>
                        <a:rPr lang="ja" sz="2400"/>
                        <a:t>改行コード（ラインフィード）</a:t>
                      </a:r>
                      <a:endParaRPr sz="2400"/>
                    </a:p>
                  </a:txBody>
                  <a:tcPr marT="91425" marB="91425" marR="91425" marL="91425"/>
                </a:tc>
              </a:tr>
              <a:tr h="381000">
                <a:tc>
                  <a:txBody>
                    <a:bodyPr/>
                    <a:lstStyle/>
                    <a:p>
                      <a:pPr indent="0" lvl="0" marL="0" rtl="0" algn="l">
                        <a:spcBef>
                          <a:spcPts val="0"/>
                        </a:spcBef>
                        <a:spcAft>
                          <a:spcPts val="0"/>
                        </a:spcAft>
                        <a:buNone/>
                      </a:pPr>
                      <a:r>
                        <a:rPr lang="ja" sz="2400"/>
                        <a:t>\n</a:t>
                      </a:r>
                      <a:endParaRPr sz="24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ja" sz="2400">
                          <a:solidFill>
                            <a:schemeClr val="dk1"/>
                          </a:solidFill>
                        </a:rPr>
                        <a:t>改行コード（キャレッジリターン）</a:t>
                      </a:r>
                      <a:endParaRPr sz="2400"/>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3.3. 文字クラス</a:t>
            </a:r>
            <a:endParaRPr b="1"/>
          </a:p>
        </p:txBody>
      </p:sp>
      <p:sp>
        <p:nvSpPr>
          <p:cNvPr id="236" name="Google Shape;236;p38"/>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t>指定した</a:t>
            </a:r>
            <a:r>
              <a:rPr b="1" lang="ja" sz="2400" u="sng"/>
              <a:t>1文字</a:t>
            </a:r>
            <a:r>
              <a:rPr lang="ja" sz="2400"/>
              <a:t>を表す。</a:t>
            </a:r>
            <a:endParaRPr sz="2400"/>
          </a:p>
          <a:p>
            <a:pPr indent="-381000" lvl="0" marL="457200" rtl="0" algn="l">
              <a:spcBef>
                <a:spcPts val="1000"/>
              </a:spcBef>
              <a:spcAft>
                <a:spcPts val="0"/>
              </a:spcAft>
              <a:buSzPts val="2400"/>
              <a:buChar char="●"/>
            </a:pPr>
            <a:r>
              <a:rPr lang="ja" sz="2400"/>
              <a:t>角括弧（"[]"）で記述する。角括弧内の文字のいずれか1文字を表す。</a:t>
            </a:r>
            <a:endParaRPr sz="2400"/>
          </a:p>
          <a:p>
            <a:pPr indent="-381000" lvl="0" marL="457200" rtl="0" algn="l">
              <a:spcBef>
                <a:spcPts val="1000"/>
              </a:spcBef>
              <a:spcAft>
                <a:spcPts val="0"/>
              </a:spcAft>
              <a:buSzPts val="2400"/>
              <a:buChar char="●"/>
            </a:pPr>
            <a:r>
              <a:rPr lang="ja" sz="2400"/>
              <a:t>角括弧内の先頭に "^"（サーカムフレックス） を記載すると、否定文字クラスとなる。角括弧内の文字のいずれでもない1文字を表す。</a:t>
            </a:r>
            <a:endParaRPr sz="2400"/>
          </a:p>
          <a:p>
            <a:pPr indent="-381000" lvl="0" marL="457200" rtl="0" algn="l">
              <a:spcBef>
                <a:spcPts val="1000"/>
              </a:spcBef>
              <a:spcAft>
                <a:spcPts val="0"/>
              </a:spcAft>
              <a:buSzPts val="2400"/>
              <a:buChar char="●"/>
            </a:pPr>
            <a:r>
              <a:rPr lang="ja" sz="2400"/>
              <a:t>"." で、任意の1文字を表す。 </a:t>
            </a:r>
            <a:endParaRPr sz="2400"/>
          </a:p>
          <a:p>
            <a:pPr indent="0" lvl="0" marL="0" rtl="0" algn="l">
              <a:spcBef>
                <a:spcPts val="1000"/>
              </a:spcBef>
              <a:spcAft>
                <a:spcPts val="1000"/>
              </a:spcAft>
              <a:buNone/>
            </a:pPr>
            <a:r>
              <a:t/>
            </a:r>
            <a:endParaRPr b="1" sz="2400"/>
          </a:p>
        </p:txBody>
      </p:sp>
      <p:sp>
        <p:nvSpPr>
          <p:cNvPr id="237" name="Google Shape;237;p3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3.3. 文字クラス：記述例</a:t>
            </a:r>
            <a:endParaRPr b="1"/>
          </a:p>
        </p:txBody>
      </p:sp>
      <p:sp>
        <p:nvSpPr>
          <p:cNvPr id="243" name="Google Shape;243;p3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graphicFrame>
        <p:nvGraphicFramePr>
          <p:cNvPr id="244" name="Google Shape;244;p39"/>
          <p:cNvGraphicFramePr/>
          <p:nvPr/>
        </p:nvGraphicFramePr>
        <p:xfrm>
          <a:off x="745075" y="1785075"/>
          <a:ext cx="3000000" cy="3000000"/>
        </p:xfrm>
        <a:graphic>
          <a:graphicData uri="http://schemas.openxmlformats.org/drawingml/2006/table">
            <a:tbl>
              <a:tblPr>
                <a:noFill/>
                <a:tableStyleId>{4A83DEE9-DA6F-4684-8F3B-B5A1411C06DC}</a:tableStyleId>
              </a:tblPr>
              <a:tblGrid>
                <a:gridCol w="1856400"/>
                <a:gridCol w="5382600"/>
              </a:tblGrid>
              <a:tr h="381000">
                <a:tc>
                  <a:txBody>
                    <a:bodyPr/>
                    <a:lstStyle/>
                    <a:p>
                      <a:pPr indent="0" lvl="0" marL="0" rtl="0" algn="l">
                        <a:spcBef>
                          <a:spcPts val="0"/>
                        </a:spcBef>
                        <a:spcAft>
                          <a:spcPts val="0"/>
                        </a:spcAft>
                        <a:buNone/>
                      </a:pPr>
                      <a:r>
                        <a:rPr lang="ja" sz="2400"/>
                        <a:t>表現</a:t>
                      </a:r>
                      <a:endParaRPr sz="2400"/>
                    </a:p>
                  </a:txBody>
                  <a:tcPr marT="91425" marB="91425" marR="91425" marL="91425">
                    <a:solidFill>
                      <a:srgbClr val="CFE2F3"/>
                    </a:solidFill>
                  </a:tcPr>
                </a:tc>
                <a:tc>
                  <a:txBody>
                    <a:bodyPr/>
                    <a:lstStyle/>
                    <a:p>
                      <a:pPr indent="0" lvl="0" marL="0" rtl="0" algn="l">
                        <a:spcBef>
                          <a:spcPts val="0"/>
                        </a:spcBef>
                        <a:spcAft>
                          <a:spcPts val="0"/>
                        </a:spcAft>
                        <a:buNone/>
                      </a:pPr>
                      <a:r>
                        <a:rPr lang="ja" sz="2400"/>
                        <a:t>説明</a:t>
                      </a:r>
                      <a:endParaRPr sz="2400"/>
                    </a:p>
                  </a:txBody>
                  <a:tcPr marT="91425" marB="91425" marR="91425" marL="91425">
                    <a:solidFill>
                      <a:srgbClr val="CFE2F3"/>
                    </a:solidFill>
                  </a:tcPr>
                </a:tc>
              </a:tr>
              <a:tr h="381000">
                <a:tc>
                  <a:txBody>
                    <a:bodyPr/>
                    <a:lstStyle/>
                    <a:p>
                      <a:pPr indent="0" lvl="0" marL="0" rtl="0" algn="l">
                        <a:spcBef>
                          <a:spcPts val="0"/>
                        </a:spcBef>
                        <a:spcAft>
                          <a:spcPts val="0"/>
                        </a:spcAft>
                        <a:buNone/>
                      </a:pPr>
                      <a:r>
                        <a:rPr lang="ja" sz="2400"/>
                        <a:t>[abc]</a:t>
                      </a:r>
                      <a:endParaRPr sz="2400"/>
                    </a:p>
                  </a:txBody>
                  <a:tcPr marT="91425" marB="91425" marR="91425" marL="91425"/>
                </a:tc>
                <a:tc>
                  <a:txBody>
                    <a:bodyPr/>
                    <a:lstStyle/>
                    <a:p>
                      <a:pPr indent="0" lvl="0" marL="0" rtl="0" algn="l">
                        <a:spcBef>
                          <a:spcPts val="0"/>
                        </a:spcBef>
                        <a:spcAft>
                          <a:spcPts val="0"/>
                        </a:spcAft>
                        <a:buNone/>
                      </a:pPr>
                      <a:r>
                        <a:rPr lang="ja" sz="2400"/>
                        <a:t>a, b, c のいずれか1文字</a:t>
                      </a:r>
                      <a:endParaRPr sz="2400"/>
                    </a:p>
                  </a:txBody>
                  <a:tcPr marT="91425" marB="91425" marR="91425" marL="91425"/>
                </a:tc>
              </a:tr>
              <a:tr h="381000">
                <a:tc>
                  <a:txBody>
                    <a:bodyPr/>
                    <a:lstStyle/>
                    <a:p>
                      <a:pPr indent="0" lvl="0" marL="0" rtl="0" algn="l">
                        <a:spcBef>
                          <a:spcPts val="0"/>
                        </a:spcBef>
                        <a:spcAft>
                          <a:spcPts val="0"/>
                        </a:spcAft>
                        <a:buNone/>
                      </a:pPr>
                      <a:r>
                        <a:rPr lang="ja" sz="2400"/>
                        <a:t>[a-z]</a:t>
                      </a:r>
                      <a:endParaRPr sz="2400"/>
                    </a:p>
                  </a:txBody>
                  <a:tcPr marT="91425" marB="91425" marR="91425" marL="91425"/>
                </a:tc>
                <a:tc>
                  <a:txBody>
                    <a:bodyPr/>
                    <a:lstStyle/>
                    <a:p>
                      <a:pPr indent="0" lvl="0" marL="0" rtl="0" algn="l">
                        <a:spcBef>
                          <a:spcPts val="0"/>
                        </a:spcBef>
                        <a:spcAft>
                          <a:spcPts val="0"/>
                        </a:spcAft>
                        <a:buNone/>
                      </a:pPr>
                      <a:r>
                        <a:rPr lang="ja" sz="2400"/>
                        <a:t>英字いずれか1文字</a:t>
                      </a:r>
                      <a:endParaRPr sz="2400"/>
                    </a:p>
                  </a:txBody>
                  <a:tcPr marT="91425" marB="91425" marR="91425" marL="91425"/>
                </a:tc>
              </a:tr>
              <a:tr h="381000">
                <a:tc>
                  <a:txBody>
                    <a:bodyPr/>
                    <a:lstStyle/>
                    <a:p>
                      <a:pPr indent="0" lvl="0" marL="0" rtl="0" algn="l">
                        <a:spcBef>
                          <a:spcPts val="0"/>
                        </a:spcBef>
                        <a:spcAft>
                          <a:spcPts val="0"/>
                        </a:spcAft>
                        <a:buNone/>
                      </a:pPr>
                      <a:r>
                        <a:rPr lang="ja" sz="2400"/>
                        <a:t>[^abc]</a:t>
                      </a:r>
                      <a:endParaRPr sz="2400"/>
                    </a:p>
                  </a:txBody>
                  <a:tcPr marT="91425" marB="91425" marR="91425" marL="91425"/>
                </a:tc>
                <a:tc>
                  <a:txBody>
                    <a:bodyPr/>
                    <a:lstStyle/>
                    <a:p>
                      <a:pPr indent="0" lvl="0" marL="0" rtl="0" algn="l">
                        <a:spcBef>
                          <a:spcPts val="0"/>
                        </a:spcBef>
                        <a:spcAft>
                          <a:spcPts val="0"/>
                        </a:spcAft>
                        <a:buNone/>
                      </a:pPr>
                      <a:r>
                        <a:rPr lang="ja" sz="2400"/>
                        <a:t>aでもbでもcでもない、いずれか1文字</a:t>
                      </a:r>
                      <a:endParaRPr sz="2400"/>
                    </a:p>
                  </a:txBody>
                  <a:tcPr marT="91425" marB="91425" marR="91425" marL="91425"/>
                </a:tc>
              </a:tr>
              <a:tr h="381000">
                <a:tc>
                  <a:txBody>
                    <a:bodyPr/>
                    <a:lstStyle/>
                    <a:p>
                      <a:pPr indent="0" lvl="0" marL="0" rtl="0" algn="l">
                        <a:spcBef>
                          <a:spcPts val="0"/>
                        </a:spcBef>
                        <a:spcAft>
                          <a:spcPts val="0"/>
                        </a:spcAft>
                        <a:buNone/>
                      </a:pPr>
                      <a:r>
                        <a:rPr lang="ja" sz="2400"/>
                        <a:t>[^a-z0-9]</a:t>
                      </a:r>
                      <a:endParaRPr sz="2400"/>
                    </a:p>
                  </a:txBody>
                  <a:tcPr marT="91425" marB="91425" marR="91425" marL="91425"/>
                </a:tc>
                <a:tc>
                  <a:txBody>
                    <a:bodyPr/>
                    <a:lstStyle/>
                    <a:p>
                      <a:pPr indent="0" lvl="0" marL="0" rtl="0" algn="l">
                        <a:spcBef>
                          <a:spcPts val="0"/>
                        </a:spcBef>
                        <a:spcAft>
                          <a:spcPts val="0"/>
                        </a:spcAft>
                        <a:buNone/>
                      </a:pPr>
                      <a:r>
                        <a:rPr lang="ja" sz="2400"/>
                        <a:t>英数字以外のいずれか1文字</a:t>
                      </a:r>
                      <a:endParaRPr sz="2400"/>
                    </a:p>
                  </a:txBody>
                  <a:tcPr marT="91425" marB="91425" marR="91425" marL="91425"/>
                </a:tc>
              </a:tr>
              <a:tr h="381000">
                <a:tc>
                  <a:txBody>
                    <a:bodyPr/>
                    <a:lstStyle/>
                    <a:p>
                      <a:pPr indent="0" lvl="0" marL="0" rtl="0" algn="l">
                        <a:spcBef>
                          <a:spcPts val="0"/>
                        </a:spcBef>
                        <a:spcAft>
                          <a:spcPts val="0"/>
                        </a:spcAft>
                        <a:buNone/>
                      </a:pPr>
                      <a:r>
                        <a:rPr lang="ja" sz="2400"/>
                        <a:t>.</a:t>
                      </a:r>
                      <a:endParaRPr sz="2400"/>
                    </a:p>
                  </a:txBody>
                  <a:tcPr marT="91425" marB="91425" marR="91425" marL="91425"/>
                </a:tc>
                <a:tc>
                  <a:txBody>
                    <a:bodyPr/>
                    <a:lstStyle/>
                    <a:p>
                      <a:pPr indent="0" lvl="0" marL="0" rtl="0" algn="l">
                        <a:spcBef>
                          <a:spcPts val="0"/>
                        </a:spcBef>
                        <a:spcAft>
                          <a:spcPts val="0"/>
                        </a:spcAft>
                        <a:buNone/>
                      </a:pPr>
                      <a:r>
                        <a:rPr lang="ja" sz="2400"/>
                        <a:t>任意の1文字</a:t>
                      </a:r>
                      <a:endParaRPr sz="2400"/>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3.3. 文字クラス：略記</a:t>
            </a:r>
            <a:endParaRPr b="1"/>
          </a:p>
        </p:txBody>
      </p:sp>
      <p:sp>
        <p:nvSpPr>
          <p:cNvPr id="250" name="Google Shape;250;p4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400"/>
              <a:t>文字クラスは、いくつかの略記が可能。</a:t>
            </a:r>
            <a:endParaRPr sz="2400"/>
          </a:p>
          <a:p>
            <a:pPr indent="0" lvl="0" marL="0" rtl="0" algn="l">
              <a:spcBef>
                <a:spcPts val="1600"/>
              </a:spcBef>
              <a:spcAft>
                <a:spcPts val="1600"/>
              </a:spcAft>
              <a:buNone/>
            </a:pPr>
            <a:r>
              <a:t/>
            </a:r>
            <a:endParaRPr b="1" sz="2400"/>
          </a:p>
        </p:txBody>
      </p:sp>
      <p:sp>
        <p:nvSpPr>
          <p:cNvPr id="251" name="Google Shape;251;p4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graphicFrame>
        <p:nvGraphicFramePr>
          <p:cNvPr id="252" name="Google Shape;252;p40"/>
          <p:cNvGraphicFramePr/>
          <p:nvPr/>
        </p:nvGraphicFramePr>
        <p:xfrm>
          <a:off x="719175" y="2278225"/>
          <a:ext cx="3000000" cy="3000000"/>
        </p:xfrm>
        <a:graphic>
          <a:graphicData uri="http://schemas.openxmlformats.org/drawingml/2006/table">
            <a:tbl>
              <a:tblPr>
                <a:noFill/>
                <a:tableStyleId>{4A83DEE9-DA6F-4684-8F3B-B5A1411C06DC}</a:tableStyleId>
              </a:tblPr>
              <a:tblGrid>
                <a:gridCol w="1260025"/>
                <a:gridCol w="5978975"/>
              </a:tblGrid>
              <a:tr h="302275">
                <a:tc>
                  <a:txBody>
                    <a:bodyPr/>
                    <a:lstStyle/>
                    <a:p>
                      <a:pPr indent="0" lvl="0" marL="0" rtl="0" algn="l">
                        <a:spcBef>
                          <a:spcPts val="0"/>
                        </a:spcBef>
                        <a:spcAft>
                          <a:spcPts val="0"/>
                        </a:spcAft>
                        <a:buNone/>
                      </a:pPr>
                      <a:r>
                        <a:rPr lang="ja" sz="2400"/>
                        <a:t>表現</a:t>
                      </a:r>
                      <a:endParaRPr sz="2400"/>
                    </a:p>
                  </a:txBody>
                  <a:tcPr marT="91425" marB="91425" marR="91425" marL="91425">
                    <a:solidFill>
                      <a:srgbClr val="CFE2F3"/>
                    </a:solidFill>
                  </a:tcPr>
                </a:tc>
                <a:tc>
                  <a:txBody>
                    <a:bodyPr/>
                    <a:lstStyle/>
                    <a:p>
                      <a:pPr indent="0" lvl="0" marL="0" rtl="0" algn="l">
                        <a:spcBef>
                          <a:spcPts val="0"/>
                        </a:spcBef>
                        <a:spcAft>
                          <a:spcPts val="0"/>
                        </a:spcAft>
                        <a:buNone/>
                      </a:pPr>
                      <a:r>
                        <a:rPr lang="ja" sz="2400"/>
                        <a:t>説明</a:t>
                      </a:r>
                      <a:endParaRPr sz="2400"/>
                    </a:p>
                  </a:txBody>
                  <a:tcPr marT="91425" marB="91425" marR="91425" marL="91425">
                    <a:solidFill>
                      <a:srgbClr val="CFE2F3"/>
                    </a:solidFill>
                  </a:tcPr>
                </a:tc>
              </a:tr>
              <a:tr h="381000">
                <a:tc>
                  <a:txBody>
                    <a:bodyPr/>
                    <a:lstStyle/>
                    <a:p>
                      <a:pPr indent="0" lvl="0" marL="0" rtl="0" algn="l">
                        <a:spcBef>
                          <a:spcPts val="0"/>
                        </a:spcBef>
                        <a:spcAft>
                          <a:spcPts val="0"/>
                        </a:spcAft>
                        <a:buNone/>
                      </a:pPr>
                      <a:r>
                        <a:rPr lang="ja" sz="2400"/>
                        <a:t>\d</a:t>
                      </a:r>
                      <a:endParaRPr sz="2400"/>
                    </a:p>
                  </a:txBody>
                  <a:tcPr marT="91425" marB="91425" marR="91425" marL="91425"/>
                </a:tc>
                <a:tc>
                  <a:txBody>
                    <a:bodyPr/>
                    <a:lstStyle/>
                    <a:p>
                      <a:pPr indent="0" lvl="0" marL="0" rtl="0" algn="l">
                        <a:spcBef>
                          <a:spcPts val="0"/>
                        </a:spcBef>
                        <a:spcAft>
                          <a:spcPts val="0"/>
                        </a:spcAft>
                        <a:buNone/>
                      </a:pPr>
                      <a:r>
                        <a:rPr lang="ja" sz="2400"/>
                        <a:t>数字1文字</a:t>
                      </a:r>
                      <a:endParaRPr sz="2400"/>
                    </a:p>
                  </a:txBody>
                  <a:tcPr marT="91425" marB="91425" marR="91425" marL="91425"/>
                </a:tc>
              </a:tr>
              <a:tr h="381000">
                <a:tc>
                  <a:txBody>
                    <a:bodyPr/>
                    <a:lstStyle/>
                    <a:p>
                      <a:pPr indent="0" lvl="0" marL="0" rtl="0" algn="l">
                        <a:spcBef>
                          <a:spcPts val="0"/>
                        </a:spcBef>
                        <a:spcAft>
                          <a:spcPts val="0"/>
                        </a:spcAft>
                        <a:buNone/>
                      </a:pPr>
                      <a:r>
                        <a:rPr lang="ja" sz="2400"/>
                        <a:t>\w</a:t>
                      </a:r>
                      <a:endParaRPr sz="2400"/>
                    </a:p>
                  </a:txBody>
                  <a:tcPr marT="91425" marB="91425" marR="91425" marL="91425"/>
                </a:tc>
                <a:tc>
                  <a:txBody>
                    <a:bodyPr/>
                    <a:lstStyle/>
                    <a:p>
                      <a:pPr indent="0" lvl="0" marL="0" rtl="0" algn="l">
                        <a:spcBef>
                          <a:spcPts val="0"/>
                        </a:spcBef>
                        <a:spcAft>
                          <a:spcPts val="0"/>
                        </a:spcAft>
                        <a:buNone/>
                      </a:pPr>
                      <a:r>
                        <a:rPr lang="ja" sz="2400"/>
                        <a:t>記号でも空白でもない文字いずれか1文字</a:t>
                      </a:r>
                      <a:endParaRPr sz="2400"/>
                    </a:p>
                  </a:txBody>
                  <a:tcPr marT="91425" marB="91425" marR="91425" marL="91425"/>
                </a:tc>
              </a:tr>
              <a:tr h="381000">
                <a:tc>
                  <a:txBody>
                    <a:bodyPr/>
                    <a:lstStyle/>
                    <a:p>
                      <a:pPr indent="0" lvl="0" marL="0" rtl="0" algn="l">
                        <a:spcBef>
                          <a:spcPts val="0"/>
                        </a:spcBef>
                        <a:spcAft>
                          <a:spcPts val="0"/>
                        </a:spcAft>
                        <a:buNone/>
                      </a:pPr>
                      <a:r>
                        <a:rPr lang="ja" sz="2400"/>
                        <a:t>\s</a:t>
                      </a:r>
                      <a:endParaRPr sz="2400"/>
                    </a:p>
                  </a:txBody>
                  <a:tcPr marT="91425" marB="91425" marR="91425" marL="91425"/>
                </a:tc>
                <a:tc>
                  <a:txBody>
                    <a:bodyPr/>
                    <a:lstStyle/>
                    <a:p>
                      <a:pPr indent="0" lvl="0" marL="0" rtl="0" algn="l">
                        <a:spcBef>
                          <a:spcPts val="0"/>
                        </a:spcBef>
                        <a:spcAft>
                          <a:spcPts val="0"/>
                        </a:spcAft>
                        <a:buNone/>
                      </a:pPr>
                      <a:r>
                        <a:rPr lang="ja" sz="2400"/>
                        <a:t>空白類(タブ、空白、改行)１文字</a:t>
                      </a:r>
                      <a:endParaRPr sz="2400"/>
                    </a:p>
                  </a:txBody>
                  <a:tcPr marT="91425" marB="91425" marR="91425" marL="91425"/>
                </a:tc>
              </a:tr>
              <a:tr h="381000">
                <a:tc>
                  <a:txBody>
                    <a:bodyPr/>
                    <a:lstStyle/>
                    <a:p>
                      <a:pPr indent="0" lvl="0" marL="0" rtl="0" algn="l">
                        <a:spcBef>
                          <a:spcPts val="0"/>
                        </a:spcBef>
                        <a:spcAft>
                          <a:spcPts val="0"/>
                        </a:spcAft>
                        <a:buNone/>
                      </a:pPr>
                      <a:r>
                        <a:rPr lang="ja" sz="2400"/>
                        <a:t>\D</a:t>
                      </a:r>
                      <a:endParaRPr sz="24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ja" sz="2400">
                          <a:solidFill>
                            <a:schemeClr val="dk1"/>
                          </a:solidFill>
                        </a:rPr>
                        <a:t>数字以外の1文字</a:t>
                      </a:r>
                      <a:endParaRPr sz="2400"/>
                    </a:p>
                  </a:txBody>
                  <a:tcPr marT="91425" marB="91425" marR="91425" marL="91425"/>
                </a:tc>
              </a:tr>
              <a:tr h="381000">
                <a:tc>
                  <a:txBody>
                    <a:bodyPr/>
                    <a:lstStyle/>
                    <a:p>
                      <a:pPr indent="0" lvl="0" marL="0" rtl="0" algn="l">
                        <a:spcBef>
                          <a:spcPts val="0"/>
                        </a:spcBef>
                        <a:spcAft>
                          <a:spcPts val="0"/>
                        </a:spcAft>
                        <a:buNone/>
                      </a:pPr>
                      <a:r>
                        <a:rPr lang="ja" sz="2400"/>
                        <a:t>\W</a:t>
                      </a:r>
                      <a:endParaRPr sz="2400"/>
                    </a:p>
                  </a:txBody>
                  <a:tcPr marT="91425" marB="91425" marR="91425" marL="91425"/>
                </a:tc>
                <a:tc>
                  <a:txBody>
                    <a:bodyPr/>
                    <a:lstStyle/>
                    <a:p>
                      <a:pPr indent="0" lvl="0" marL="0" rtl="0" algn="l">
                        <a:spcBef>
                          <a:spcPts val="0"/>
                        </a:spcBef>
                        <a:spcAft>
                          <a:spcPts val="0"/>
                        </a:spcAft>
                        <a:buNone/>
                      </a:pPr>
                      <a:r>
                        <a:rPr lang="ja" sz="2400"/>
                        <a:t>記号あるいは空白1文字</a:t>
                      </a:r>
                      <a:endParaRPr sz="2400"/>
                    </a:p>
                  </a:txBody>
                  <a:tcPr marT="91425" marB="91425" marR="91425" marL="91425"/>
                </a:tc>
              </a:tr>
              <a:tr h="381000">
                <a:tc>
                  <a:txBody>
                    <a:bodyPr/>
                    <a:lstStyle/>
                    <a:p>
                      <a:pPr indent="0" lvl="0" marL="0" rtl="0" algn="l">
                        <a:spcBef>
                          <a:spcPts val="0"/>
                        </a:spcBef>
                        <a:spcAft>
                          <a:spcPts val="0"/>
                        </a:spcAft>
                        <a:buNone/>
                      </a:pPr>
                      <a:r>
                        <a:rPr lang="ja" sz="2400"/>
                        <a:t>\S</a:t>
                      </a:r>
                      <a:endParaRPr sz="2400"/>
                    </a:p>
                  </a:txBody>
                  <a:tcPr marT="91425" marB="91425" marR="91425" marL="91425"/>
                </a:tc>
                <a:tc>
                  <a:txBody>
                    <a:bodyPr/>
                    <a:lstStyle/>
                    <a:p>
                      <a:pPr indent="0" lvl="0" marL="0" rtl="0" algn="l">
                        <a:spcBef>
                          <a:spcPts val="0"/>
                        </a:spcBef>
                        <a:spcAft>
                          <a:spcPts val="0"/>
                        </a:spcAft>
                        <a:buNone/>
                      </a:pPr>
                      <a:r>
                        <a:rPr lang="ja" sz="2400"/>
                        <a:t>空白類以外1文字</a:t>
                      </a:r>
                      <a:endParaRPr sz="2400"/>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3.3. 文字クラス：マッチの例</a:t>
            </a:r>
            <a:endParaRPr b="1"/>
          </a:p>
        </p:txBody>
      </p:sp>
      <p:sp>
        <p:nvSpPr>
          <p:cNvPr id="258" name="Google Shape;258;p4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graphicFrame>
        <p:nvGraphicFramePr>
          <p:cNvPr id="259" name="Google Shape;259;p41"/>
          <p:cNvGraphicFramePr/>
          <p:nvPr/>
        </p:nvGraphicFramePr>
        <p:xfrm>
          <a:off x="641350" y="1872525"/>
          <a:ext cx="3000000" cy="3000000"/>
        </p:xfrm>
        <a:graphic>
          <a:graphicData uri="http://schemas.openxmlformats.org/drawingml/2006/table">
            <a:tbl>
              <a:tblPr>
                <a:noFill/>
                <a:tableStyleId>{4A83DEE9-DA6F-4684-8F3B-B5A1411C06DC}</a:tableStyleId>
              </a:tblPr>
              <a:tblGrid>
                <a:gridCol w="1389675"/>
                <a:gridCol w="5849325"/>
              </a:tblGrid>
              <a:tr h="505900">
                <a:tc>
                  <a:txBody>
                    <a:bodyPr/>
                    <a:lstStyle/>
                    <a:p>
                      <a:pPr indent="0" lvl="0" marL="0" rtl="0" algn="l">
                        <a:spcBef>
                          <a:spcPts val="0"/>
                        </a:spcBef>
                        <a:spcAft>
                          <a:spcPts val="0"/>
                        </a:spcAft>
                        <a:buNone/>
                      </a:pPr>
                      <a:r>
                        <a:rPr lang="ja" sz="2400"/>
                        <a:t>表現</a:t>
                      </a:r>
                      <a:endParaRPr sz="2400"/>
                    </a:p>
                  </a:txBody>
                  <a:tcPr marT="91425" marB="91425" marR="91425" marL="91425">
                    <a:solidFill>
                      <a:srgbClr val="CFE2F3"/>
                    </a:solidFill>
                  </a:tcPr>
                </a:tc>
                <a:tc>
                  <a:txBody>
                    <a:bodyPr/>
                    <a:lstStyle/>
                    <a:p>
                      <a:pPr indent="0" lvl="0" marL="0" rtl="0" algn="l">
                        <a:spcBef>
                          <a:spcPts val="0"/>
                        </a:spcBef>
                        <a:spcAft>
                          <a:spcPts val="0"/>
                        </a:spcAft>
                        <a:buNone/>
                      </a:pPr>
                      <a:r>
                        <a:rPr lang="ja" sz="2400"/>
                        <a:t>対象テキスト（下線部がマッチ）</a:t>
                      </a:r>
                      <a:endParaRPr sz="2400"/>
                    </a:p>
                  </a:txBody>
                  <a:tcPr marT="91425" marB="91425" marR="91425" marL="91425">
                    <a:solidFill>
                      <a:srgbClr val="CFE2F3"/>
                    </a:solidFill>
                  </a:tcPr>
                </a:tc>
              </a:tr>
              <a:tr h="381000">
                <a:tc>
                  <a:txBody>
                    <a:bodyPr/>
                    <a:lstStyle/>
                    <a:p>
                      <a:pPr indent="0" lvl="0" marL="0" rtl="0" algn="l">
                        <a:spcBef>
                          <a:spcPts val="0"/>
                        </a:spcBef>
                        <a:spcAft>
                          <a:spcPts val="0"/>
                        </a:spcAft>
                        <a:buNone/>
                      </a:pPr>
                      <a:r>
                        <a:rPr lang="ja" sz="2400"/>
                        <a:t>[abc]</a:t>
                      </a:r>
                      <a:endParaRPr sz="2400"/>
                    </a:p>
                  </a:txBody>
                  <a:tcPr marT="91425" marB="91425" marR="91425" marL="91425"/>
                </a:tc>
                <a:tc>
                  <a:txBody>
                    <a:bodyPr/>
                    <a:lstStyle/>
                    <a:p>
                      <a:pPr indent="0" lvl="0" marL="0" rtl="0" algn="l">
                        <a:spcBef>
                          <a:spcPts val="0"/>
                        </a:spcBef>
                        <a:spcAft>
                          <a:spcPts val="0"/>
                        </a:spcAft>
                        <a:buNone/>
                      </a:pPr>
                      <a:r>
                        <a:rPr lang="ja" sz="2400"/>
                        <a:t>tok</a:t>
                      </a:r>
                      <a:r>
                        <a:rPr lang="ja" sz="2400" u="sng"/>
                        <a:t>a</a:t>
                      </a:r>
                      <a:r>
                        <a:rPr lang="ja" sz="2400"/>
                        <a:t>isoft k</a:t>
                      </a:r>
                      <a:r>
                        <a:rPr lang="ja" sz="2400" u="sng"/>
                        <a:t>ab</a:t>
                      </a:r>
                      <a:r>
                        <a:rPr lang="ja" sz="2400"/>
                        <a:t>ushiki g</a:t>
                      </a:r>
                      <a:r>
                        <a:rPr lang="ja" sz="2400" u="sng"/>
                        <a:t>a</a:t>
                      </a:r>
                      <a:r>
                        <a:rPr lang="ja" sz="2400"/>
                        <a:t>ish</a:t>
                      </a:r>
                      <a:r>
                        <a:rPr lang="ja" sz="2400" u="sng"/>
                        <a:t>a</a:t>
                      </a:r>
                      <a:endParaRPr sz="2400" u="sng"/>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ja" sz="2400">
                          <a:solidFill>
                            <a:schemeClr val="dk1"/>
                          </a:solidFill>
                        </a:rPr>
                        <a:t>[^abc]</a:t>
                      </a:r>
                      <a:endParaRPr sz="24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ja" sz="2400" u="sng">
                          <a:solidFill>
                            <a:schemeClr val="dk1"/>
                          </a:solidFill>
                        </a:rPr>
                        <a:t>tok</a:t>
                      </a:r>
                      <a:r>
                        <a:rPr lang="ja" sz="2400">
                          <a:solidFill>
                            <a:schemeClr val="dk1"/>
                          </a:solidFill>
                        </a:rPr>
                        <a:t>a</a:t>
                      </a:r>
                      <a:r>
                        <a:rPr lang="ja" sz="2400" u="sng">
                          <a:solidFill>
                            <a:schemeClr val="dk1"/>
                          </a:solidFill>
                        </a:rPr>
                        <a:t>isoft k</a:t>
                      </a:r>
                      <a:r>
                        <a:rPr lang="ja" sz="2400">
                          <a:solidFill>
                            <a:schemeClr val="dk1"/>
                          </a:solidFill>
                        </a:rPr>
                        <a:t>ab</a:t>
                      </a:r>
                      <a:r>
                        <a:rPr lang="ja" sz="2400" u="sng">
                          <a:solidFill>
                            <a:schemeClr val="dk1"/>
                          </a:solidFill>
                        </a:rPr>
                        <a:t>ushiki g</a:t>
                      </a:r>
                      <a:r>
                        <a:rPr lang="ja" sz="2400">
                          <a:solidFill>
                            <a:schemeClr val="dk1"/>
                          </a:solidFill>
                        </a:rPr>
                        <a:t>a</a:t>
                      </a:r>
                      <a:r>
                        <a:rPr lang="ja" sz="2400" u="sng">
                          <a:solidFill>
                            <a:schemeClr val="dk1"/>
                          </a:solidFill>
                        </a:rPr>
                        <a:t>isha</a:t>
                      </a:r>
                      <a:endParaRPr sz="2400" u="sng"/>
                    </a:p>
                  </a:txBody>
                  <a:tcPr marT="91425" marB="91425" marR="91425" marL="91425"/>
                </a:tc>
              </a:tr>
              <a:tr h="381000">
                <a:tc>
                  <a:txBody>
                    <a:bodyPr/>
                    <a:lstStyle/>
                    <a:p>
                      <a:pPr indent="0" lvl="0" marL="0" rtl="0" algn="l">
                        <a:spcBef>
                          <a:spcPts val="0"/>
                        </a:spcBef>
                        <a:spcAft>
                          <a:spcPts val="0"/>
                        </a:spcAft>
                        <a:buNone/>
                      </a:pPr>
                      <a:r>
                        <a:rPr lang="ja" sz="2400"/>
                        <a:t>\d</a:t>
                      </a:r>
                      <a:endParaRPr sz="2400"/>
                    </a:p>
                  </a:txBody>
                  <a:tcPr marT="91425" marB="91425" marR="91425" marL="91425"/>
                </a:tc>
                <a:tc>
                  <a:txBody>
                    <a:bodyPr/>
                    <a:lstStyle/>
                    <a:p>
                      <a:pPr indent="0" lvl="0" marL="0" rtl="0" algn="l">
                        <a:spcBef>
                          <a:spcPts val="0"/>
                        </a:spcBef>
                        <a:spcAft>
                          <a:spcPts val="0"/>
                        </a:spcAft>
                        <a:buNone/>
                      </a:pPr>
                      <a:r>
                        <a:rPr lang="ja" sz="2400" u="sng"/>
                        <a:t>2015</a:t>
                      </a:r>
                      <a:r>
                        <a:rPr lang="ja" sz="2400"/>
                        <a:t>/</a:t>
                      </a:r>
                      <a:r>
                        <a:rPr lang="ja" sz="2400" u="sng"/>
                        <a:t>10</a:t>
                      </a:r>
                      <a:r>
                        <a:rPr lang="ja" sz="2400"/>
                        <a:t>/</a:t>
                      </a:r>
                      <a:r>
                        <a:rPr lang="ja" sz="2400" u="sng"/>
                        <a:t>19</a:t>
                      </a:r>
                      <a:endParaRPr sz="2400" u="sng"/>
                    </a:p>
                  </a:txBody>
                  <a:tcPr marT="91425" marB="91425" marR="91425" marL="91425"/>
                </a:tc>
              </a:tr>
              <a:tr h="381000">
                <a:tc>
                  <a:txBody>
                    <a:bodyPr/>
                    <a:lstStyle/>
                    <a:p>
                      <a:pPr indent="0" lvl="0" marL="0" rtl="0" algn="l">
                        <a:spcBef>
                          <a:spcPts val="0"/>
                        </a:spcBef>
                        <a:spcAft>
                          <a:spcPts val="0"/>
                        </a:spcAft>
                        <a:buNone/>
                      </a:pPr>
                      <a:r>
                        <a:rPr lang="ja" sz="2400"/>
                        <a:t>\d\d</a:t>
                      </a:r>
                      <a:endParaRPr sz="2400"/>
                    </a:p>
                  </a:txBody>
                  <a:tcPr marT="91425" marB="91425" marR="91425" marL="91425"/>
                </a:tc>
                <a:tc>
                  <a:txBody>
                    <a:bodyPr/>
                    <a:lstStyle/>
                    <a:p>
                      <a:pPr indent="0" lvl="0" marL="0" rtl="0" algn="l">
                        <a:spcBef>
                          <a:spcPts val="0"/>
                        </a:spcBef>
                        <a:spcAft>
                          <a:spcPts val="0"/>
                        </a:spcAft>
                        <a:buNone/>
                      </a:pPr>
                      <a:r>
                        <a:rPr lang="ja" sz="2400"/>
                        <a:t>test1test</a:t>
                      </a:r>
                      <a:r>
                        <a:rPr lang="ja" sz="2400" u="sng"/>
                        <a:t>12</a:t>
                      </a:r>
                      <a:r>
                        <a:rPr lang="ja" sz="2400"/>
                        <a:t>test</a:t>
                      </a:r>
                      <a:r>
                        <a:rPr lang="ja" sz="2400" u="sng"/>
                        <a:t>12</a:t>
                      </a:r>
                      <a:r>
                        <a:rPr lang="ja" sz="2400"/>
                        <a:t>3</a:t>
                      </a:r>
                      <a:endParaRPr sz="2400"/>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発表の概要</a:t>
            </a:r>
            <a:endParaRPr/>
          </a:p>
        </p:txBody>
      </p:sp>
      <p:sp>
        <p:nvSpPr>
          <p:cNvPr id="68" name="Google Shape;68;p15"/>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SzPts val="2400"/>
              <a:buChar char="●"/>
            </a:pPr>
            <a:r>
              <a:rPr lang="ja" sz="2400"/>
              <a:t>正規表現とは、文字列をパターンとして表現する方法。多くのプログラミング言語、テキストエディタなどで利用可能。</a:t>
            </a:r>
            <a:endParaRPr sz="2400"/>
          </a:p>
          <a:p>
            <a:pPr indent="-381000" lvl="0" marL="457200" rtl="0" algn="l">
              <a:lnSpc>
                <a:spcPct val="115000"/>
              </a:lnSpc>
              <a:spcBef>
                <a:spcPts val="1600"/>
              </a:spcBef>
              <a:spcAft>
                <a:spcPts val="0"/>
              </a:spcAft>
              <a:buSzPts val="2400"/>
              <a:buChar char="●"/>
            </a:pPr>
            <a:r>
              <a:rPr lang="ja" sz="2400"/>
              <a:t>正規表現を使えば、テキストの抽象的な検索処理・置換処理が可能。</a:t>
            </a:r>
            <a:endParaRPr sz="2400"/>
          </a:p>
          <a:p>
            <a:pPr indent="-381000" lvl="0" marL="457200" rtl="0" algn="l">
              <a:lnSpc>
                <a:spcPct val="115000"/>
              </a:lnSpc>
              <a:spcBef>
                <a:spcPts val="1600"/>
              </a:spcBef>
              <a:spcAft>
                <a:spcPts val="1600"/>
              </a:spcAft>
              <a:buSzPts val="2400"/>
              <a:buChar char="●"/>
            </a:pPr>
            <a:r>
              <a:rPr lang="ja" sz="2400"/>
              <a:t>この発表では、正規表現について、書籍で勉強したことを紹介する。</a:t>
            </a:r>
            <a:endParaRPr sz="2400"/>
          </a:p>
        </p:txBody>
      </p:sp>
      <p:sp>
        <p:nvSpPr>
          <p:cNvPr id="69" name="Google Shape;69;p1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3.4. 選択</a:t>
            </a:r>
            <a:endParaRPr b="1"/>
          </a:p>
        </p:txBody>
      </p:sp>
      <p:sp>
        <p:nvSpPr>
          <p:cNvPr id="265" name="Google Shape;265;p42"/>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t>複数の正規表現のいずれかを表す。</a:t>
            </a:r>
            <a:endParaRPr sz="2400"/>
          </a:p>
          <a:p>
            <a:pPr indent="-381000" lvl="0" marL="457200" rtl="0" algn="l">
              <a:spcBef>
                <a:spcPts val="1000"/>
              </a:spcBef>
              <a:spcAft>
                <a:spcPts val="0"/>
              </a:spcAft>
              <a:buSzPts val="2400"/>
              <a:buChar char="●"/>
            </a:pPr>
            <a:r>
              <a:rPr lang="ja" sz="2400"/>
              <a:t>記号 "|” で、複数の表現を連結する。</a:t>
            </a:r>
            <a:endParaRPr sz="2400"/>
          </a:p>
          <a:p>
            <a:pPr indent="-381000" lvl="0" marL="457200" rtl="0" algn="l">
              <a:spcBef>
                <a:spcPts val="1000"/>
              </a:spcBef>
              <a:spcAft>
                <a:spcPts val="1000"/>
              </a:spcAft>
              <a:buSzPts val="2400"/>
              <a:buChar char="●"/>
            </a:pPr>
            <a:r>
              <a:rPr lang="ja" sz="2400"/>
              <a:t>丸括弧を使用するとグループ化が可能。</a:t>
            </a:r>
            <a:endParaRPr sz="2400"/>
          </a:p>
        </p:txBody>
      </p:sp>
      <p:sp>
        <p:nvSpPr>
          <p:cNvPr id="266" name="Google Shape;266;p4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graphicFrame>
        <p:nvGraphicFramePr>
          <p:cNvPr id="267" name="Google Shape;267;p42"/>
          <p:cNvGraphicFramePr/>
          <p:nvPr/>
        </p:nvGraphicFramePr>
        <p:xfrm>
          <a:off x="783975" y="3551225"/>
          <a:ext cx="3000000" cy="3000000"/>
        </p:xfrm>
        <a:graphic>
          <a:graphicData uri="http://schemas.openxmlformats.org/drawingml/2006/table">
            <a:tbl>
              <a:tblPr>
                <a:noFill/>
                <a:tableStyleId>{4A83DEE9-DA6F-4684-8F3B-B5A1411C06DC}</a:tableStyleId>
              </a:tblPr>
              <a:tblGrid>
                <a:gridCol w="2362000"/>
                <a:gridCol w="4877000"/>
              </a:tblGrid>
              <a:tr h="381000">
                <a:tc>
                  <a:txBody>
                    <a:bodyPr/>
                    <a:lstStyle/>
                    <a:p>
                      <a:pPr indent="0" lvl="0" marL="0" rtl="0" algn="l">
                        <a:spcBef>
                          <a:spcPts val="0"/>
                        </a:spcBef>
                        <a:spcAft>
                          <a:spcPts val="0"/>
                        </a:spcAft>
                        <a:buNone/>
                      </a:pPr>
                      <a:r>
                        <a:rPr lang="ja" sz="2400"/>
                        <a:t>表現</a:t>
                      </a:r>
                      <a:endParaRPr sz="2400"/>
                    </a:p>
                  </a:txBody>
                  <a:tcPr marT="91425" marB="91425" marR="91425" marL="91425">
                    <a:solidFill>
                      <a:srgbClr val="CFE2F3"/>
                    </a:solidFill>
                  </a:tcPr>
                </a:tc>
                <a:tc>
                  <a:txBody>
                    <a:bodyPr/>
                    <a:lstStyle/>
                    <a:p>
                      <a:pPr indent="0" lvl="0" marL="0" rtl="0" algn="l">
                        <a:spcBef>
                          <a:spcPts val="0"/>
                        </a:spcBef>
                        <a:spcAft>
                          <a:spcPts val="0"/>
                        </a:spcAft>
                        <a:buNone/>
                      </a:pPr>
                      <a:r>
                        <a:rPr lang="ja" sz="2400"/>
                        <a:t>説明</a:t>
                      </a:r>
                      <a:endParaRPr sz="2400"/>
                    </a:p>
                  </a:txBody>
                  <a:tcPr marT="91425" marB="91425" marR="91425" marL="91425">
                    <a:solidFill>
                      <a:srgbClr val="CFE2F3"/>
                    </a:solidFill>
                  </a:tcPr>
                </a:tc>
              </a:tr>
              <a:tr h="381000">
                <a:tc>
                  <a:txBody>
                    <a:bodyPr/>
                    <a:lstStyle/>
                    <a:p>
                      <a:pPr indent="0" lvl="0" marL="0" rtl="0" algn="l">
                        <a:spcBef>
                          <a:spcPts val="0"/>
                        </a:spcBef>
                        <a:spcAft>
                          <a:spcPts val="0"/>
                        </a:spcAft>
                        <a:buNone/>
                      </a:pPr>
                      <a:r>
                        <a:rPr lang="ja" sz="2400"/>
                        <a:t>佐藤|鈴木|田中</a:t>
                      </a:r>
                      <a:endParaRPr sz="2400"/>
                    </a:p>
                  </a:txBody>
                  <a:tcPr marT="91425" marB="91425" marR="91425" marL="91425"/>
                </a:tc>
                <a:tc>
                  <a:txBody>
                    <a:bodyPr/>
                    <a:lstStyle/>
                    <a:p>
                      <a:pPr indent="0" lvl="0" marL="0" rtl="0" algn="l">
                        <a:spcBef>
                          <a:spcPts val="0"/>
                        </a:spcBef>
                        <a:spcAft>
                          <a:spcPts val="0"/>
                        </a:spcAft>
                        <a:buNone/>
                      </a:pPr>
                      <a:r>
                        <a:rPr lang="ja" sz="2400"/>
                        <a:t>"佐藤</a:t>
                      </a:r>
                      <a:r>
                        <a:rPr lang="ja" sz="2400">
                          <a:solidFill>
                            <a:schemeClr val="dk2"/>
                          </a:solidFill>
                        </a:rPr>
                        <a:t>"</a:t>
                      </a:r>
                      <a:r>
                        <a:rPr lang="ja" sz="2400"/>
                        <a:t>, "鈴木</a:t>
                      </a:r>
                      <a:r>
                        <a:rPr lang="ja" sz="2400">
                          <a:solidFill>
                            <a:schemeClr val="dk2"/>
                          </a:solidFill>
                        </a:rPr>
                        <a:t>"</a:t>
                      </a:r>
                      <a:r>
                        <a:rPr lang="ja" sz="2400"/>
                        <a:t>, "田中</a:t>
                      </a:r>
                      <a:r>
                        <a:rPr lang="ja" sz="2400">
                          <a:solidFill>
                            <a:schemeClr val="dk2"/>
                          </a:solidFill>
                        </a:rPr>
                        <a:t>"</a:t>
                      </a:r>
                      <a:r>
                        <a:rPr lang="ja" sz="2400"/>
                        <a:t> のいずれか</a:t>
                      </a:r>
                      <a:endParaRPr sz="2400"/>
                    </a:p>
                  </a:txBody>
                  <a:tcPr marT="91425" marB="91425" marR="91425" marL="91425"/>
                </a:tc>
              </a:tr>
              <a:tr h="381000">
                <a:tc>
                  <a:txBody>
                    <a:bodyPr/>
                    <a:lstStyle/>
                    <a:p>
                      <a:pPr indent="0" lvl="0" marL="0" rtl="0" algn="l">
                        <a:spcBef>
                          <a:spcPts val="0"/>
                        </a:spcBef>
                        <a:spcAft>
                          <a:spcPts val="0"/>
                        </a:spcAft>
                        <a:buNone/>
                      </a:pPr>
                      <a:r>
                        <a:rPr lang="ja" sz="2400"/>
                        <a:t>鈴木(一郎|三郎)</a:t>
                      </a:r>
                      <a:endParaRPr sz="2400"/>
                    </a:p>
                  </a:txBody>
                  <a:tcPr marT="91425" marB="91425" marR="91425" marL="91425"/>
                </a:tc>
                <a:tc>
                  <a:txBody>
                    <a:bodyPr/>
                    <a:lstStyle/>
                    <a:p>
                      <a:pPr indent="0" lvl="0" marL="0" rtl="0" algn="l">
                        <a:spcBef>
                          <a:spcPts val="0"/>
                        </a:spcBef>
                        <a:spcAft>
                          <a:spcPts val="0"/>
                        </a:spcAft>
                        <a:buNone/>
                      </a:pPr>
                      <a:r>
                        <a:rPr lang="ja" sz="2400"/>
                        <a:t>"鈴木一郎</a:t>
                      </a:r>
                      <a:r>
                        <a:rPr lang="ja" sz="2400">
                          <a:solidFill>
                            <a:schemeClr val="dk2"/>
                          </a:solidFill>
                        </a:rPr>
                        <a:t>"</a:t>
                      </a:r>
                      <a:r>
                        <a:rPr lang="ja" sz="2400"/>
                        <a:t>, "鈴木三郎</a:t>
                      </a:r>
                      <a:r>
                        <a:rPr lang="ja" sz="2400">
                          <a:solidFill>
                            <a:schemeClr val="dk2"/>
                          </a:solidFill>
                        </a:rPr>
                        <a:t>"</a:t>
                      </a:r>
                      <a:r>
                        <a:rPr lang="ja" sz="2400"/>
                        <a:t> のいずれか</a:t>
                      </a:r>
                      <a:endParaRPr sz="2400"/>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3.5. 量指定子</a:t>
            </a:r>
            <a:endParaRPr b="1"/>
          </a:p>
        </p:txBody>
      </p:sp>
      <p:sp>
        <p:nvSpPr>
          <p:cNvPr id="273" name="Google Shape;273;p43"/>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u="sng"/>
              <a:t>直前の1文字あるいは選択</a:t>
            </a:r>
            <a:r>
              <a:rPr lang="ja" sz="2400"/>
              <a:t>の繰り返し</a:t>
            </a:r>
            <a:endParaRPr sz="2400"/>
          </a:p>
          <a:p>
            <a:pPr indent="0" lvl="0" marL="0" rtl="0" algn="l">
              <a:spcBef>
                <a:spcPts val="1600"/>
              </a:spcBef>
              <a:spcAft>
                <a:spcPts val="1600"/>
              </a:spcAft>
              <a:buNone/>
            </a:pPr>
            <a:r>
              <a:t/>
            </a:r>
            <a:endParaRPr b="1" sz="2400"/>
          </a:p>
        </p:txBody>
      </p:sp>
      <p:sp>
        <p:nvSpPr>
          <p:cNvPr id="274" name="Google Shape;274;p4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graphicFrame>
        <p:nvGraphicFramePr>
          <p:cNvPr id="275" name="Google Shape;275;p43"/>
          <p:cNvGraphicFramePr/>
          <p:nvPr/>
        </p:nvGraphicFramePr>
        <p:xfrm>
          <a:off x="719175" y="2278225"/>
          <a:ext cx="3000000" cy="3000000"/>
        </p:xfrm>
        <a:graphic>
          <a:graphicData uri="http://schemas.openxmlformats.org/drawingml/2006/table">
            <a:tbl>
              <a:tblPr>
                <a:noFill/>
                <a:tableStyleId>{4A83DEE9-DA6F-4684-8F3B-B5A1411C06DC}</a:tableStyleId>
              </a:tblPr>
              <a:tblGrid>
                <a:gridCol w="1260025"/>
                <a:gridCol w="5978975"/>
              </a:tblGrid>
              <a:tr h="302275">
                <a:tc>
                  <a:txBody>
                    <a:bodyPr/>
                    <a:lstStyle/>
                    <a:p>
                      <a:pPr indent="0" lvl="0" marL="0" rtl="0" algn="l">
                        <a:spcBef>
                          <a:spcPts val="0"/>
                        </a:spcBef>
                        <a:spcAft>
                          <a:spcPts val="0"/>
                        </a:spcAft>
                        <a:buNone/>
                      </a:pPr>
                      <a:r>
                        <a:rPr lang="ja" sz="2400"/>
                        <a:t>表現</a:t>
                      </a:r>
                      <a:endParaRPr sz="2400"/>
                    </a:p>
                  </a:txBody>
                  <a:tcPr marT="91425" marB="91425" marR="91425" marL="91425">
                    <a:solidFill>
                      <a:srgbClr val="CFE2F3"/>
                    </a:solidFill>
                  </a:tcPr>
                </a:tc>
                <a:tc>
                  <a:txBody>
                    <a:bodyPr/>
                    <a:lstStyle/>
                    <a:p>
                      <a:pPr indent="0" lvl="0" marL="0" rtl="0" algn="l">
                        <a:spcBef>
                          <a:spcPts val="0"/>
                        </a:spcBef>
                        <a:spcAft>
                          <a:spcPts val="0"/>
                        </a:spcAft>
                        <a:buNone/>
                      </a:pPr>
                      <a:r>
                        <a:rPr lang="ja" sz="2400"/>
                        <a:t>説明</a:t>
                      </a:r>
                      <a:endParaRPr sz="2400"/>
                    </a:p>
                  </a:txBody>
                  <a:tcPr marT="91425" marB="91425" marR="91425" marL="91425">
                    <a:solidFill>
                      <a:srgbClr val="CFE2F3"/>
                    </a:solidFill>
                  </a:tcPr>
                </a:tc>
              </a:tr>
              <a:tr h="381000">
                <a:tc>
                  <a:txBody>
                    <a:bodyPr/>
                    <a:lstStyle/>
                    <a:p>
                      <a:pPr indent="0" lvl="0" marL="0" rtl="0" algn="l">
                        <a:spcBef>
                          <a:spcPts val="0"/>
                        </a:spcBef>
                        <a:spcAft>
                          <a:spcPts val="0"/>
                        </a:spcAft>
                        <a:buNone/>
                      </a:pPr>
                      <a:r>
                        <a:rPr lang="ja" sz="2400"/>
                        <a:t>*</a:t>
                      </a:r>
                      <a:endParaRPr sz="2400"/>
                    </a:p>
                  </a:txBody>
                  <a:tcPr marT="91425" marB="91425" marR="91425" marL="91425"/>
                </a:tc>
                <a:tc>
                  <a:txBody>
                    <a:bodyPr/>
                    <a:lstStyle/>
                    <a:p>
                      <a:pPr indent="0" lvl="0" marL="0" rtl="0" algn="l">
                        <a:spcBef>
                          <a:spcPts val="0"/>
                        </a:spcBef>
                        <a:spcAft>
                          <a:spcPts val="0"/>
                        </a:spcAft>
                        <a:buNone/>
                      </a:pPr>
                      <a:r>
                        <a:rPr lang="ja" sz="2400"/>
                        <a:t>0回以上の繰り返し</a:t>
                      </a:r>
                      <a:endParaRPr sz="2400"/>
                    </a:p>
                  </a:txBody>
                  <a:tcPr marT="91425" marB="91425" marR="91425" marL="91425"/>
                </a:tc>
              </a:tr>
              <a:tr h="381000">
                <a:tc>
                  <a:txBody>
                    <a:bodyPr/>
                    <a:lstStyle/>
                    <a:p>
                      <a:pPr indent="0" lvl="0" marL="0" rtl="0" algn="l">
                        <a:spcBef>
                          <a:spcPts val="0"/>
                        </a:spcBef>
                        <a:spcAft>
                          <a:spcPts val="0"/>
                        </a:spcAft>
                        <a:buNone/>
                      </a:pPr>
                      <a:r>
                        <a:rPr lang="ja" sz="2400"/>
                        <a:t>+</a:t>
                      </a:r>
                      <a:endParaRPr sz="2400"/>
                    </a:p>
                  </a:txBody>
                  <a:tcPr marT="91425" marB="91425" marR="91425" marL="91425"/>
                </a:tc>
                <a:tc>
                  <a:txBody>
                    <a:bodyPr/>
                    <a:lstStyle/>
                    <a:p>
                      <a:pPr indent="0" lvl="0" marL="0" rtl="0" algn="l">
                        <a:spcBef>
                          <a:spcPts val="0"/>
                        </a:spcBef>
                        <a:spcAft>
                          <a:spcPts val="0"/>
                        </a:spcAft>
                        <a:buNone/>
                      </a:pPr>
                      <a:r>
                        <a:rPr lang="ja" sz="2400"/>
                        <a:t>1回以上の繰り返し</a:t>
                      </a:r>
                      <a:endParaRPr sz="2400"/>
                    </a:p>
                  </a:txBody>
                  <a:tcPr marT="91425" marB="91425" marR="91425" marL="91425"/>
                </a:tc>
              </a:tr>
              <a:tr h="381000">
                <a:tc>
                  <a:txBody>
                    <a:bodyPr/>
                    <a:lstStyle/>
                    <a:p>
                      <a:pPr indent="0" lvl="0" marL="0" rtl="0" algn="l">
                        <a:spcBef>
                          <a:spcPts val="0"/>
                        </a:spcBef>
                        <a:spcAft>
                          <a:spcPts val="0"/>
                        </a:spcAft>
                        <a:buNone/>
                      </a:pPr>
                      <a:r>
                        <a:rPr lang="ja" sz="2400"/>
                        <a:t>?</a:t>
                      </a:r>
                      <a:endParaRPr sz="2400"/>
                    </a:p>
                  </a:txBody>
                  <a:tcPr marT="91425" marB="91425" marR="91425" marL="91425"/>
                </a:tc>
                <a:tc>
                  <a:txBody>
                    <a:bodyPr/>
                    <a:lstStyle/>
                    <a:p>
                      <a:pPr indent="0" lvl="0" marL="0" rtl="0" algn="l">
                        <a:spcBef>
                          <a:spcPts val="0"/>
                        </a:spcBef>
                        <a:spcAft>
                          <a:spcPts val="0"/>
                        </a:spcAft>
                        <a:buNone/>
                      </a:pPr>
                      <a:r>
                        <a:rPr lang="ja" sz="2400"/>
                        <a:t>0回あるいは1回の繰り返し</a:t>
                      </a:r>
                      <a:endParaRPr sz="2400"/>
                    </a:p>
                  </a:txBody>
                  <a:tcPr marT="91425" marB="91425" marR="91425" marL="91425"/>
                </a:tc>
              </a:tr>
              <a:tr h="381000">
                <a:tc>
                  <a:txBody>
                    <a:bodyPr/>
                    <a:lstStyle/>
                    <a:p>
                      <a:pPr indent="0" lvl="0" marL="0" rtl="0" algn="l">
                        <a:spcBef>
                          <a:spcPts val="0"/>
                        </a:spcBef>
                        <a:spcAft>
                          <a:spcPts val="0"/>
                        </a:spcAft>
                        <a:buNone/>
                      </a:pPr>
                      <a:r>
                        <a:rPr lang="ja" sz="2400"/>
                        <a:t>{ｎ}</a:t>
                      </a:r>
                      <a:endParaRPr sz="2400"/>
                    </a:p>
                  </a:txBody>
                  <a:tcPr marT="91425" marB="91425" marR="91425" marL="91425"/>
                </a:tc>
                <a:tc>
                  <a:txBody>
                    <a:bodyPr/>
                    <a:lstStyle/>
                    <a:p>
                      <a:pPr indent="0" lvl="0" marL="0" rtl="0" algn="l">
                        <a:spcBef>
                          <a:spcPts val="0"/>
                        </a:spcBef>
                        <a:spcAft>
                          <a:spcPts val="0"/>
                        </a:spcAft>
                        <a:buNone/>
                      </a:pPr>
                      <a:r>
                        <a:rPr lang="ja" sz="2400"/>
                        <a:t>n回の繰り返し</a:t>
                      </a:r>
                      <a:endParaRPr sz="2400"/>
                    </a:p>
                  </a:txBody>
                  <a:tcPr marT="91425" marB="91425" marR="91425" marL="91425"/>
                </a:tc>
              </a:tr>
              <a:tr h="381000">
                <a:tc>
                  <a:txBody>
                    <a:bodyPr/>
                    <a:lstStyle/>
                    <a:p>
                      <a:pPr indent="0" lvl="0" marL="0" rtl="0" algn="l">
                        <a:spcBef>
                          <a:spcPts val="0"/>
                        </a:spcBef>
                        <a:spcAft>
                          <a:spcPts val="0"/>
                        </a:spcAft>
                        <a:buNone/>
                      </a:pPr>
                      <a:r>
                        <a:rPr lang="ja" sz="2400"/>
                        <a:t>{n,}</a:t>
                      </a:r>
                      <a:endParaRPr sz="2400"/>
                    </a:p>
                  </a:txBody>
                  <a:tcPr marT="91425" marB="91425" marR="91425" marL="91425"/>
                </a:tc>
                <a:tc>
                  <a:txBody>
                    <a:bodyPr/>
                    <a:lstStyle/>
                    <a:p>
                      <a:pPr indent="0" lvl="0" marL="0" rtl="0" algn="l">
                        <a:spcBef>
                          <a:spcPts val="0"/>
                        </a:spcBef>
                        <a:spcAft>
                          <a:spcPts val="0"/>
                        </a:spcAft>
                        <a:buNone/>
                      </a:pPr>
                      <a:r>
                        <a:rPr lang="ja" sz="2400"/>
                        <a:t>n回以上の繰り返し</a:t>
                      </a:r>
                      <a:endParaRPr sz="2400"/>
                    </a:p>
                  </a:txBody>
                  <a:tcPr marT="91425" marB="91425" marR="91425" marL="91425"/>
                </a:tc>
              </a:tr>
              <a:tr h="381000">
                <a:tc>
                  <a:txBody>
                    <a:bodyPr/>
                    <a:lstStyle/>
                    <a:p>
                      <a:pPr indent="0" lvl="0" marL="0" rtl="0" algn="l">
                        <a:spcBef>
                          <a:spcPts val="0"/>
                        </a:spcBef>
                        <a:spcAft>
                          <a:spcPts val="0"/>
                        </a:spcAft>
                        <a:buNone/>
                      </a:pPr>
                      <a:r>
                        <a:rPr lang="ja" sz="2400"/>
                        <a:t>{n,m}</a:t>
                      </a:r>
                      <a:endParaRPr sz="2400"/>
                    </a:p>
                  </a:txBody>
                  <a:tcPr marT="91425" marB="91425" marR="91425" marL="91425"/>
                </a:tc>
                <a:tc>
                  <a:txBody>
                    <a:bodyPr/>
                    <a:lstStyle/>
                    <a:p>
                      <a:pPr indent="0" lvl="0" marL="0" rtl="0" algn="l">
                        <a:spcBef>
                          <a:spcPts val="0"/>
                        </a:spcBef>
                        <a:spcAft>
                          <a:spcPts val="0"/>
                        </a:spcAft>
                        <a:buNone/>
                      </a:pPr>
                      <a:r>
                        <a:rPr lang="ja" sz="2400"/>
                        <a:t>n～m回の繰り返し</a:t>
                      </a:r>
                      <a:endParaRPr sz="2400"/>
                    </a:p>
                  </a:txBody>
                  <a:tcPr marT="91425" marB="91425" marR="91425" marL="91425"/>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3.5. 量指定子:記述例</a:t>
            </a:r>
            <a:endParaRPr b="1"/>
          </a:p>
        </p:txBody>
      </p:sp>
      <p:sp>
        <p:nvSpPr>
          <p:cNvPr id="281" name="Google Shape;281;p4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graphicFrame>
        <p:nvGraphicFramePr>
          <p:cNvPr id="282" name="Google Shape;282;p44"/>
          <p:cNvGraphicFramePr/>
          <p:nvPr/>
        </p:nvGraphicFramePr>
        <p:xfrm>
          <a:off x="796975" y="1356875"/>
          <a:ext cx="3000000" cy="3000000"/>
        </p:xfrm>
        <a:graphic>
          <a:graphicData uri="http://schemas.openxmlformats.org/drawingml/2006/table">
            <a:tbl>
              <a:tblPr>
                <a:noFill/>
                <a:tableStyleId>{4A83DEE9-DA6F-4684-8F3B-B5A1411C06DC}</a:tableStyleId>
              </a:tblPr>
              <a:tblGrid>
                <a:gridCol w="2037875"/>
                <a:gridCol w="5201125"/>
              </a:tblGrid>
              <a:tr h="402200">
                <a:tc>
                  <a:txBody>
                    <a:bodyPr/>
                    <a:lstStyle/>
                    <a:p>
                      <a:pPr indent="0" lvl="0" marL="0" rtl="0" algn="l">
                        <a:spcBef>
                          <a:spcPts val="0"/>
                        </a:spcBef>
                        <a:spcAft>
                          <a:spcPts val="0"/>
                        </a:spcAft>
                        <a:buNone/>
                      </a:pPr>
                      <a:r>
                        <a:rPr lang="ja" sz="2400"/>
                        <a:t>表現</a:t>
                      </a:r>
                      <a:endParaRPr sz="2400"/>
                    </a:p>
                  </a:txBody>
                  <a:tcPr marT="91425" marB="91425" marR="91425" marL="91425">
                    <a:solidFill>
                      <a:srgbClr val="CFE2F3"/>
                    </a:solidFill>
                  </a:tcPr>
                </a:tc>
                <a:tc>
                  <a:txBody>
                    <a:bodyPr/>
                    <a:lstStyle/>
                    <a:p>
                      <a:pPr indent="0" lvl="0" marL="0" rtl="0" algn="l">
                        <a:spcBef>
                          <a:spcPts val="0"/>
                        </a:spcBef>
                        <a:spcAft>
                          <a:spcPts val="0"/>
                        </a:spcAft>
                        <a:buClr>
                          <a:schemeClr val="dk1"/>
                        </a:buClr>
                        <a:buSzPts val="1100"/>
                        <a:buFont typeface="Arial"/>
                        <a:buNone/>
                      </a:pPr>
                      <a:r>
                        <a:rPr lang="ja" sz="2400">
                          <a:solidFill>
                            <a:schemeClr val="dk1"/>
                          </a:solidFill>
                        </a:rPr>
                        <a:t>対象テキスト(下線部がマッチ)</a:t>
                      </a:r>
                      <a:endParaRPr sz="2400"/>
                    </a:p>
                  </a:txBody>
                  <a:tcPr marT="91425" marB="91425" marR="91425" marL="91425">
                    <a:solidFill>
                      <a:srgbClr val="CFE2F3"/>
                    </a:solidFill>
                  </a:tcPr>
                </a:tc>
              </a:tr>
              <a:tr h="381000">
                <a:tc>
                  <a:txBody>
                    <a:bodyPr/>
                    <a:lstStyle/>
                    <a:p>
                      <a:pPr indent="0" lvl="0" marL="0" rtl="0" algn="l">
                        <a:spcBef>
                          <a:spcPts val="0"/>
                        </a:spcBef>
                        <a:spcAft>
                          <a:spcPts val="0"/>
                        </a:spcAft>
                        <a:buNone/>
                      </a:pPr>
                      <a:r>
                        <a:rPr lang="ja" sz="2400"/>
                        <a:t>a+</a:t>
                      </a:r>
                      <a:endParaRPr sz="2400"/>
                    </a:p>
                  </a:txBody>
                  <a:tcPr marT="91425" marB="91425" marR="91425" marL="91425"/>
                </a:tc>
                <a:tc>
                  <a:txBody>
                    <a:bodyPr/>
                    <a:lstStyle/>
                    <a:p>
                      <a:pPr indent="0" lvl="0" marL="0" rtl="0" algn="l">
                        <a:spcBef>
                          <a:spcPts val="0"/>
                        </a:spcBef>
                        <a:spcAft>
                          <a:spcPts val="0"/>
                        </a:spcAft>
                        <a:buNone/>
                      </a:pPr>
                      <a:r>
                        <a:rPr lang="ja" sz="2400" u="sng"/>
                        <a:t>aaaaaa</a:t>
                      </a:r>
                      <a:r>
                        <a:rPr lang="ja" sz="2400"/>
                        <a:t>, </a:t>
                      </a:r>
                      <a:r>
                        <a:rPr lang="ja" sz="2400" u="sng"/>
                        <a:t>a</a:t>
                      </a:r>
                      <a:r>
                        <a:rPr lang="ja" sz="2400"/>
                        <a:t>, b, c, d, b</a:t>
                      </a:r>
                      <a:r>
                        <a:rPr lang="ja" sz="2400" u="sng"/>
                        <a:t>aaaa </a:t>
                      </a:r>
                      <a:endParaRPr sz="2400" u="sng"/>
                    </a:p>
                  </a:txBody>
                  <a:tcPr marT="91425" marB="91425" marR="91425" marL="91425"/>
                </a:tc>
              </a:tr>
              <a:tr h="381000">
                <a:tc>
                  <a:txBody>
                    <a:bodyPr/>
                    <a:lstStyle/>
                    <a:p>
                      <a:pPr indent="0" lvl="0" marL="0" rtl="0" algn="l">
                        <a:spcBef>
                          <a:spcPts val="0"/>
                        </a:spcBef>
                        <a:spcAft>
                          <a:spcPts val="0"/>
                        </a:spcAft>
                        <a:buNone/>
                      </a:pPr>
                      <a:r>
                        <a:rPr lang="ja" sz="2400"/>
                        <a:t>(ab|cd)+</a:t>
                      </a:r>
                      <a:endParaRPr sz="2400"/>
                    </a:p>
                  </a:txBody>
                  <a:tcPr marT="91425" marB="91425" marR="91425" marL="91425"/>
                </a:tc>
                <a:tc>
                  <a:txBody>
                    <a:bodyPr/>
                    <a:lstStyle/>
                    <a:p>
                      <a:pPr indent="0" lvl="0" marL="0" rtl="0" algn="l">
                        <a:spcBef>
                          <a:spcPts val="0"/>
                        </a:spcBef>
                        <a:spcAft>
                          <a:spcPts val="0"/>
                        </a:spcAft>
                        <a:buNone/>
                      </a:pPr>
                      <a:r>
                        <a:rPr lang="ja" sz="2400" u="sng"/>
                        <a:t>cd</a:t>
                      </a:r>
                      <a:r>
                        <a:rPr lang="ja" sz="2400"/>
                        <a:t>, </a:t>
                      </a:r>
                      <a:r>
                        <a:rPr lang="ja" sz="2400" u="sng"/>
                        <a:t>ababab</a:t>
                      </a:r>
                      <a:r>
                        <a:rPr lang="ja" sz="2400"/>
                        <a:t>, </a:t>
                      </a:r>
                      <a:r>
                        <a:rPr lang="ja" sz="2400" u="sng"/>
                        <a:t>cdabcdcd</a:t>
                      </a:r>
                      <a:r>
                        <a:rPr lang="ja" sz="2400"/>
                        <a:t>, abd </a:t>
                      </a:r>
                      <a:endParaRPr sz="2400"/>
                    </a:p>
                  </a:txBody>
                  <a:tcPr marT="91425" marB="91425" marR="91425" marL="91425"/>
                </a:tc>
              </a:tr>
              <a:tr h="381000">
                <a:tc>
                  <a:txBody>
                    <a:bodyPr/>
                    <a:lstStyle/>
                    <a:p>
                      <a:pPr indent="0" lvl="0" marL="0" rtl="0" algn="l">
                        <a:spcBef>
                          <a:spcPts val="0"/>
                        </a:spcBef>
                        <a:spcAft>
                          <a:spcPts val="0"/>
                        </a:spcAft>
                        <a:buNone/>
                      </a:pPr>
                      <a:r>
                        <a:rPr lang="ja" sz="2400"/>
                        <a:t>鈴木陽?一郎</a:t>
                      </a:r>
                      <a:endParaRPr sz="2400"/>
                    </a:p>
                  </a:txBody>
                  <a:tcPr marT="91425" marB="91425" marR="91425" marL="91425"/>
                </a:tc>
                <a:tc>
                  <a:txBody>
                    <a:bodyPr/>
                    <a:lstStyle/>
                    <a:p>
                      <a:pPr indent="0" lvl="0" marL="0" rtl="0" algn="l">
                        <a:spcBef>
                          <a:spcPts val="0"/>
                        </a:spcBef>
                        <a:spcAft>
                          <a:spcPts val="0"/>
                        </a:spcAft>
                        <a:buNone/>
                      </a:pPr>
                      <a:r>
                        <a:rPr lang="ja" sz="2400" u="sng"/>
                        <a:t>鈴木一郎</a:t>
                      </a:r>
                      <a:r>
                        <a:rPr lang="ja" sz="2400"/>
                        <a:t>, </a:t>
                      </a:r>
                      <a:r>
                        <a:rPr lang="ja" sz="2400" u="sng"/>
                        <a:t>鈴木陽一郎</a:t>
                      </a:r>
                      <a:r>
                        <a:rPr lang="ja" sz="2400"/>
                        <a:t>, 鈴木雄一郎</a:t>
                      </a:r>
                      <a:endParaRPr sz="2400"/>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ja" sz="2400">
                          <a:solidFill>
                            <a:schemeClr val="dk1"/>
                          </a:solidFill>
                        </a:rPr>
                        <a:t>a{3,}</a:t>
                      </a:r>
                      <a:endParaRPr sz="2400"/>
                    </a:p>
                  </a:txBody>
                  <a:tcPr marT="91425" marB="91425" marR="91425" marL="91425"/>
                </a:tc>
                <a:tc>
                  <a:txBody>
                    <a:bodyPr/>
                    <a:lstStyle/>
                    <a:p>
                      <a:pPr indent="0" lvl="0" marL="0" rtl="0" algn="l">
                        <a:spcBef>
                          <a:spcPts val="0"/>
                        </a:spcBef>
                        <a:spcAft>
                          <a:spcPts val="0"/>
                        </a:spcAft>
                        <a:buNone/>
                      </a:pPr>
                      <a:r>
                        <a:rPr lang="ja" sz="2400" u="sng">
                          <a:solidFill>
                            <a:schemeClr val="dk1"/>
                          </a:solidFill>
                        </a:rPr>
                        <a:t>aaa</a:t>
                      </a:r>
                      <a:r>
                        <a:rPr lang="ja" sz="2400">
                          <a:solidFill>
                            <a:schemeClr val="dk1"/>
                          </a:solidFill>
                        </a:rPr>
                        <a:t>, </a:t>
                      </a:r>
                      <a:r>
                        <a:rPr lang="ja" sz="2400" u="sng">
                          <a:solidFill>
                            <a:schemeClr val="dk1"/>
                          </a:solidFill>
                        </a:rPr>
                        <a:t>aaaa</a:t>
                      </a:r>
                      <a:r>
                        <a:rPr lang="ja" sz="2400">
                          <a:solidFill>
                            <a:schemeClr val="dk1"/>
                          </a:solidFill>
                        </a:rPr>
                        <a:t>, aa, a </a:t>
                      </a:r>
                      <a:endParaRPr sz="2400"/>
                    </a:p>
                  </a:txBody>
                  <a:tcPr marT="91425" marB="91425" marR="91425" marL="91425"/>
                </a:tc>
              </a:tr>
              <a:tr h="381000">
                <a:tc>
                  <a:txBody>
                    <a:bodyPr/>
                    <a:lstStyle/>
                    <a:p>
                      <a:pPr indent="0" lvl="0" marL="0" rtl="0" algn="l">
                        <a:spcBef>
                          <a:spcPts val="0"/>
                        </a:spcBef>
                        <a:spcAft>
                          <a:spcPts val="0"/>
                        </a:spcAft>
                        <a:buNone/>
                      </a:pPr>
                      <a:r>
                        <a:rPr lang="ja" sz="2400"/>
                        <a:t>\d{1,3}</a:t>
                      </a:r>
                      <a:endParaRPr sz="2400"/>
                    </a:p>
                  </a:txBody>
                  <a:tcPr marT="91425" marB="91425" marR="91425" marL="91425"/>
                </a:tc>
                <a:tc>
                  <a:txBody>
                    <a:bodyPr/>
                    <a:lstStyle/>
                    <a:p>
                      <a:pPr indent="0" lvl="0" marL="0" rtl="0" algn="l">
                        <a:spcBef>
                          <a:spcPts val="0"/>
                        </a:spcBef>
                        <a:spcAft>
                          <a:spcPts val="0"/>
                        </a:spcAft>
                        <a:buNone/>
                      </a:pPr>
                      <a:r>
                        <a:rPr lang="ja" sz="2400" u="sng"/>
                        <a:t>1</a:t>
                      </a:r>
                      <a:r>
                        <a:rPr lang="ja" sz="2400"/>
                        <a:t>, </a:t>
                      </a:r>
                      <a:r>
                        <a:rPr lang="ja" sz="2400" u="sng"/>
                        <a:t>111</a:t>
                      </a:r>
                      <a:r>
                        <a:rPr lang="ja" sz="2400"/>
                        <a:t>, </a:t>
                      </a:r>
                      <a:r>
                        <a:rPr lang="ja" sz="2400" u="sng"/>
                        <a:t>12</a:t>
                      </a:r>
                      <a:r>
                        <a:rPr lang="ja" sz="2400"/>
                        <a:t>, </a:t>
                      </a:r>
                      <a:r>
                        <a:rPr lang="ja" sz="2400" u="sng"/>
                        <a:t>123</a:t>
                      </a:r>
                      <a:r>
                        <a:rPr lang="ja" sz="600">
                          <a:solidFill>
                            <a:schemeClr val="dk1"/>
                          </a:solidFill>
                        </a:rPr>
                        <a:t> </a:t>
                      </a:r>
                      <a:r>
                        <a:rPr lang="ja" sz="2400" u="sng"/>
                        <a:t>4</a:t>
                      </a:r>
                      <a:r>
                        <a:rPr lang="ja" sz="2400"/>
                        <a:t>, abc</a:t>
                      </a:r>
                      <a:r>
                        <a:rPr lang="ja" sz="2400" u="sng"/>
                        <a:t>1</a:t>
                      </a:r>
                      <a:r>
                        <a:rPr lang="ja" sz="2400"/>
                        <a:t>d</a:t>
                      </a:r>
                      <a:endParaRPr sz="2400"/>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ja" sz="2400">
                          <a:solidFill>
                            <a:schemeClr val="dk1"/>
                          </a:solidFill>
                        </a:rPr>
                        <a:t>&lt;BR *&gt;</a:t>
                      </a:r>
                      <a:endParaRPr sz="24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ja" sz="2400" u="sng">
                          <a:solidFill>
                            <a:schemeClr val="dk1"/>
                          </a:solidFill>
                        </a:rPr>
                        <a:t>&lt;BR&gt;</a:t>
                      </a:r>
                      <a:r>
                        <a:rPr lang="ja" sz="2400">
                          <a:solidFill>
                            <a:schemeClr val="dk1"/>
                          </a:solidFill>
                        </a:rPr>
                        <a:t>, </a:t>
                      </a:r>
                      <a:r>
                        <a:rPr lang="ja" sz="2400" u="sng">
                          <a:solidFill>
                            <a:schemeClr val="dk1"/>
                          </a:solidFill>
                        </a:rPr>
                        <a:t>&lt;BR             &gt;</a:t>
                      </a:r>
                      <a:r>
                        <a:rPr lang="ja" sz="2400">
                          <a:solidFill>
                            <a:schemeClr val="dk1"/>
                          </a:solidFill>
                        </a:rPr>
                        <a:t>, &lt;BR-&gt;</a:t>
                      </a:r>
                      <a:endParaRPr sz="2400"/>
                    </a:p>
                  </a:txBody>
                  <a:tcPr marT="91425" marB="91425" marR="91425" marL="91425"/>
                </a:tc>
              </a:tr>
            </a:tbl>
          </a:graphicData>
        </a:graphic>
      </p:graphicFrame>
      <p:sp>
        <p:nvSpPr>
          <p:cNvPr id="283" name="Google Shape;283;p44"/>
          <p:cNvSpPr txBox="1"/>
          <p:nvPr/>
        </p:nvSpPr>
        <p:spPr>
          <a:xfrm>
            <a:off x="700050" y="5357150"/>
            <a:ext cx="7091400" cy="7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800"/>
              <a:t>※原則として最長一致となる。最短一致にしたい場合は、”a+?” のように "?”を付与する。詳細は後述。</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3.6. アンカー（位置指定）</a:t>
            </a:r>
            <a:endParaRPr b="1"/>
          </a:p>
        </p:txBody>
      </p:sp>
      <p:sp>
        <p:nvSpPr>
          <p:cNvPr id="289" name="Google Shape;289;p45"/>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400"/>
              <a:t>文字や文字列ではなく、位置を指定する表現</a:t>
            </a:r>
            <a:endParaRPr sz="2400"/>
          </a:p>
          <a:p>
            <a:pPr indent="0" lvl="0" marL="0" rtl="0" algn="l">
              <a:spcBef>
                <a:spcPts val="1600"/>
              </a:spcBef>
              <a:spcAft>
                <a:spcPts val="1600"/>
              </a:spcAft>
              <a:buNone/>
            </a:pPr>
            <a:r>
              <a:t/>
            </a:r>
            <a:endParaRPr b="1" sz="2400"/>
          </a:p>
        </p:txBody>
      </p:sp>
      <p:sp>
        <p:nvSpPr>
          <p:cNvPr id="290" name="Google Shape;290;p4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graphicFrame>
        <p:nvGraphicFramePr>
          <p:cNvPr id="291" name="Google Shape;291;p45"/>
          <p:cNvGraphicFramePr/>
          <p:nvPr/>
        </p:nvGraphicFramePr>
        <p:xfrm>
          <a:off x="952500" y="2476500"/>
          <a:ext cx="3000000" cy="3000000"/>
        </p:xfrm>
        <a:graphic>
          <a:graphicData uri="http://schemas.openxmlformats.org/drawingml/2006/table">
            <a:tbl>
              <a:tblPr>
                <a:noFill/>
                <a:tableStyleId>{4A83DEE9-DA6F-4684-8F3B-B5A1411C06DC}</a:tableStyleId>
              </a:tblPr>
              <a:tblGrid>
                <a:gridCol w="1843425"/>
                <a:gridCol w="5395575"/>
              </a:tblGrid>
              <a:tr h="381000">
                <a:tc>
                  <a:txBody>
                    <a:bodyPr/>
                    <a:lstStyle/>
                    <a:p>
                      <a:pPr indent="0" lvl="0" marL="0" rtl="0" algn="l">
                        <a:spcBef>
                          <a:spcPts val="0"/>
                        </a:spcBef>
                        <a:spcAft>
                          <a:spcPts val="0"/>
                        </a:spcAft>
                        <a:buNone/>
                      </a:pPr>
                      <a:r>
                        <a:rPr lang="ja" sz="2400"/>
                        <a:t>表現</a:t>
                      </a:r>
                      <a:endParaRPr sz="2400"/>
                    </a:p>
                  </a:txBody>
                  <a:tcPr marT="91425" marB="91425" marR="91425" marL="91425">
                    <a:solidFill>
                      <a:srgbClr val="CFE2F3"/>
                    </a:solidFill>
                  </a:tcPr>
                </a:tc>
                <a:tc>
                  <a:txBody>
                    <a:bodyPr/>
                    <a:lstStyle/>
                    <a:p>
                      <a:pPr indent="0" lvl="0" marL="0" rtl="0" algn="l">
                        <a:spcBef>
                          <a:spcPts val="0"/>
                        </a:spcBef>
                        <a:spcAft>
                          <a:spcPts val="0"/>
                        </a:spcAft>
                        <a:buNone/>
                      </a:pPr>
                      <a:r>
                        <a:rPr lang="ja" sz="2400"/>
                        <a:t>説明</a:t>
                      </a:r>
                      <a:endParaRPr sz="2400"/>
                    </a:p>
                  </a:txBody>
                  <a:tcPr marT="91425" marB="91425" marR="91425" marL="91425">
                    <a:solidFill>
                      <a:srgbClr val="CFE2F3"/>
                    </a:solidFill>
                  </a:tcPr>
                </a:tc>
              </a:tr>
              <a:tr h="381000">
                <a:tc>
                  <a:txBody>
                    <a:bodyPr/>
                    <a:lstStyle/>
                    <a:p>
                      <a:pPr indent="0" lvl="0" marL="0" rtl="0" algn="l">
                        <a:spcBef>
                          <a:spcPts val="0"/>
                        </a:spcBef>
                        <a:spcAft>
                          <a:spcPts val="0"/>
                        </a:spcAft>
                        <a:buNone/>
                      </a:pPr>
                      <a:r>
                        <a:rPr lang="ja" sz="2400"/>
                        <a:t>^</a:t>
                      </a:r>
                      <a:endParaRPr sz="2400"/>
                    </a:p>
                  </a:txBody>
                  <a:tcPr marT="91425" marB="91425" marR="91425" marL="91425"/>
                </a:tc>
                <a:tc>
                  <a:txBody>
                    <a:bodyPr/>
                    <a:lstStyle/>
                    <a:p>
                      <a:pPr indent="0" lvl="0" marL="0" rtl="0" algn="l">
                        <a:spcBef>
                          <a:spcPts val="0"/>
                        </a:spcBef>
                        <a:spcAft>
                          <a:spcPts val="0"/>
                        </a:spcAft>
                        <a:buNone/>
                      </a:pPr>
                      <a:r>
                        <a:rPr lang="ja" sz="2400"/>
                        <a:t>文字列の先頭</a:t>
                      </a:r>
                      <a:endParaRPr sz="2400"/>
                    </a:p>
                  </a:txBody>
                  <a:tcPr marT="91425" marB="91425" marR="91425" marL="91425"/>
                </a:tc>
              </a:tr>
              <a:tr h="381000">
                <a:tc>
                  <a:txBody>
                    <a:bodyPr/>
                    <a:lstStyle/>
                    <a:p>
                      <a:pPr indent="0" lvl="0" marL="0" rtl="0" algn="l">
                        <a:spcBef>
                          <a:spcPts val="0"/>
                        </a:spcBef>
                        <a:spcAft>
                          <a:spcPts val="0"/>
                        </a:spcAft>
                        <a:buNone/>
                      </a:pPr>
                      <a:r>
                        <a:rPr lang="ja" sz="2400"/>
                        <a:t>$</a:t>
                      </a:r>
                      <a:endParaRPr sz="2400"/>
                    </a:p>
                  </a:txBody>
                  <a:tcPr marT="91425" marB="91425" marR="91425" marL="91425"/>
                </a:tc>
                <a:tc>
                  <a:txBody>
                    <a:bodyPr/>
                    <a:lstStyle/>
                    <a:p>
                      <a:pPr indent="0" lvl="0" marL="0" rtl="0" algn="l">
                        <a:spcBef>
                          <a:spcPts val="0"/>
                        </a:spcBef>
                        <a:spcAft>
                          <a:spcPts val="0"/>
                        </a:spcAft>
                        <a:buNone/>
                      </a:pPr>
                      <a:r>
                        <a:rPr lang="ja" sz="2400"/>
                        <a:t>文字列の末尾</a:t>
                      </a:r>
                      <a:endParaRPr sz="2400"/>
                    </a:p>
                  </a:txBody>
                  <a:tcPr marT="91425" marB="91425" marR="91425" marL="91425"/>
                </a:tc>
              </a:tr>
              <a:tr h="381000">
                <a:tc>
                  <a:txBody>
                    <a:bodyPr/>
                    <a:lstStyle/>
                    <a:p>
                      <a:pPr indent="0" lvl="0" marL="0" rtl="0" algn="l">
                        <a:spcBef>
                          <a:spcPts val="0"/>
                        </a:spcBef>
                        <a:spcAft>
                          <a:spcPts val="0"/>
                        </a:spcAft>
                        <a:buNone/>
                      </a:pPr>
                      <a:r>
                        <a:rPr lang="ja" sz="2400"/>
                        <a:t>\b</a:t>
                      </a:r>
                      <a:endParaRPr sz="2400"/>
                    </a:p>
                  </a:txBody>
                  <a:tcPr marT="91425" marB="91425" marR="91425" marL="91425"/>
                </a:tc>
                <a:tc>
                  <a:txBody>
                    <a:bodyPr/>
                    <a:lstStyle/>
                    <a:p>
                      <a:pPr indent="0" lvl="0" marL="0" rtl="0" algn="l">
                        <a:spcBef>
                          <a:spcPts val="0"/>
                        </a:spcBef>
                        <a:spcAft>
                          <a:spcPts val="0"/>
                        </a:spcAft>
                        <a:buNone/>
                      </a:pPr>
                      <a:r>
                        <a:rPr lang="ja" sz="2400"/>
                        <a:t>単語境界</a:t>
                      </a:r>
                      <a:endParaRPr sz="2400"/>
                    </a:p>
                  </a:txBody>
                  <a:tcPr marT="91425" marB="91425" marR="91425" marL="91425"/>
                </a:tc>
              </a:tr>
              <a:tr h="381000">
                <a:tc>
                  <a:txBody>
                    <a:bodyPr/>
                    <a:lstStyle/>
                    <a:p>
                      <a:pPr indent="0" lvl="0" marL="0" rtl="0" algn="l">
                        <a:spcBef>
                          <a:spcPts val="0"/>
                        </a:spcBef>
                        <a:spcAft>
                          <a:spcPts val="0"/>
                        </a:spcAft>
                        <a:buNone/>
                      </a:pPr>
                      <a:r>
                        <a:rPr lang="ja" sz="2400"/>
                        <a:t>\B</a:t>
                      </a:r>
                      <a:endParaRPr sz="2400"/>
                    </a:p>
                  </a:txBody>
                  <a:tcPr marT="91425" marB="91425" marR="91425" marL="91425"/>
                </a:tc>
                <a:tc>
                  <a:txBody>
                    <a:bodyPr/>
                    <a:lstStyle/>
                    <a:p>
                      <a:pPr indent="0" lvl="0" marL="0" rtl="0" algn="l">
                        <a:spcBef>
                          <a:spcPts val="0"/>
                        </a:spcBef>
                        <a:spcAft>
                          <a:spcPts val="0"/>
                        </a:spcAft>
                        <a:buNone/>
                      </a:pPr>
                      <a:r>
                        <a:rPr lang="ja" sz="2400"/>
                        <a:t>単語境界以外</a:t>
                      </a:r>
                      <a:endParaRPr sz="2400"/>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3.6. アンカー（位置指定）:マッチの例</a:t>
            </a:r>
            <a:endParaRPr b="1"/>
          </a:p>
        </p:txBody>
      </p:sp>
      <p:sp>
        <p:nvSpPr>
          <p:cNvPr id="297" name="Google Shape;297;p46"/>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0" lvl="0" marL="0" rtl="0" algn="l">
              <a:spcBef>
                <a:spcPts val="1600"/>
              </a:spcBef>
              <a:spcAft>
                <a:spcPts val="1600"/>
              </a:spcAft>
              <a:buNone/>
            </a:pPr>
            <a:r>
              <a:t/>
            </a:r>
            <a:endParaRPr b="1" sz="2400"/>
          </a:p>
        </p:txBody>
      </p:sp>
      <p:sp>
        <p:nvSpPr>
          <p:cNvPr id="298" name="Google Shape;298;p4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graphicFrame>
        <p:nvGraphicFramePr>
          <p:cNvPr id="299" name="Google Shape;299;p46"/>
          <p:cNvGraphicFramePr/>
          <p:nvPr/>
        </p:nvGraphicFramePr>
        <p:xfrm>
          <a:off x="886950" y="1711750"/>
          <a:ext cx="3000000" cy="3000000"/>
        </p:xfrm>
        <a:graphic>
          <a:graphicData uri="http://schemas.openxmlformats.org/drawingml/2006/table">
            <a:tbl>
              <a:tblPr>
                <a:noFill/>
                <a:tableStyleId>{4A83DEE9-DA6F-4684-8F3B-B5A1411C06DC}</a:tableStyleId>
              </a:tblPr>
              <a:tblGrid>
                <a:gridCol w="1843425"/>
                <a:gridCol w="5395575"/>
              </a:tblGrid>
              <a:tr h="381000">
                <a:tc>
                  <a:txBody>
                    <a:bodyPr/>
                    <a:lstStyle/>
                    <a:p>
                      <a:pPr indent="0" lvl="0" marL="0" rtl="0" algn="l">
                        <a:spcBef>
                          <a:spcPts val="0"/>
                        </a:spcBef>
                        <a:spcAft>
                          <a:spcPts val="0"/>
                        </a:spcAft>
                        <a:buNone/>
                      </a:pPr>
                      <a:r>
                        <a:rPr lang="ja" sz="2400"/>
                        <a:t>表現</a:t>
                      </a:r>
                      <a:endParaRPr sz="2400"/>
                    </a:p>
                  </a:txBody>
                  <a:tcPr marT="91425" marB="91425" marR="91425" marL="91425">
                    <a:solidFill>
                      <a:srgbClr val="CFE2F3"/>
                    </a:solidFill>
                  </a:tcPr>
                </a:tc>
                <a:tc>
                  <a:txBody>
                    <a:bodyPr/>
                    <a:lstStyle/>
                    <a:p>
                      <a:pPr indent="0" lvl="0" marL="0" rtl="0" algn="l">
                        <a:spcBef>
                          <a:spcPts val="0"/>
                        </a:spcBef>
                        <a:spcAft>
                          <a:spcPts val="0"/>
                        </a:spcAft>
                        <a:buNone/>
                      </a:pPr>
                      <a:r>
                        <a:rPr lang="ja" sz="2400"/>
                        <a:t>対象テキスト(下線部がマッチ)</a:t>
                      </a:r>
                      <a:endParaRPr sz="2400"/>
                    </a:p>
                  </a:txBody>
                  <a:tcPr marT="91425" marB="91425" marR="91425" marL="91425">
                    <a:solidFill>
                      <a:srgbClr val="CFE2F3"/>
                    </a:solidFill>
                  </a:tcPr>
                </a:tc>
              </a:tr>
              <a:tr h="381000">
                <a:tc>
                  <a:txBody>
                    <a:bodyPr/>
                    <a:lstStyle/>
                    <a:p>
                      <a:pPr indent="0" lvl="0" marL="0" rtl="0" algn="l">
                        <a:spcBef>
                          <a:spcPts val="0"/>
                        </a:spcBef>
                        <a:spcAft>
                          <a:spcPts val="0"/>
                        </a:spcAft>
                        <a:buNone/>
                      </a:pPr>
                      <a:r>
                        <a:rPr lang="ja" sz="2400"/>
                        <a:t>^test</a:t>
                      </a:r>
                      <a:endParaRPr sz="2400"/>
                    </a:p>
                  </a:txBody>
                  <a:tcPr marT="91425" marB="91425" marR="91425" marL="91425"/>
                </a:tc>
                <a:tc>
                  <a:txBody>
                    <a:bodyPr/>
                    <a:lstStyle/>
                    <a:p>
                      <a:pPr indent="0" lvl="0" marL="0" rtl="0" algn="l">
                        <a:spcBef>
                          <a:spcPts val="0"/>
                        </a:spcBef>
                        <a:spcAft>
                          <a:spcPts val="0"/>
                        </a:spcAft>
                        <a:buNone/>
                      </a:pPr>
                      <a:r>
                        <a:rPr lang="ja" sz="2400" u="sng"/>
                        <a:t>test</a:t>
                      </a:r>
                      <a:r>
                        <a:rPr lang="ja" sz="2400"/>
                        <a:t>testtest</a:t>
                      </a:r>
                      <a:endParaRPr sz="2400"/>
                    </a:p>
                  </a:txBody>
                  <a:tcPr marT="91425" marB="91425" marR="91425" marL="91425"/>
                </a:tc>
              </a:tr>
              <a:tr h="381000">
                <a:tc>
                  <a:txBody>
                    <a:bodyPr/>
                    <a:lstStyle/>
                    <a:p>
                      <a:pPr indent="0" lvl="0" marL="0" rtl="0" algn="l">
                        <a:spcBef>
                          <a:spcPts val="0"/>
                        </a:spcBef>
                        <a:spcAft>
                          <a:spcPts val="0"/>
                        </a:spcAft>
                        <a:buNone/>
                      </a:pPr>
                      <a:r>
                        <a:rPr lang="ja" sz="2400"/>
                        <a:t>test$</a:t>
                      </a:r>
                      <a:endParaRPr sz="24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ja" sz="2400">
                          <a:solidFill>
                            <a:schemeClr val="dk1"/>
                          </a:solidFill>
                        </a:rPr>
                        <a:t>testtest</a:t>
                      </a:r>
                      <a:r>
                        <a:rPr lang="ja" sz="2400" u="sng">
                          <a:solidFill>
                            <a:schemeClr val="dk1"/>
                          </a:solidFill>
                        </a:rPr>
                        <a:t>test</a:t>
                      </a:r>
                      <a:endParaRPr sz="2400" u="sng">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ja" sz="2400"/>
                        <a:t>\btest\b</a:t>
                      </a:r>
                      <a:endParaRPr sz="2400"/>
                    </a:p>
                  </a:txBody>
                  <a:tcPr marT="91425" marB="91425" marR="91425" marL="91425"/>
                </a:tc>
                <a:tc>
                  <a:txBody>
                    <a:bodyPr/>
                    <a:lstStyle/>
                    <a:p>
                      <a:pPr indent="0" lvl="0" marL="0" rtl="0" algn="l">
                        <a:spcBef>
                          <a:spcPts val="0"/>
                        </a:spcBef>
                        <a:spcAft>
                          <a:spcPts val="0"/>
                        </a:spcAft>
                        <a:buNone/>
                      </a:pPr>
                      <a:r>
                        <a:rPr lang="ja" sz="2400" u="sng">
                          <a:solidFill>
                            <a:schemeClr val="dk1"/>
                          </a:solidFill>
                        </a:rPr>
                        <a:t>test</a:t>
                      </a:r>
                      <a:r>
                        <a:rPr lang="ja" sz="2400">
                          <a:solidFill>
                            <a:schemeClr val="dk1"/>
                          </a:solidFill>
                        </a:rPr>
                        <a:t>,</a:t>
                      </a:r>
                      <a:r>
                        <a:rPr lang="ja" sz="2400" u="sng">
                          <a:solidFill>
                            <a:schemeClr val="dk1"/>
                          </a:solidFill>
                        </a:rPr>
                        <a:t>test</a:t>
                      </a:r>
                      <a:r>
                        <a:rPr lang="ja" sz="2400">
                          <a:solidFill>
                            <a:schemeClr val="dk1"/>
                          </a:solidFill>
                        </a:rPr>
                        <a:t>,testtestteset</a:t>
                      </a:r>
                      <a:endParaRPr sz="2400"/>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ja" sz="2400">
                          <a:solidFill>
                            <a:schemeClr val="dk1"/>
                          </a:solidFill>
                        </a:rPr>
                        <a:t>\Btest\B</a:t>
                      </a:r>
                      <a:endParaRPr sz="24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ja" sz="2400">
                          <a:solidFill>
                            <a:schemeClr val="dk1"/>
                          </a:solidFill>
                        </a:rPr>
                        <a:t>test,test,test</a:t>
                      </a:r>
                      <a:r>
                        <a:rPr lang="ja" sz="2400" u="sng">
                          <a:solidFill>
                            <a:schemeClr val="dk1"/>
                          </a:solidFill>
                        </a:rPr>
                        <a:t>test</a:t>
                      </a:r>
                      <a:r>
                        <a:rPr lang="ja" sz="2400">
                          <a:solidFill>
                            <a:schemeClr val="dk1"/>
                          </a:solidFill>
                        </a:rPr>
                        <a:t>teset</a:t>
                      </a:r>
                      <a:endParaRPr sz="2400"/>
                    </a:p>
                  </a:txBody>
                  <a:tcPr marT="91425" marB="91425" marR="91425" marL="914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3.7. 先読み・戻り読み</a:t>
            </a:r>
            <a:endParaRPr b="1"/>
          </a:p>
        </p:txBody>
      </p:sp>
      <p:sp>
        <p:nvSpPr>
          <p:cNvPr id="305" name="Google Shape;305;p47"/>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t>後続あるいは手前に特定の文字列が存在する位置を表現</a:t>
            </a:r>
            <a:endParaRPr sz="2400"/>
          </a:p>
          <a:p>
            <a:pPr indent="-381000" lvl="0" marL="457200" rtl="0" algn="l">
              <a:spcBef>
                <a:spcPts val="1000"/>
              </a:spcBef>
              <a:spcAft>
                <a:spcPts val="0"/>
              </a:spcAft>
              <a:buSzPts val="2400"/>
              <a:buChar char="●"/>
            </a:pPr>
            <a:r>
              <a:rPr lang="ja" sz="2400"/>
              <a:t>先読みは後続文字列を、戻り読みは手前の文字列を確認</a:t>
            </a:r>
            <a:endParaRPr sz="2400"/>
          </a:p>
          <a:p>
            <a:pPr indent="0" lvl="0" marL="0" rtl="0" algn="l">
              <a:spcBef>
                <a:spcPts val="1000"/>
              </a:spcBef>
              <a:spcAft>
                <a:spcPts val="1000"/>
              </a:spcAft>
              <a:buNone/>
            </a:pPr>
            <a:r>
              <a:t/>
            </a:r>
            <a:endParaRPr b="1" sz="2400"/>
          </a:p>
        </p:txBody>
      </p:sp>
      <p:sp>
        <p:nvSpPr>
          <p:cNvPr id="306" name="Google Shape;306;p4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graphicFrame>
        <p:nvGraphicFramePr>
          <p:cNvPr id="307" name="Google Shape;307;p47"/>
          <p:cNvGraphicFramePr/>
          <p:nvPr/>
        </p:nvGraphicFramePr>
        <p:xfrm>
          <a:off x="745075" y="2959600"/>
          <a:ext cx="3000000" cy="3000000"/>
        </p:xfrm>
        <a:graphic>
          <a:graphicData uri="http://schemas.openxmlformats.org/drawingml/2006/table">
            <a:tbl>
              <a:tblPr>
                <a:noFill/>
                <a:tableStyleId>{4A83DEE9-DA6F-4684-8F3B-B5A1411C06DC}</a:tableStyleId>
              </a:tblPr>
              <a:tblGrid>
                <a:gridCol w="1843425"/>
                <a:gridCol w="5395575"/>
              </a:tblGrid>
              <a:tr h="381000">
                <a:tc>
                  <a:txBody>
                    <a:bodyPr/>
                    <a:lstStyle/>
                    <a:p>
                      <a:pPr indent="0" lvl="0" marL="0" rtl="0" algn="l">
                        <a:spcBef>
                          <a:spcPts val="0"/>
                        </a:spcBef>
                        <a:spcAft>
                          <a:spcPts val="0"/>
                        </a:spcAft>
                        <a:buNone/>
                      </a:pPr>
                      <a:r>
                        <a:rPr lang="ja" sz="2400"/>
                        <a:t>表現</a:t>
                      </a:r>
                      <a:endParaRPr sz="2400"/>
                    </a:p>
                  </a:txBody>
                  <a:tcPr marT="91425" marB="91425" marR="91425" marL="91425">
                    <a:solidFill>
                      <a:srgbClr val="CFE2F3"/>
                    </a:solidFill>
                  </a:tcPr>
                </a:tc>
                <a:tc>
                  <a:txBody>
                    <a:bodyPr/>
                    <a:lstStyle/>
                    <a:p>
                      <a:pPr indent="0" lvl="0" marL="0" rtl="0" algn="l">
                        <a:spcBef>
                          <a:spcPts val="0"/>
                        </a:spcBef>
                        <a:spcAft>
                          <a:spcPts val="0"/>
                        </a:spcAft>
                        <a:buNone/>
                      </a:pPr>
                      <a:r>
                        <a:rPr lang="ja" sz="2400"/>
                        <a:t>説明</a:t>
                      </a:r>
                      <a:endParaRPr sz="2400"/>
                    </a:p>
                  </a:txBody>
                  <a:tcPr marT="91425" marB="91425" marR="91425" marL="91425">
                    <a:solidFill>
                      <a:srgbClr val="CFE2F3"/>
                    </a:solidFill>
                  </a:tcPr>
                </a:tc>
              </a:tr>
              <a:tr h="381000">
                <a:tc>
                  <a:txBody>
                    <a:bodyPr/>
                    <a:lstStyle/>
                    <a:p>
                      <a:pPr indent="0" lvl="0" marL="0" rtl="0" algn="l">
                        <a:spcBef>
                          <a:spcPts val="0"/>
                        </a:spcBef>
                        <a:spcAft>
                          <a:spcPts val="0"/>
                        </a:spcAft>
                        <a:buNone/>
                      </a:pPr>
                      <a:r>
                        <a:rPr lang="ja" sz="2400"/>
                        <a:t>(?=</a:t>
                      </a:r>
                      <a:r>
                        <a:rPr i="1" lang="ja" sz="2400"/>
                        <a:t>regex</a:t>
                      </a:r>
                      <a:r>
                        <a:rPr lang="ja" sz="2400"/>
                        <a:t>)</a:t>
                      </a:r>
                      <a:endParaRPr sz="2400"/>
                    </a:p>
                  </a:txBody>
                  <a:tcPr marT="91425" marB="91425" marR="91425" marL="91425"/>
                </a:tc>
                <a:tc>
                  <a:txBody>
                    <a:bodyPr/>
                    <a:lstStyle/>
                    <a:p>
                      <a:pPr indent="0" lvl="0" marL="0" rtl="0" algn="l">
                        <a:spcBef>
                          <a:spcPts val="0"/>
                        </a:spcBef>
                        <a:spcAft>
                          <a:spcPts val="0"/>
                        </a:spcAft>
                        <a:buNone/>
                      </a:pPr>
                      <a:r>
                        <a:rPr lang="ja" sz="2400"/>
                        <a:t>後続文字列が</a:t>
                      </a:r>
                      <a:r>
                        <a:rPr i="1" lang="ja" sz="2400"/>
                        <a:t>regex</a:t>
                      </a:r>
                      <a:r>
                        <a:rPr lang="ja" sz="2400"/>
                        <a:t>である位置</a:t>
                      </a:r>
                      <a:endParaRPr sz="2400"/>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ja" sz="2400">
                          <a:solidFill>
                            <a:schemeClr val="dk1"/>
                          </a:solidFill>
                        </a:rPr>
                        <a:t>(?!</a:t>
                      </a:r>
                      <a:r>
                        <a:rPr i="1" lang="ja" sz="2400">
                          <a:solidFill>
                            <a:schemeClr val="dk1"/>
                          </a:solidFill>
                        </a:rPr>
                        <a:t>regex</a:t>
                      </a:r>
                      <a:r>
                        <a:rPr lang="ja" sz="2400">
                          <a:solidFill>
                            <a:schemeClr val="dk1"/>
                          </a:solidFill>
                        </a:rPr>
                        <a:t>)</a:t>
                      </a:r>
                      <a:endParaRPr sz="24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ja" sz="2400">
                          <a:solidFill>
                            <a:schemeClr val="dk1"/>
                          </a:solidFill>
                        </a:rPr>
                        <a:t>後続文字列が</a:t>
                      </a:r>
                      <a:r>
                        <a:rPr i="1" lang="ja" sz="2400">
                          <a:solidFill>
                            <a:schemeClr val="dk1"/>
                          </a:solidFill>
                        </a:rPr>
                        <a:t>regex</a:t>
                      </a:r>
                      <a:r>
                        <a:rPr lang="ja" sz="2400">
                          <a:solidFill>
                            <a:schemeClr val="dk1"/>
                          </a:solidFill>
                        </a:rPr>
                        <a:t>でない位置</a:t>
                      </a:r>
                      <a:endParaRPr sz="2400"/>
                    </a:p>
                  </a:txBody>
                  <a:tcPr marT="91425" marB="91425" marR="91425" marL="91425"/>
                </a:tc>
              </a:tr>
              <a:tr h="381000">
                <a:tc>
                  <a:txBody>
                    <a:bodyPr/>
                    <a:lstStyle/>
                    <a:p>
                      <a:pPr indent="0" lvl="0" marL="0" rtl="0" algn="l">
                        <a:spcBef>
                          <a:spcPts val="0"/>
                        </a:spcBef>
                        <a:spcAft>
                          <a:spcPts val="0"/>
                        </a:spcAft>
                        <a:buNone/>
                      </a:pPr>
                      <a:r>
                        <a:rPr lang="ja" sz="2400"/>
                        <a:t>(?&lt;=</a:t>
                      </a:r>
                      <a:r>
                        <a:rPr i="1" lang="ja" sz="2400"/>
                        <a:t>regex</a:t>
                      </a:r>
                      <a:r>
                        <a:rPr lang="ja" sz="2400"/>
                        <a:t>)</a:t>
                      </a:r>
                      <a:endParaRPr sz="2400"/>
                    </a:p>
                  </a:txBody>
                  <a:tcPr marT="91425" marB="91425" marR="91425" marL="91425"/>
                </a:tc>
                <a:tc>
                  <a:txBody>
                    <a:bodyPr/>
                    <a:lstStyle/>
                    <a:p>
                      <a:pPr indent="0" lvl="0" marL="0" rtl="0" algn="l">
                        <a:spcBef>
                          <a:spcPts val="0"/>
                        </a:spcBef>
                        <a:spcAft>
                          <a:spcPts val="0"/>
                        </a:spcAft>
                        <a:buNone/>
                      </a:pPr>
                      <a:r>
                        <a:rPr lang="ja" sz="2400"/>
                        <a:t>手前の文字列が</a:t>
                      </a:r>
                      <a:r>
                        <a:rPr i="1" lang="ja" sz="2400"/>
                        <a:t>regex</a:t>
                      </a:r>
                      <a:r>
                        <a:rPr lang="ja" sz="2400"/>
                        <a:t>である位置</a:t>
                      </a:r>
                      <a:endParaRPr sz="2400"/>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ja" sz="2400">
                          <a:solidFill>
                            <a:schemeClr val="dk1"/>
                          </a:solidFill>
                        </a:rPr>
                        <a:t>(?&lt;!</a:t>
                      </a:r>
                      <a:r>
                        <a:rPr i="1" lang="ja" sz="2400">
                          <a:solidFill>
                            <a:schemeClr val="dk1"/>
                          </a:solidFill>
                        </a:rPr>
                        <a:t>regex</a:t>
                      </a:r>
                      <a:r>
                        <a:rPr lang="ja" sz="2400">
                          <a:solidFill>
                            <a:schemeClr val="dk1"/>
                          </a:solidFill>
                        </a:rPr>
                        <a:t>)</a:t>
                      </a:r>
                      <a:endParaRPr sz="24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ja" sz="2400">
                          <a:solidFill>
                            <a:schemeClr val="dk1"/>
                          </a:solidFill>
                        </a:rPr>
                        <a:t>手前の文字列が</a:t>
                      </a:r>
                      <a:r>
                        <a:rPr i="1" lang="ja" sz="2400">
                          <a:solidFill>
                            <a:schemeClr val="dk1"/>
                          </a:solidFill>
                        </a:rPr>
                        <a:t>regex</a:t>
                      </a:r>
                      <a:r>
                        <a:rPr lang="ja" sz="2400">
                          <a:solidFill>
                            <a:schemeClr val="dk1"/>
                          </a:solidFill>
                        </a:rPr>
                        <a:t>でない位置</a:t>
                      </a:r>
                      <a:endParaRPr sz="2400"/>
                    </a:p>
                  </a:txBody>
                  <a:tcPr marT="91425" marB="91425" marR="91425" marL="91425"/>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3.7. 先読み・戻り読み:マッチの例1</a:t>
            </a:r>
            <a:endParaRPr b="1"/>
          </a:p>
        </p:txBody>
      </p:sp>
      <p:sp>
        <p:nvSpPr>
          <p:cNvPr id="313" name="Google Shape;313;p4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graphicFrame>
        <p:nvGraphicFramePr>
          <p:cNvPr id="314" name="Google Shape;314;p48"/>
          <p:cNvGraphicFramePr/>
          <p:nvPr/>
        </p:nvGraphicFramePr>
        <p:xfrm>
          <a:off x="952500" y="1714175"/>
          <a:ext cx="3000000" cy="3000000"/>
        </p:xfrm>
        <a:graphic>
          <a:graphicData uri="http://schemas.openxmlformats.org/drawingml/2006/table">
            <a:tbl>
              <a:tblPr>
                <a:noFill/>
                <a:tableStyleId>{4A83DEE9-DA6F-4684-8F3B-B5A1411C06DC}</a:tableStyleId>
              </a:tblPr>
              <a:tblGrid>
                <a:gridCol w="2280425"/>
                <a:gridCol w="4958575"/>
              </a:tblGrid>
              <a:tr h="381000">
                <a:tc>
                  <a:txBody>
                    <a:bodyPr/>
                    <a:lstStyle/>
                    <a:p>
                      <a:pPr indent="0" lvl="0" marL="0" rtl="0" algn="l">
                        <a:spcBef>
                          <a:spcPts val="0"/>
                        </a:spcBef>
                        <a:spcAft>
                          <a:spcPts val="0"/>
                        </a:spcAft>
                        <a:buNone/>
                      </a:pPr>
                      <a:r>
                        <a:rPr lang="ja" sz="2400"/>
                        <a:t>表現</a:t>
                      </a:r>
                      <a:endParaRPr sz="2400"/>
                    </a:p>
                  </a:txBody>
                  <a:tcPr marT="91425" marB="91425" marR="91425" marL="91425">
                    <a:solidFill>
                      <a:srgbClr val="CFE2F3"/>
                    </a:solidFill>
                  </a:tcPr>
                </a:tc>
                <a:tc>
                  <a:txBody>
                    <a:bodyPr/>
                    <a:lstStyle/>
                    <a:p>
                      <a:pPr indent="0" lvl="0" marL="0" rtl="0" algn="l">
                        <a:spcBef>
                          <a:spcPts val="0"/>
                        </a:spcBef>
                        <a:spcAft>
                          <a:spcPts val="0"/>
                        </a:spcAft>
                        <a:buNone/>
                      </a:pPr>
                      <a:r>
                        <a:rPr lang="ja" sz="2400"/>
                        <a:t>対象テキスト（下線部がマッチ）</a:t>
                      </a:r>
                      <a:endParaRPr sz="2400"/>
                    </a:p>
                  </a:txBody>
                  <a:tcPr marT="91425" marB="91425" marR="91425" marL="91425">
                    <a:solidFill>
                      <a:srgbClr val="CFE2F3"/>
                    </a:solidFill>
                  </a:tcPr>
                </a:tc>
              </a:tr>
              <a:tr h="381000">
                <a:tc>
                  <a:txBody>
                    <a:bodyPr/>
                    <a:lstStyle/>
                    <a:p>
                      <a:pPr indent="0" lvl="0" marL="0" rtl="0" algn="l">
                        <a:spcBef>
                          <a:spcPts val="0"/>
                        </a:spcBef>
                        <a:spcAft>
                          <a:spcPts val="0"/>
                        </a:spcAft>
                        <a:buNone/>
                      </a:pPr>
                      <a:r>
                        <a:rPr lang="ja" sz="2400"/>
                        <a:t>鈴木(?=一郎)</a:t>
                      </a:r>
                      <a:endParaRPr sz="2400"/>
                    </a:p>
                  </a:txBody>
                  <a:tcPr marT="91425" marB="91425" marR="91425" marL="91425"/>
                </a:tc>
                <a:tc>
                  <a:txBody>
                    <a:bodyPr/>
                    <a:lstStyle/>
                    <a:p>
                      <a:pPr indent="0" lvl="0" marL="0" rtl="0" algn="l">
                        <a:spcBef>
                          <a:spcPts val="0"/>
                        </a:spcBef>
                        <a:spcAft>
                          <a:spcPts val="0"/>
                        </a:spcAft>
                        <a:buNone/>
                      </a:pPr>
                      <a:r>
                        <a:rPr lang="ja" sz="2400" u="sng"/>
                        <a:t>鈴木</a:t>
                      </a:r>
                      <a:r>
                        <a:rPr lang="ja" sz="2400"/>
                        <a:t>一郎, 鈴木三郎</a:t>
                      </a:r>
                      <a:endParaRPr sz="2400"/>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ja" sz="2400">
                          <a:solidFill>
                            <a:schemeClr val="dk1"/>
                          </a:solidFill>
                        </a:rPr>
                        <a:t>鈴木(?!一郎)</a:t>
                      </a:r>
                      <a:endParaRPr sz="24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ja" sz="2400">
                          <a:solidFill>
                            <a:schemeClr val="dk1"/>
                          </a:solidFill>
                        </a:rPr>
                        <a:t>鈴木一郎, </a:t>
                      </a:r>
                      <a:r>
                        <a:rPr lang="ja" sz="2400" u="sng">
                          <a:solidFill>
                            <a:schemeClr val="dk1"/>
                          </a:solidFill>
                        </a:rPr>
                        <a:t>鈴木</a:t>
                      </a:r>
                      <a:r>
                        <a:rPr lang="ja" sz="2400">
                          <a:solidFill>
                            <a:schemeClr val="dk1"/>
                          </a:solidFill>
                        </a:rPr>
                        <a:t>三郎</a:t>
                      </a:r>
                      <a:endParaRPr sz="2400"/>
                    </a:p>
                  </a:txBody>
                  <a:tcPr marT="91425" marB="91425" marR="91425" marL="91425"/>
                </a:tc>
              </a:tr>
              <a:tr h="381000">
                <a:tc>
                  <a:txBody>
                    <a:bodyPr/>
                    <a:lstStyle/>
                    <a:p>
                      <a:pPr indent="0" lvl="0" marL="0" rtl="0" algn="l">
                        <a:spcBef>
                          <a:spcPts val="0"/>
                        </a:spcBef>
                        <a:spcAft>
                          <a:spcPts val="0"/>
                        </a:spcAft>
                        <a:buNone/>
                      </a:pPr>
                      <a:r>
                        <a:rPr lang="ja" sz="2400"/>
                        <a:t>(?&lt;=</a:t>
                      </a:r>
                      <a:r>
                        <a:rPr lang="ja" sz="2400">
                          <a:solidFill>
                            <a:schemeClr val="dk1"/>
                          </a:solidFill>
                        </a:rPr>
                        <a:t>鈴木</a:t>
                      </a:r>
                      <a:r>
                        <a:rPr lang="ja" sz="2400"/>
                        <a:t>)</a:t>
                      </a:r>
                      <a:r>
                        <a:rPr lang="ja" sz="2400">
                          <a:solidFill>
                            <a:schemeClr val="dk1"/>
                          </a:solidFill>
                        </a:rPr>
                        <a:t>一郎</a:t>
                      </a:r>
                      <a:endParaRPr sz="2400"/>
                    </a:p>
                  </a:txBody>
                  <a:tcPr marT="91425" marB="91425" marR="91425" marL="91425"/>
                </a:tc>
                <a:tc>
                  <a:txBody>
                    <a:bodyPr/>
                    <a:lstStyle/>
                    <a:p>
                      <a:pPr indent="0" lvl="0" marL="0" rtl="0" algn="l">
                        <a:spcBef>
                          <a:spcPts val="0"/>
                        </a:spcBef>
                        <a:spcAft>
                          <a:spcPts val="0"/>
                        </a:spcAft>
                        <a:buNone/>
                      </a:pPr>
                      <a:r>
                        <a:rPr lang="ja" sz="2400">
                          <a:solidFill>
                            <a:schemeClr val="dk1"/>
                          </a:solidFill>
                        </a:rPr>
                        <a:t>鈴木</a:t>
                      </a:r>
                      <a:r>
                        <a:rPr lang="ja" sz="2400" u="sng">
                          <a:solidFill>
                            <a:schemeClr val="dk1"/>
                          </a:solidFill>
                        </a:rPr>
                        <a:t>一郎</a:t>
                      </a:r>
                      <a:r>
                        <a:rPr lang="ja" sz="2400">
                          <a:solidFill>
                            <a:schemeClr val="dk1"/>
                          </a:solidFill>
                        </a:rPr>
                        <a:t>, 田中一郎</a:t>
                      </a:r>
                      <a:endParaRPr sz="2400"/>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ja" sz="2400">
                          <a:solidFill>
                            <a:schemeClr val="dk1"/>
                          </a:solidFill>
                        </a:rPr>
                        <a:t>(?&lt;!鈴木)一郎</a:t>
                      </a:r>
                      <a:endParaRPr sz="24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ja" sz="2400">
                          <a:solidFill>
                            <a:schemeClr val="dk1"/>
                          </a:solidFill>
                        </a:rPr>
                        <a:t>鈴木一郎, 田中</a:t>
                      </a:r>
                      <a:r>
                        <a:rPr lang="ja" sz="2400" u="sng">
                          <a:solidFill>
                            <a:schemeClr val="dk1"/>
                          </a:solidFill>
                        </a:rPr>
                        <a:t>一郎</a:t>
                      </a:r>
                      <a:endParaRPr sz="2400" u="sng"/>
                    </a:p>
                  </a:txBody>
                  <a:tcPr marT="91425" marB="91425" marR="91425" marL="91425"/>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3.7. 先読み・戻り読み:マッチの例２</a:t>
            </a:r>
            <a:endParaRPr b="1"/>
          </a:p>
        </p:txBody>
      </p:sp>
      <p:sp>
        <p:nvSpPr>
          <p:cNvPr id="320" name="Google Shape;320;p4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
        <p:nvSpPr>
          <p:cNvPr id="321" name="Google Shape;321;p49"/>
          <p:cNvSpPr txBox="1"/>
          <p:nvPr/>
        </p:nvSpPr>
        <p:spPr>
          <a:xfrm>
            <a:off x="764725" y="1747950"/>
            <a:ext cx="6795300" cy="8532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t>括弧内は、正規表現も記述可能</a:t>
            </a:r>
            <a:endParaRPr sz="2400"/>
          </a:p>
        </p:txBody>
      </p:sp>
      <p:graphicFrame>
        <p:nvGraphicFramePr>
          <p:cNvPr id="322" name="Google Shape;322;p49"/>
          <p:cNvGraphicFramePr/>
          <p:nvPr/>
        </p:nvGraphicFramePr>
        <p:xfrm>
          <a:off x="1039925" y="2665625"/>
          <a:ext cx="3000000" cy="3000000"/>
        </p:xfrm>
        <a:graphic>
          <a:graphicData uri="http://schemas.openxmlformats.org/drawingml/2006/table">
            <a:tbl>
              <a:tblPr>
                <a:noFill/>
                <a:tableStyleId>{4A83DEE9-DA6F-4684-8F3B-B5A1411C06DC}</a:tableStyleId>
              </a:tblPr>
              <a:tblGrid>
                <a:gridCol w="2472425"/>
                <a:gridCol w="4766575"/>
              </a:tblGrid>
              <a:tr h="511200">
                <a:tc>
                  <a:txBody>
                    <a:bodyPr/>
                    <a:lstStyle/>
                    <a:p>
                      <a:pPr indent="0" lvl="0" marL="0" rtl="0" algn="l">
                        <a:spcBef>
                          <a:spcPts val="0"/>
                        </a:spcBef>
                        <a:spcAft>
                          <a:spcPts val="0"/>
                        </a:spcAft>
                        <a:buNone/>
                      </a:pPr>
                      <a:r>
                        <a:rPr lang="ja" sz="2400"/>
                        <a:t>表現</a:t>
                      </a:r>
                      <a:endParaRPr sz="2400"/>
                    </a:p>
                  </a:txBody>
                  <a:tcPr marT="91425" marB="91425" marR="91425" marL="91425">
                    <a:solidFill>
                      <a:srgbClr val="CFE2F3"/>
                    </a:solidFill>
                  </a:tcPr>
                </a:tc>
                <a:tc>
                  <a:txBody>
                    <a:bodyPr/>
                    <a:lstStyle/>
                    <a:p>
                      <a:pPr indent="0" lvl="0" marL="0" rtl="0" algn="l">
                        <a:spcBef>
                          <a:spcPts val="0"/>
                        </a:spcBef>
                        <a:spcAft>
                          <a:spcPts val="0"/>
                        </a:spcAft>
                        <a:buNone/>
                      </a:pPr>
                      <a:r>
                        <a:rPr lang="ja" sz="2400"/>
                        <a:t>対象テキスト(下線部がマッチ)</a:t>
                      </a:r>
                      <a:endParaRPr sz="2400"/>
                    </a:p>
                  </a:txBody>
                  <a:tcPr marT="91425" marB="91425" marR="91425" marL="91425">
                    <a:solidFill>
                      <a:srgbClr val="CFE2F3"/>
                    </a:solidFill>
                  </a:tcPr>
                </a:tc>
              </a:tr>
              <a:tr h="1570900">
                <a:tc>
                  <a:txBody>
                    <a:bodyPr/>
                    <a:lstStyle/>
                    <a:p>
                      <a:pPr indent="0" lvl="0" marL="0" rtl="0" algn="l">
                        <a:spcBef>
                          <a:spcPts val="0"/>
                        </a:spcBef>
                        <a:spcAft>
                          <a:spcPts val="0"/>
                        </a:spcAft>
                        <a:buNone/>
                      </a:pPr>
                      <a:r>
                        <a:rPr lang="ja" sz="2400"/>
                        <a:t>鈴木(?=.*一郎)</a:t>
                      </a:r>
                      <a:endParaRPr sz="2400"/>
                    </a:p>
                  </a:txBody>
                  <a:tcPr marT="91425" marB="91425" marR="91425" marL="91425"/>
                </a:tc>
                <a:tc>
                  <a:txBody>
                    <a:bodyPr/>
                    <a:lstStyle/>
                    <a:p>
                      <a:pPr indent="0" lvl="0" marL="0" rtl="0" algn="l">
                        <a:spcBef>
                          <a:spcPts val="0"/>
                        </a:spcBef>
                        <a:spcAft>
                          <a:spcPts val="0"/>
                        </a:spcAft>
                        <a:buNone/>
                      </a:pPr>
                      <a:r>
                        <a:rPr lang="ja" sz="2400" u="sng"/>
                        <a:t>鈴木</a:t>
                      </a:r>
                      <a:r>
                        <a:rPr lang="ja" sz="2400"/>
                        <a:t>さんの名前は一郎です。</a:t>
                      </a:r>
                      <a:endParaRPr sz="2400"/>
                    </a:p>
                    <a:p>
                      <a:pPr indent="0" lvl="0" marL="0" rtl="0" algn="l">
                        <a:spcBef>
                          <a:spcPts val="0"/>
                        </a:spcBef>
                        <a:spcAft>
                          <a:spcPts val="0"/>
                        </a:spcAft>
                        <a:buClr>
                          <a:schemeClr val="dk1"/>
                        </a:buClr>
                        <a:buSzPts val="1100"/>
                        <a:buFont typeface="Arial"/>
                        <a:buNone/>
                      </a:pPr>
                      <a:r>
                        <a:rPr lang="ja" sz="2400">
                          <a:solidFill>
                            <a:schemeClr val="dk1"/>
                          </a:solidFill>
                        </a:rPr>
                        <a:t>鈴木さんの名前は三郎です。</a:t>
                      </a:r>
                      <a:endParaRPr sz="2400"/>
                    </a:p>
                  </a:txBody>
                  <a:tcPr marT="91425" marB="91425" marR="91425" marL="91425"/>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3.8. 後方参照</a:t>
            </a:r>
            <a:endParaRPr b="1"/>
          </a:p>
        </p:txBody>
      </p:sp>
      <p:sp>
        <p:nvSpPr>
          <p:cNvPr id="328" name="Google Shape;328;p5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t>丸括弧内の文字列は記録される（キャプチャ）。</a:t>
            </a:r>
            <a:endParaRPr sz="2400"/>
          </a:p>
          <a:p>
            <a:pPr indent="-381000" lvl="0" marL="457200" rtl="0" algn="l">
              <a:spcBef>
                <a:spcPts val="1000"/>
              </a:spcBef>
              <a:spcAft>
                <a:spcPts val="0"/>
              </a:spcAft>
              <a:buSzPts val="2400"/>
              <a:buChar char="●"/>
            </a:pPr>
            <a:r>
              <a:rPr lang="ja" sz="2400"/>
              <a:t>キャプチャした文字列は、\1, \2, ・・・のように指定すると呼び出すことができる（後方参照）。番号の割り当ては、丸括弧の出現順に行われる。</a:t>
            </a:r>
            <a:endParaRPr sz="2400"/>
          </a:p>
          <a:p>
            <a:pPr indent="-381000" lvl="0" marL="457200" rtl="0" algn="l">
              <a:spcBef>
                <a:spcPts val="1000"/>
              </a:spcBef>
              <a:spcAft>
                <a:spcPts val="0"/>
              </a:spcAft>
              <a:buSzPts val="2400"/>
              <a:buChar char="●"/>
            </a:pPr>
            <a:r>
              <a:rPr lang="ja" sz="2400"/>
              <a:t>後方参照は、正規表現による置換において、置換後文字列でも使用可能。</a:t>
            </a:r>
            <a:endParaRPr sz="2400"/>
          </a:p>
          <a:p>
            <a:pPr indent="0" lvl="0" marL="0" rtl="0" algn="l">
              <a:spcBef>
                <a:spcPts val="1000"/>
              </a:spcBef>
              <a:spcAft>
                <a:spcPts val="1000"/>
              </a:spcAft>
              <a:buNone/>
            </a:pPr>
            <a:r>
              <a:t/>
            </a:r>
            <a:endParaRPr b="1" sz="2400"/>
          </a:p>
        </p:txBody>
      </p:sp>
      <p:sp>
        <p:nvSpPr>
          <p:cNvPr id="329" name="Google Shape;329;p5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
        <p:nvSpPr>
          <p:cNvPr id="330" name="Google Shape;330;p50"/>
          <p:cNvSpPr txBox="1"/>
          <p:nvPr/>
        </p:nvSpPr>
        <p:spPr>
          <a:xfrm>
            <a:off x="2242800" y="4848575"/>
            <a:ext cx="6300600" cy="985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sz="2400"/>
              <a:t>言語、ソフトによっては、\1, \2, ・・・ではなく $1, $2, ・・・と記載する場合も多い。</a:t>
            </a:r>
            <a:endParaRPr sz="2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3.8. 後方参照：検索の例</a:t>
            </a:r>
            <a:endParaRPr b="1"/>
          </a:p>
        </p:txBody>
      </p:sp>
      <p:sp>
        <p:nvSpPr>
          <p:cNvPr id="336" name="Google Shape;336;p5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graphicFrame>
        <p:nvGraphicFramePr>
          <p:cNvPr id="337" name="Google Shape;337;p51"/>
          <p:cNvGraphicFramePr/>
          <p:nvPr/>
        </p:nvGraphicFramePr>
        <p:xfrm>
          <a:off x="718225" y="1538375"/>
          <a:ext cx="3000000" cy="3000000"/>
        </p:xfrm>
        <a:graphic>
          <a:graphicData uri="http://schemas.openxmlformats.org/drawingml/2006/table">
            <a:tbl>
              <a:tblPr>
                <a:noFill/>
                <a:tableStyleId>{4A83DEE9-DA6F-4684-8F3B-B5A1411C06DC}</a:tableStyleId>
              </a:tblPr>
              <a:tblGrid>
                <a:gridCol w="2840275"/>
                <a:gridCol w="5208975"/>
              </a:tblGrid>
              <a:tr h="577500">
                <a:tc>
                  <a:txBody>
                    <a:bodyPr/>
                    <a:lstStyle/>
                    <a:p>
                      <a:pPr indent="0" lvl="0" marL="0" rtl="0" algn="l">
                        <a:spcBef>
                          <a:spcPts val="0"/>
                        </a:spcBef>
                        <a:spcAft>
                          <a:spcPts val="0"/>
                        </a:spcAft>
                        <a:buNone/>
                      </a:pPr>
                      <a:r>
                        <a:rPr lang="ja" sz="2400"/>
                        <a:t>表現</a:t>
                      </a:r>
                      <a:endParaRPr sz="2400"/>
                    </a:p>
                  </a:txBody>
                  <a:tcPr marT="91425" marB="91425" marR="91425" marL="91425">
                    <a:solidFill>
                      <a:srgbClr val="CFE2F3"/>
                    </a:solidFill>
                  </a:tcPr>
                </a:tc>
                <a:tc>
                  <a:txBody>
                    <a:bodyPr/>
                    <a:lstStyle/>
                    <a:p>
                      <a:pPr indent="0" lvl="0" marL="0" rtl="0" algn="l">
                        <a:spcBef>
                          <a:spcPts val="0"/>
                        </a:spcBef>
                        <a:spcAft>
                          <a:spcPts val="0"/>
                        </a:spcAft>
                        <a:buNone/>
                      </a:pPr>
                      <a:r>
                        <a:rPr lang="ja" sz="2400"/>
                        <a:t>対象テキスト(下線部がマッチ)</a:t>
                      </a:r>
                      <a:endParaRPr sz="2400"/>
                    </a:p>
                  </a:txBody>
                  <a:tcPr marT="91425" marB="91425" marR="91425" marL="91425">
                    <a:solidFill>
                      <a:srgbClr val="CFE2F3"/>
                    </a:solidFill>
                  </a:tcPr>
                </a:tc>
              </a:tr>
              <a:tr h="652175">
                <a:tc>
                  <a:txBody>
                    <a:bodyPr/>
                    <a:lstStyle/>
                    <a:p>
                      <a:pPr indent="0" lvl="0" marL="0" rtl="0" algn="l">
                        <a:spcBef>
                          <a:spcPts val="0"/>
                        </a:spcBef>
                        <a:spcAft>
                          <a:spcPts val="0"/>
                        </a:spcAft>
                        <a:buNone/>
                      </a:pPr>
                      <a:r>
                        <a:rPr lang="ja" sz="2400"/>
                        <a:t>(\d{3})△\1</a:t>
                      </a:r>
                      <a:endParaRPr sz="2400"/>
                    </a:p>
                  </a:txBody>
                  <a:tcPr marT="91425" marB="91425" marR="91425" marL="91425"/>
                </a:tc>
                <a:tc>
                  <a:txBody>
                    <a:bodyPr/>
                    <a:lstStyle/>
                    <a:p>
                      <a:pPr indent="0" lvl="0" marL="0" rtl="0" algn="l">
                        <a:spcBef>
                          <a:spcPts val="0"/>
                        </a:spcBef>
                        <a:spcAft>
                          <a:spcPts val="0"/>
                        </a:spcAft>
                        <a:buNone/>
                      </a:pPr>
                      <a:r>
                        <a:rPr lang="ja" sz="2400" u="sng"/>
                        <a:t>123</a:t>
                      </a:r>
                      <a:r>
                        <a:rPr lang="ja" sz="2400" u="sng">
                          <a:solidFill>
                            <a:schemeClr val="dk1"/>
                          </a:solidFill>
                        </a:rPr>
                        <a:t>△</a:t>
                      </a:r>
                      <a:r>
                        <a:rPr lang="ja" sz="2400" u="sng"/>
                        <a:t>123</a:t>
                      </a:r>
                      <a:r>
                        <a:rPr lang="ja" sz="2400">
                          <a:solidFill>
                            <a:schemeClr val="dk1"/>
                          </a:solidFill>
                        </a:rPr>
                        <a:t>△3</a:t>
                      </a:r>
                      <a:r>
                        <a:rPr lang="ja" sz="2400"/>
                        <a:t>45</a:t>
                      </a:r>
                      <a:r>
                        <a:rPr lang="ja" sz="2400">
                          <a:solidFill>
                            <a:schemeClr val="dk1"/>
                          </a:solidFill>
                        </a:rPr>
                        <a:t>△</a:t>
                      </a:r>
                      <a:r>
                        <a:rPr lang="ja" sz="2400"/>
                        <a:t>432</a:t>
                      </a:r>
                      <a:r>
                        <a:rPr lang="ja" sz="2400">
                          <a:solidFill>
                            <a:schemeClr val="dk1"/>
                          </a:solidFill>
                        </a:rPr>
                        <a:t>△</a:t>
                      </a:r>
                      <a:r>
                        <a:rPr lang="ja" sz="2400"/>
                        <a:t>12</a:t>
                      </a:r>
                      <a:r>
                        <a:rPr lang="ja" sz="2400" u="sng"/>
                        <a:t>345</a:t>
                      </a:r>
                      <a:r>
                        <a:rPr lang="ja" sz="2400" u="sng">
                          <a:solidFill>
                            <a:schemeClr val="dk1"/>
                          </a:solidFill>
                        </a:rPr>
                        <a:t>△</a:t>
                      </a:r>
                      <a:r>
                        <a:rPr lang="ja" sz="2400" u="sng"/>
                        <a:t>345</a:t>
                      </a:r>
                      <a:endParaRPr sz="2400" u="sng"/>
                    </a:p>
                  </a:txBody>
                  <a:tcPr marT="91425" marB="91425" marR="91425" marL="91425"/>
                </a:tc>
              </a:tr>
              <a:tr h="1417050">
                <a:tc>
                  <a:txBody>
                    <a:bodyPr/>
                    <a:lstStyle/>
                    <a:p>
                      <a:pPr indent="0" lvl="0" marL="0" rtl="0" algn="l">
                        <a:spcBef>
                          <a:spcPts val="0"/>
                        </a:spcBef>
                        <a:spcAft>
                          <a:spcPts val="0"/>
                        </a:spcAft>
                        <a:buNone/>
                      </a:pPr>
                      <a:r>
                        <a:rPr lang="ja" sz="2400"/>
                        <a:t>&lt;(H[13])&gt;.*&lt;/\1&gt;</a:t>
                      </a:r>
                      <a:endParaRPr sz="2400"/>
                    </a:p>
                  </a:txBody>
                  <a:tcPr marT="91425" marB="91425" marR="91425" marL="91425"/>
                </a:tc>
                <a:tc>
                  <a:txBody>
                    <a:bodyPr/>
                    <a:lstStyle/>
                    <a:p>
                      <a:pPr indent="0" lvl="0" marL="0" rtl="0" algn="l">
                        <a:spcBef>
                          <a:spcPts val="0"/>
                        </a:spcBef>
                        <a:spcAft>
                          <a:spcPts val="0"/>
                        </a:spcAft>
                        <a:buNone/>
                      </a:pPr>
                      <a:r>
                        <a:rPr lang="ja" sz="2400" u="sng"/>
                        <a:t>&lt;H1&gt;ringo&lt;/H1&gt;</a:t>
                      </a:r>
                      <a:r>
                        <a:rPr lang="ja" sz="2400"/>
                        <a:t>    </a:t>
                      </a:r>
                      <a:endParaRPr sz="2400"/>
                    </a:p>
                    <a:p>
                      <a:pPr indent="0" lvl="0" marL="0" rtl="0" algn="l">
                        <a:spcBef>
                          <a:spcPts val="0"/>
                        </a:spcBef>
                        <a:spcAft>
                          <a:spcPts val="0"/>
                        </a:spcAft>
                        <a:buNone/>
                      </a:pPr>
                      <a:r>
                        <a:rPr lang="ja" sz="2400"/>
                        <a:t>&lt;H2&gt;mikan&lt;/H2&gt;</a:t>
                      </a:r>
                      <a:endParaRPr sz="2400"/>
                    </a:p>
                    <a:p>
                      <a:pPr indent="0" lvl="0" marL="0" rtl="0" algn="l">
                        <a:spcBef>
                          <a:spcPts val="0"/>
                        </a:spcBef>
                        <a:spcAft>
                          <a:spcPts val="0"/>
                        </a:spcAft>
                        <a:buNone/>
                      </a:pPr>
                      <a:r>
                        <a:rPr lang="ja" sz="2400" u="sng"/>
                        <a:t>&lt;H3&gt;&lt;B&gt;nasi&lt;/B&gt;&lt;BR&gt;&lt;/H3&gt;</a:t>
                      </a:r>
                      <a:r>
                        <a:rPr lang="ja" sz="2400"/>
                        <a:t>&lt;BR&gt;</a:t>
                      </a:r>
                      <a:endParaRPr sz="2400"/>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このテーマを選択した動機</a:t>
            </a:r>
            <a:endParaRPr/>
          </a:p>
        </p:txBody>
      </p:sp>
      <p:sp>
        <p:nvSpPr>
          <p:cNvPr id="75" name="Google Shape;75;p16"/>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t>正規表現は、柔軟で効率的なテキスト処理を可能にする強力な技術である。</a:t>
            </a:r>
            <a:endParaRPr sz="2400"/>
          </a:p>
          <a:p>
            <a:pPr indent="-381000" lvl="0" marL="457200" rtl="0" algn="l">
              <a:spcBef>
                <a:spcPts val="1000"/>
              </a:spcBef>
              <a:spcAft>
                <a:spcPts val="0"/>
              </a:spcAft>
              <a:buSzPts val="2400"/>
              <a:buChar char="●"/>
            </a:pPr>
            <a:r>
              <a:rPr lang="ja" sz="2400"/>
              <a:t>しかし、まとまった勉強をする機会がない。情報処理技術者試験などでも、触れられることが少ない。</a:t>
            </a:r>
            <a:endParaRPr sz="2400"/>
          </a:p>
          <a:p>
            <a:pPr indent="-381000" lvl="0" marL="457200" rtl="0" algn="l">
              <a:spcBef>
                <a:spcPts val="1000"/>
              </a:spcBef>
              <a:spcAft>
                <a:spcPts val="1000"/>
              </a:spcAft>
              <a:buSzPts val="2400"/>
              <a:buChar char="●"/>
            </a:pPr>
            <a:r>
              <a:rPr lang="ja" sz="2400"/>
              <a:t>正規表現について何となく知ってはいるものの、使用するのをなんとなく避けている人も多く、もったいない。</a:t>
            </a:r>
            <a:endParaRPr sz="2400"/>
          </a:p>
        </p:txBody>
      </p:sp>
      <p:sp>
        <p:nvSpPr>
          <p:cNvPr id="76" name="Google Shape;76;p1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3.8. 後方参照：置換の例</a:t>
            </a:r>
            <a:endParaRPr b="1"/>
          </a:p>
        </p:txBody>
      </p:sp>
      <p:sp>
        <p:nvSpPr>
          <p:cNvPr id="343" name="Google Shape;343;p5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graphicFrame>
        <p:nvGraphicFramePr>
          <p:cNvPr id="344" name="Google Shape;344;p52"/>
          <p:cNvGraphicFramePr/>
          <p:nvPr/>
        </p:nvGraphicFramePr>
        <p:xfrm>
          <a:off x="1445125" y="1803475"/>
          <a:ext cx="3000000" cy="3000000"/>
        </p:xfrm>
        <a:graphic>
          <a:graphicData uri="http://schemas.openxmlformats.org/drawingml/2006/table">
            <a:tbl>
              <a:tblPr>
                <a:noFill/>
                <a:tableStyleId>{4A83DEE9-DA6F-4684-8F3B-B5A1411C06DC}</a:tableStyleId>
              </a:tblPr>
              <a:tblGrid>
                <a:gridCol w="1182775"/>
                <a:gridCol w="5304325"/>
              </a:tblGrid>
              <a:tr h="480550">
                <a:tc>
                  <a:txBody>
                    <a:bodyPr/>
                    <a:lstStyle/>
                    <a:p>
                      <a:pPr indent="0" lvl="0" marL="0" rtl="0" algn="l">
                        <a:spcBef>
                          <a:spcPts val="0"/>
                        </a:spcBef>
                        <a:spcAft>
                          <a:spcPts val="0"/>
                        </a:spcAft>
                        <a:buNone/>
                      </a:pPr>
                      <a:r>
                        <a:rPr lang="ja" sz="2400"/>
                        <a:t>置換前</a:t>
                      </a:r>
                      <a:endParaRPr sz="2400"/>
                    </a:p>
                  </a:txBody>
                  <a:tcPr marT="91425" marB="91425" marR="91425" marL="91425">
                    <a:solidFill>
                      <a:srgbClr val="CFE2F3"/>
                    </a:solidFill>
                  </a:tcPr>
                </a:tc>
                <a:tc>
                  <a:txBody>
                    <a:bodyPr/>
                    <a:lstStyle/>
                    <a:p>
                      <a:pPr indent="0" lvl="0" marL="0" rtl="0" algn="l">
                        <a:spcBef>
                          <a:spcPts val="0"/>
                        </a:spcBef>
                        <a:spcAft>
                          <a:spcPts val="0"/>
                        </a:spcAft>
                        <a:buNone/>
                      </a:pPr>
                      <a:r>
                        <a:rPr lang="ja" sz="2400"/>
                        <a:t>(\d+)/</a:t>
                      </a:r>
                      <a:r>
                        <a:rPr lang="ja" sz="2400">
                          <a:solidFill>
                            <a:schemeClr val="dk1"/>
                          </a:solidFill>
                        </a:rPr>
                        <a:t>(\d+)/(\d+)</a:t>
                      </a:r>
                      <a:endParaRPr sz="2400"/>
                    </a:p>
                  </a:txBody>
                  <a:tcPr marT="91425" marB="91425" marR="91425" marL="91425"/>
                </a:tc>
              </a:tr>
              <a:tr h="548600">
                <a:tc>
                  <a:txBody>
                    <a:bodyPr/>
                    <a:lstStyle/>
                    <a:p>
                      <a:pPr indent="0" lvl="0" marL="0" rtl="0" algn="l">
                        <a:spcBef>
                          <a:spcPts val="0"/>
                        </a:spcBef>
                        <a:spcAft>
                          <a:spcPts val="0"/>
                        </a:spcAft>
                        <a:buNone/>
                      </a:pPr>
                      <a:r>
                        <a:rPr lang="ja" sz="2400"/>
                        <a:t>置換後</a:t>
                      </a:r>
                      <a:endParaRPr sz="2400"/>
                    </a:p>
                  </a:txBody>
                  <a:tcPr marT="91425" marB="91425" marR="91425" marL="91425">
                    <a:solidFill>
                      <a:srgbClr val="CFE2F3"/>
                    </a:solidFill>
                  </a:tcPr>
                </a:tc>
                <a:tc>
                  <a:txBody>
                    <a:bodyPr/>
                    <a:lstStyle/>
                    <a:p>
                      <a:pPr indent="0" lvl="0" marL="0" rtl="0" algn="l">
                        <a:spcBef>
                          <a:spcPts val="0"/>
                        </a:spcBef>
                        <a:spcAft>
                          <a:spcPts val="0"/>
                        </a:spcAft>
                        <a:buNone/>
                      </a:pPr>
                      <a:r>
                        <a:rPr lang="ja" sz="2400"/>
                        <a:t>今日は\2月\3日(\1年)です。</a:t>
                      </a:r>
                      <a:endParaRPr sz="2400"/>
                    </a:p>
                  </a:txBody>
                  <a:tcPr marT="91425" marB="91425" marR="91425" marL="91425"/>
                </a:tc>
              </a:tr>
            </a:tbl>
          </a:graphicData>
        </a:graphic>
      </p:graphicFrame>
      <p:sp>
        <p:nvSpPr>
          <p:cNvPr id="345" name="Google Shape;345;p52"/>
          <p:cNvSpPr txBox="1"/>
          <p:nvPr/>
        </p:nvSpPr>
        <p:spPr>
          <a:xfrm>
            <a:off x="907475" y="1244550"/>
            <a:ext cx="2877900" cy="6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2400"/>
              <a:t>正規表現</a:t>
            </a:r>
            <a:endParaRPr sz="2400"/>
          </a:p>
        </p:txBody>
      </p:sp>
      <p:sp>
        <p:nvSpPr>
          <p:cNvPr id="346" name="Google Shape;346;p52"/>
          <p:cNvSpPr txBox="1"/>
          <p:nvPr/>
        </p:nvSpPr>
        <p:spPr>
          <a:xfrm>
            <a:off x="907475" y="3110700"/>
            <a:ext cx="2877900" cy="6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2400"/>
              <a:t>対象テキスト</a:t>
            </a:r>
            <a:endParaRPr sz="2400"/>
          </a:p>
        </p:txBody>
      </p:sp>
      <p:graphicFrame>
        <p:nvGraphicFramePr>
          <p:cNvPr id="347" name="Google Shape;347;p52"/>
          <p:cNvGraphicFramePr/>
          <p:nvPr/>
        </p:nvGraphicFramePr>
        <p:xfrm>
          <a:off x="1445125" y="3631400"/>
          <a:ext cx="3000000" cy="3000000"/>
        </p:xfrm>
        <a:graphic>
          <a:graphicData uri="http://schemas.openxmlformats.org/drawingml/2006/table">
            <a:tbl>
              <a:tblPr>
                <a:noFill/>
                <a:tableStyleId>{4A83DEE9-DA6F-4684-8F3B-B5A1411C06DC}</a:tableStyleId>
              </a:tblPr>
              <a:tblGrid>
                <a:gridCol w="2695250"/>
                <a:gridCol w="3830725"/>
              </a:tblGrid>
              <a:tr h="502000">
                <a:tc>
                  <a:txBody>
                    <a:bodyPr/>
                    <a:lstStyle/>
                    <a:p>
                      <a:pPr indent="0" lvl="0" marL="0" rtl="0" algn="l">
                        <a:spcBef>
                          <a:spcPts val="0"/>
                        </a:spcBef>
                        <a:spcAft>
                          <a:spcPts val="0"/>
                        </a:spcAft>
                        <a:buNone/>
                      </a:pPr>
                      <a:r>
                        <a:rPr lang="ja" sz="2400"/>
                        <a:t>置換実行前</a:t>
                      </a:r>
                      <a:endParaRPr sz="2400"/>
                    </a:p>
                  </a:txBody>
                  <a:tcPr marT="91425" marB="91425" marR="91425" marL="91425">
                    <a:solidFill>
                      <a:srgbClr val="CFE2F3"/>
                    </a:solidFill>
                  </a:tcPr>
                </a:tc>
                <a:tc>
                  <a:txBody>
                    <a:bodyPr/>
                    <a:lstStyle/>
                    <a:p>
                      <a:pPr indent="0" lvl="0" marL="0" rtl="0" algn="l">
                        <a:spcBef>
                          <a:spcPts val="0"/>
                        </a:spcBef>
                        <a:spcAft>
                          <a:spcPts val="0"/>
                        </a:spcAft>
                        <a:buNone/>
                      </a:pPr>
                      <a:r>
                        <a:rPr lang="ja" sz="2400"/>
                        <a:t>置換実行後</a:t>
                      </a:r>
                      <a:endParaRPr sz="2400"/>
                    </a:p>
                  </a:txBody>
                  <a:tcPr marT="91425" marB="91425" marR="91425" marL="91425">
                    <a:solidFill>
                      <a:srgbClr val="CFE2F3"/>
                    </a:solidFill>
                  </a:tcPr>
                </a:tc>
              </a:tr>
              <a:tr h="1398300">
                <a:tc>
                  <a:txBody>
                    <a:bodyPr/>
                    <a:lstStyle/>
                    <a:p>
                      <a:pPr indent="0" lvl="0" marL="0" rtl="0" algn="l">
                        <a:spcBef>
                          <a:spcPts val="0"/>
                        </a:spcBef>
                        <a:spcAft>
                          <a:spcPts val="0"/>
                        </a:spcAft>
                        <a:buNone/>
                      </a:pPr>
                      <a:r>
                        <a:rPr lang="ja" sz="2400"/>
                        <a:t>2015/10/19</a:t>
                      </a:r>
                      <a:endParaRPr sz="2400"/>
                    </a:p>
                    <a:p>
                      <a:pPr indent="0" lvl="0" marL="0" rtl="0" algn="l">
                        <a:spcBef>
                          <a:spcPts val="0"/>
                        </a:spcBef>
                        <a:spcAft>
                          <a:spcPts val="0"/>
                        </a:spcAft>
                        <a:buNone/>
                      </a:pPr>
                      <a:r>
                        <a:t/>
                      </a:r>
                      <a:endParaRPr sz="2400"/>
                    </a:p>
                  </a:txBody>
                  <a:tcPr marT="91425" marB="91425" marR="91425" marL="91425"/>
                </a:tc>
                <a:tc>
                  <a:txBody>
                    <a:bodyPr/>
                    <a:lstStyle/>
                    <a:p>
                      <a:pPr indent="0" lvl="0" marL="0" rtl="0" algn="l">
                        <a:spcBef>
                          <a:spcPts val="0"/>
                        </a:spcBef>
                        <a:spcAft>
                          <a:spcPts val="0"/>
                        </a:spcAft>
                        <a:buNone/>
                      </a:pPr>
                      <a:r>
                        <a:rPr lang="ja" sz="2400"/>
                        <a:t>今日は10月19日(2015年)です。</a:t>
                      </a:r>
                      <a:endParaRPr sz="2400"/>
                    </a:p>
                  </a:txBody>
                  <a:tcPr marT="91425" marB="91425" marR="91425" marL="91425"/>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3.8. 後方参照：選択の丸括弧</a:t>
            </a:r>
            <a:endParaRPr/>
          </a:p>
          <a:p>
            <a:pPr indent="0" lvl="0" marL="0" rtl="0" algn="l">
              <a:spcBef>
                <a:spcPts val="0"/>
              </a:spcBef>
              <a:spcAft>
                <a:spcPts val="0"/>
              </a:spcAft>
              <a:buNone/>
            </a:pPr>
            <a:r>
              <a:t/>
            </a:r>
            <a:endParaRPr/>
          </a:p>
        </p:txBody>
      </p:sp>
      <p:sp>
        <p:nvSpPr>
          <p:cNvPr id="353" name="Google Shape;353;p53"/>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t>丸括弧は、選択の場合でも使用する。</a:t>
            </a:r>
            <a:endParaRPr sz="2400"/>
          </a:p>
          <a:p>
            <a:pPr indent="-381000" lvl="1" marL="914400" rtl="0" algn="l">
              <a:spcBef>
                <a:spcPts val="1000"/>
              </a:spcBef>
              <a:spcAft>
                <a:spcPts val="0"/>
              </a:spcAft>
              <a:buSzPts val="2400"/>
              <a:buChar char="○"/>
            </a:pPr>
            <a:r>
              <a:rPr lang="ja" sz="2400"/>
              <a:t>鈴木(一郎|三郎)</a:t>
            </a:r>
            <a:endParaRPr sz="2400"/>
          </a:p>
          <a:p>
            <a:pPr indent="-381000" lvl="0" marL="457200" rtl="0" algn="l">
              <a:spcBef>
                <a:spcPts val="1000"/>
              </a:spcBef>
              <a:spcAft>
                <a:spcPts val="0"/>
              </a:spcAft>
              <a:buSzPts val="2400"/>
              <a:buChar char="●"/>
            </a:pPr>
            <a:r>
              <a:rPr lang="ja" sz="2400"/>
              <a:t>この場合でも、キャプチャは行われ、後方参照が可能になる。</a:t>
            </a:r>
            <a:endParaRPr sz="2400"/>
          </a:p>
          <a:p>
            <a:pPr indent="-381000" lvl="0" marL="457200" rtl="0" algn="l">
              <a:spcBef>
                <a:spcPts val="1000"/>
              </a:spcBef>
              <a:spcAft>
                <a:spcPts val="0"/>
              </a:spcAft>
              <a:buSzPts val="2400"/>
              <a:buChar char="●"/>
            </a:pPr>
            <a:r>
              <a:rPr lang="ja" sz="2400"/>
              <a:t>キャプチャを行わない場合、 ”?:” を記述する。</a:t>
            </a:r>
            <a:endParaRPr sz="2400"/>
          </a:p>
          <a:p>
            <a:pPr indent="-381000" lvl="1" marL="914400" rtl="0" algn="l">
              <a:spcBef>
                <a:spcPts val="1000"/>
              </a:spcBef>
              <a:spcAft>
                <a:spcPts val="0"/>
              </a:spcAft>
              <a:buSzPts val="2400"/>
              <a:buChar char="○"/>
            </a:pPr>
            <a:r>
              <a:rPr lang="ja" sz="2400"/>
              <a:t>鈴木(?:一郎|次郎)</a:t>
            </a:r>
            <a:endParaRPr sz="2400"/>
          </a:p>
          <a:p>
            <a:pPr indent="-381000" lvl="0" marL="457200" rtl="0" algn="l">
              <a:spcBef>
                <a:spcPts val="1000"/>
              </a:spcBef>
              <a:spcAft>
                <a:spcPts val="0"/>
              </a:spcAft>
              <a:buSzPts val="2400"/>
              <a:buChar char="●"/>
            </a:pPr>
            <a:r>
              <a:rPr lang="ja" sz="2400"/>
              <a:t>キャプチャを行わないメリットは以下の通り。</a:t>
            </a:r>
            <a:endParaRPr sz="2400"/>
          </a:p>
          <a:p>
            <a:pPr indent="-381000" lvl="1" marL="914400" rtl="0" algn="l">
              <a:spcBef>
                <a:spcPts val="1000"/>
              </a:spcBef>
              <a:spcAft>
                <a:spcPts val="0"/>
              </a:spcAft>
              <a:buSzPts val="2400"/>
              <a:buChar char="○"/>
            </a:pPr>
            <a:r>
              <a:rPr lang="ja" sz="2400"/>
              <a:t>性能が向上する。</a:t>
            </a:r>
            <a:endParaRPr sz="2400"/>
          </a:p>
          <a:p>
            <a:pPr indent="-381000" lvl="1" marL="914400" rtl="0" algn="l">
              <a:spcBef>
                <a:spcPts val="1000"/>
              </a:spcBef>
              <a:spcAft>
                <a:spcPts val="0"/>
              </a:spcAft>
              <a:buSzPts val="2400"/>
              <a:buChar char="○"/>
            </a:pPr>
            <a:r>
              <a:rPr lang="ja" sz="2400"/>
              <a:t>読み手に正規表現の意図を伝える。</a:t>
            </a:r>
            <a:endParaRPr sz="2400"/>
          </a:p>
          <a:p>
            <a:pPr indent="0" lvl="0" marL="0" rtl="0" algn="l">
              <a:spcBef>
                <a:spcPts val="1000"/>
              </a:spcBef>
              <a:spcAft>
                <a:spcPts val="1000"/>
              </a:spcAft>
              <a:buNone/>
            </a:pPr>
            <a:r>
              <a:t/>
            </a:r>
            <a:endParaRPr b="1" sz="2400"/>
          </a:p>
        </p:txBody>
      </p:sp>
      <p:sp>
        <p:nvSpPr>
          <p:cNvPr id="354" name="Google Shape;354;p5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4"/>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4．正規表現エンジン</a:t>
            </a:r>
            <a:endParaRPr/>
          </a:p>
        </p:txBody>
      </p:sp>
      <p:sp>
        <p:nvSpPr>
          <p:cNvPr id="360" name="Google Shape;360;p5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4.1. 正規表現エンジンとは？</a:t>
            </a:r>
            <a:endParaRPr b="1"/>
          </a:p>
        </p:txBody>
      </p:sp>
      <p:sp>
        <p:nvSpPr>
          <p:cNvPr id="366" name="Google Shape;366;p55"/>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t>正規表現の解釈を行い、対象文字列とのマッチを行うプログラム。</a:t>
            </a:r>
            <a:endParaRPr sz="2400"/>
          </a:p>
          <a:p>
            <a:pPr indent="-381000" lvl="0" marL="457200" rtl="0" algn="l">
              <a:spcBef>
                <a:spcPts val="1000"/>
              </a:spcBef>
              <a:spcAft>
                <a:spcPts val="0"/>
              </a:spcAft>
              <a:buSzPts val="2400"/>
              <a:buChar char="●"/>
            </a:pPr>
            <a:r>
              <a:rPr lang="ja" sz="2400"/>
              <a:t>正規表現エンジンの動作を理解すると、正規表現が文字列にマッチするかどうか、どこからどこまでがマッチするかを把握することができる。</a:t>
            </a:r>
            <a:endParaRPr sz="2400"/>
          </a:p>
          <a:p>
            <a:pPr indent="-381000" lvl="0" marL="457200" rtl="0" algn="l">
              <a:spcBef>
                <a:spcPts val="1000"/>
              </a:spcBef>
              <a:spcAft>
                <a:spcPts val="1000"/>
              </a:spcAft>
              <a:buSzPts val="2400"/>
              <a:buChar char="●"/>
            </a:pPr>
            <a:r>
              <a:rPr lang="ja" sz="2400"/>
              <a:t>性能にも関わる。</a:t>
            </a:r>
            <a:endParaRPr sz="2400"/>
          </a:p>
        </p:txBody>
      </p:sp>
      <p:sp>
        <p:nvSpPr>
          <p:cNvPr id="367" name="Google Shape;367;p5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4.2. 基本動作</a:t>
            </a:r>
            <a:endParaRPr b="1"/>
          </a:p>
        </p:txBody>
      </p:sp>
      <p:sp>
        <p:nvSpPr>
          <p:cNvPr id="373" name="Google Shape;373;p56"/>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t>入力として、以下２つを受け取る。</a:t>
            </a:r>
            <a:endParaRPr sz="2400"/>
          </a:p>
          <a:p>
            <a:pPr indent="-381000" lvl="1" marL="914400" rtl="0" algn="l">
              <a:spcBef>
                <a:spcPts val="1000"/>
              </a:spcBef>
              <a:spcAft>
                <a:spcPts val="0"/>
              </a:spcAft>
              <a:buSzPts val="2400"/>
              <a:buChar char="○"/>
            </a:pPr>
            <a:r>
              <a:rPr lang="ja" sz="2400"/>
              <a:t>正規表現(検索語)</a:t>
            </a:r>
            <a:endParaRPr sz="2400"/>
          </a:p>
          <a:p>
            <a:pPr indent="-381000" lvl="1" marL="914400" rtl="0" algn="l">
              <a:spcBef>
                <a:spcPts val="1000"/>
              </a:spcBef>
              <a:spcAft>
                <a:spcPts val="0"/>
              </a:spcAft>
              <a:buSzPts val="2400"/>
              <a:buChar char="○"/>
            </a:pPr>
            <a:r>
              <a:rPr lang="ja" sz="2400"/>
              <a:t>対象テキスト</a:t>
            </a:r>
            <a:endParaRPr sz="2400"/>
          </a:p>
          <a:p>
            <a:pPr indent="-381000" lvl="0" marL="457200" rtl="0" algn="l">
              <a:spcBef>
                <a:spcPts val="1000"/>
              </a:spcBef>
              <a:spcAft>
                <a:spcPts val="0"/>
              </a:spcAft>
              <a:buSzPts val="2400"/>
              <a:buChar char="●"/>
            </a:pPr>
            <a:r>
              <a:rPr lang="ja" sz="2400"/>
              <a:t>対象テキストを先頭から順番に参照する</a:t>
            </a:r>
            <a:endParaRPr sz="2400"/>
          </a:p>
          <a:p>
            <a:pPr indent="-381000" lvl="0" marL="457200" rtl="0" algn="l">
              <a:spcBef>
                <a:spcPts val="1000"/>
              </a:spcBef>
              <a:spcAft>
                <a:spcPts val="1000"/>
              </a:spcAft>
              <a:buSzPts val="2400"/>
              <a:buChar char="●"/>
            </a:pPr>
            <a:r>
              <a:rPr lang="ja" sz="2400"/>
              <a:t>複数の選択肢がある場合、１つを選んでマッチしなかったときに他の選択肢を試せるよう、状態を記憶しておく。後続で不一致となったとき、記憶しておいた状態に戻る（バックトラック）。</a:t>
            </a:r>
            <a:endParaRPr sz="2400"/>
          </a:p>
        </p:txBody>
      </p:sp>
      <p:sp>
        <p:nvSpPr>
          <p:cNvPr id="374" name="Google Shape;374;p5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4.2. 基本動作：サンプルと処理順序</a:t>
            </a:r>
            <a:endParaRPr/>
          </a:p>
        </p:txBody>
      </p:sp>
      <p:sp>
        <p:nvSpPr>
          <p:cNvPr id="380" name="Google Shape;380;p57"/>
          <p:cNvSpPr txBox="1"/>
          <p:nvPr>
            <p:ph idx="1" type="body"/>
          </p:nvPr>
        </p:nvSpPr>
        <p:spPr>
          <a:xfrm>
            <a:off x="311700" y="2621301"/>
            <a:ext cx="8520600" cy="359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ja"/>
              <a:t>at の aを参照する。正規表現とマッチしないため、次の文字へ進む。</a:t>
            </a:r>
            <a:endParaRPr/>
          </a:p>
          <a:p>
            <a:pPr indent="-342900" lvl="0" marL="457200" rtl="0" algn="l">
              <a:spcBef>
                <a:spcPts val="1000"/>
              </a:spcBef>
              <a:spcAft>
                <a:spcPts val="0"/>
              </a:spcAft>
              <a:buSzPts val="1800"/>
              <a:buAutoNum type="arabicPeriod"/>
            </a:pPr>
            <a:r>
              <a:rPr lang="ja"/>
              <a:t>at の tを参照する。正規表現と1文字目がマッチするものの、2文字目で不一致となる。よって、次の文字へ進む。次の文字（スペース）もマッチしないため、さらに次の文字（TomのT)へ進む。</a:t>
            </a:r>
            <a:endParaRPr/>
          </a:p>
          <a:p>
            <a:pPr indent="-342900" lvl="0" marL="457200" rtl="0" algn="l">
              <a:spcBef>
                <a:spcPts val="1000"/>
              </a:spcBef>
              <a:spcAft>
                <a:spcPts val="0"/>
              </a:spcAft>
              <a:buSzPts val="1800"/>
              <a:buAutoNum type="arabicPeriod"/>
            </a:pPr>
            <a:r>
              <a:rPr lang="ja"/>
              <a:t>Toまでがマッチし、それ以降が3択となる。現在のToまでマッチした状態を記憶し、選択を左から順に試す。dayは不一致となり、morrowは2文字目で不一致となり、kaisoftは不一致となる。最終的に3択すべてで不一致となり、次の文字(Tomのo）へ進む。ここでもマッチしないため、さらに次、さらに次へと進む。</a:t>
            </a:r>
            <a:endParaRPr/>
          </a:p>
          <a:p>
            <a:pPr indent="-342900" lvl="0" marL="457200" rtl="0" algn="l">
              <a:spcBef>
                <a:spcPts val="1000"/>
              </a:spcBef>
              <a:spcAft>
                <a:spcPts val="1000"/>
              </a:spcAft>
              <a:buSzPts val="1800"/>
              <a:buAutoNum type="arabicPeriod"/>
            </a:pPr>
            <a:r>
              <a:rPr lang="ja"/>
              <a:t>TokaisoftのTまで進んだとき、To + kaisoft がマッチし、成功を返す。</a:t>
            </a:r>
            <a:endParaRPr/>
          </a:p>
        </p:txBody>
      </p:sp>
      <p:sp>
        <p:nvSpPr>
          <p:cNvPr id="381" name="Google Shape;381;p5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graphicFrame>
        <p:nvGraphicFramePr>
          <p:cNvPr id="382" name="Google Shape;382;p57"/>
          <p:cNvGraphicFramePr/>
          <p:nvPr/>
        </p:nvGraphicFramePr>
        <p:xfrm>
          <a:off x="654325" y="1356875"/>
          <a:ext cx="3000000" cy="3000000"/>
        </p:xfrm>
        <a:graphic>
          <a:graphicData uri="http://schemas.openxmlformats.org/drawingml/2006/table">
            <a:tbl>
              <a:tblPr>
                <a:noFill/>
                <a:tableStyleId>{4A83DEE9-DA6F-4684-8F3B-B5A1411C06DC}</a:tableStyleId>
              </a:tblPr>
              <a:tblGrid>
                <a:gridCol w="1934175"/>
                <a:gridCol w="5304825"/>
              </a:tblGrid>
              <a:tr h="381000">
                <a:tc>
                  <a:txBody>
                    <a:bodyPr/>
                    <a:lstStyle/>
                    <a:p>
                      <a:pPr indent="0" lvl="0" marL="0" rtl="0" algn="l">
                        <a:spcBef>
                          <a:spcPts val="0"/>
                        </a:spcBef>
                        <a:spcAft>
                          <a:spcPts val="0"/>
                        </a:spcAft>
                        <a:buNone/>
                      </a:pPr>
                      <a:r>
                        <a:rPr lang="ja" sz="2400"/>
                        <a:t>正規表現</a:t>
                      </a:r>
                      <a:endParaRPr sz="2400"/>
                    </a:p>
                  </a:txBody>
                  <a:tcPr marT="91425" marB="91425" marR="91425" marL="91425">
                    <a:solidFill>
                      <a:srgbClr val="CFE2F3"/>
                    </a:solidFill>
                  </a:tcPr>
                </a:tc>
                <a:tc>
                  <a:txBody>
                    <a:bodyPr/>
                    <a:lstStyle/>
                    <a:p>
                      <a:pPr indent="0" lvl="0" marL="0" rtl="0" algn="l">
                        <a:spcBef>
                          <a:spcPts val="0"/>
                        </a:spcBef>
                        <a:spcAft>
                          <a:spcPts val="0"/>
                        </a:spcAft>
                        <a:buNone/>
                      </a:pPr>
                      <a:r>
                        <a:rPr lang="ja" sz="2400"/>
                        <a:t>To(day|morrow|kaisoft)</a:t>
                      </a:r>
                      <a:endParaRPr sz="2400"/>
                    </a:p>
                  </a:txBody>
                  <a:tcPr marT="91425" marB="91425" marR="91425" marL="91425"/>
                </a:tc>
              </a:tr>
              <a:tr h="381000">
                <a:tc>
                  <a:txBody>
                    <a:bodyPr/>
                    <a:lstStyle/>
                    <a:p>
                      <a:pPr indent="0" lvl="0" marL="0" rtl="0" algn="l">
                        <a:spcBef>
                          <a:spcPts val="0"/>
                        </a:spcBef>
                        <a:spcAft>
                          <a:spcPts val="0"/>
                        </a:spcAft>
                        <a:buNone/>
                      </a:pPr>
                      <a:r>
                        <a:rPr lang="ja" sz="2400"/>
                        <a:t>対象テキスト</a:t>
                      </a:r>
                      <a:endParaRPr sz="2400"/>
                    </a:p>
                  </a:txBody>
                  <a:tcPr marT="91425" marB="91425" marR="91425" marL="91425">
                    <a:solidFill>
                      <a:srgbClr val="CFE2F3"/>
                    </a:solidFill>
                  </a:tcPr>
                </a:tc>
                <a:tc>
                  <a:txBody>
                    <a:bodyPr/>
                    <a:lstStyle/>
                    <a:p>
                      <a:pPr indent="0" lvl="0" marL="0" rtl="0" algn="l">
                        <a:spcBef>
                          <a:spcPts val="0"/>
                        </a:spcBef>
                        <a:spcAft>
                          <a:spcPts val="0"/>
                        </a:spcAft>
                        <a:buNone/>
                      </a:pPr>
                      <a:r>
                        <a:rPr lang="ja" sz="2400"/>
                        <a:t>at Tom Tokaisoft </a:t>
                      </a:r>
                      <a:endParaRPr sz="2400"/>
                    </a:p>
                  </a:txBody>
                  <a:tcPr marT="91425" marB="91425" marR="91425" marL="91425"/>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4.3. 量指定子の欲張り度（最長一致と最短一致）</a:t>
            </a:r>
            <a:endParaRPr b="1"/>
          </a:p>
        </p:txBody>
      </p:sp>
      <p:sp>
        <p:nvSpPr>
          <p:cNvPr id="388" name="Google Shape;388;p58"/>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t>量指定子( ?, +,* など ) は、複数のマッチ結果が存在する場合、最も長いものを採用する。</a:t>
            </a:r>
            <a:endParaRPr sz="2400"/>
          </a:p>
          <a:p>
            <a:pPr indent="-381000" lvl="0" marL="457200" rtl="0" algn="l">
              <a:spcBef>
                <a:spcPts val="1000"/>
              </a:spcBef>
              <a:spcAft>
                <a:spcPts val="0"/>
              </a:spcAft>
              <a:buSzPts val="2400"/>
              <a:buChar char="●"/>
            </a:pPr>
            <a:r>
              <a:rPr lang="ja" sz="2400"/>
              <a:t>例えば、"a+" は、以下の3つマッチ結果が考えられる。</a:t>
            </a:r>
            <a:endParaRPr sz="2400"/>
          </a:p>
          <a:p>
            <a:pPr indent="-381000" lvl="1" marL="914400" rtl="0" algn="l">
              <a:spcBef>
                <a:spcPts val="1000"/>
              </a:spcBef>
              <a:spcAft>
                <a:spcPts val="0"/>
              </a:spcAft>
              <a:buSzPts val="2400"/>
              <a:buChar char="○"/>
            </a:pPr>
            <a:r>
              <a:rPr lang="ja" sz="2400"/>
              <a:t>aaabc</a:t>
            </a:r>
            <a:endParaRPr sz="2400"/>
          </a:p>
          <a:p>
            <a:pPr indent="0" lvl="0" marL="0" rtl="0" algn="l">
              <a:spcBef>
                <a:spcPts val="1000"/>
              </a:spcBef>
              <a:spcAft>
                <a:spcPts val="0"/>
              </a:spcAft>
              <a:buNone/>
            </a:pPr>
            <a:r>
              <a:t/>
            </a:r>
            <a:endParaRPr sz="2400"/>
          </a:p>
          <a:p>
            <a:pPr indent="-381000" lvl="0" marL="457200" rtl="0" algn="l">
              <a:spcBef>
                <a:spcPts val="1000"/>
              </a:spcBef>
              <a:spcAft>
                <a:spcPts val="0"/>
              </a:spcAft>
              <a:buSzPts val="2400"/>
              <a:buChar char="●"/>
            </a:pPr>
            <a:r>
              <a:rPr lang="ja" sz="2400"/>
              <a:t>この場合は、”aaa”にマッチする（最長一致がデフォルトとなっている）。</a:t>
            </a:r>
            <a:endParaRPr sz="2400"/>
          </a:p>
          <a:p>
            <a:pPr indent="-381000" lvl="0" marL="457200" rtl="0" algn="l">
              <a:spcBef>
                <a:spcPts val="1000"/>
              </a:spcBef>
              <a:spcAft>
                <a:spcPts val="1000"/>
              </a:spcAft>
              <a:buSzPts val="2400"/>
              <a:buChar char="●"/>
            </a:pPr>
            <a:r>
              <a:rPr lang="ja" sz="2400"/>
              <a:t>量指定子の直後に "?” を付与すると、最短一致となる。”a+?”は、”a”にマッチする。</a:t>
            </a:r>
            <a:endParaRPr sz="2400"/>
          </a:p>
        </p:txBody>
      </p:sp>
      <p:sp>
        <p:nvSpPr>
          <p:cNvPr id="389" name="Google Shape;389;p5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cxnSp>
        <p:nvCxnSpPr>
          <p:cNvPr id="390" name="Google Shape;390;p58"/>
          <p:cNvCxnSpPr/>
          <p:nvPr/>
        </p:nvCxnSpPr>
        <p:spPr>
          <a:xfrm>
            <a:off x="1322325" y="3487350"/>
            <a:ext cx="142500" cy="0"/>
          </a:xfrm>
          <a:prstGeom prst="straightConnector1">
            <a:avLst/>
          </a:prstGeom>
          <a:noFill/>
          <a:ln cap="flat" cmpd="sng" w="28575">
            <a:solidFill>
              <a:schemeClr val="dk2"/>
            </a:solidFill>
            <a:prstDash val="solid"/>
            <a:round/>
            <a:headEnd len="med" w="med" type="none"/>
            <a:tailEnd len="med" w="med" type="none"/>
          </a:ln>
        </p:spPr>
      </p:cxnSp>
      <p:cxnSp>
        <p:nvCxnSpPr>
          <p:cNvPr id="391" name="Google Shape;391;p58"/>
          <p:cNvCxnSpPr/>
          <p:nvPr/>
        </p:nvCxnSpPr>
        <p:spPr>
          <a:xfrm>
            <a:off x="1322325" y="3565125"/>
            <a:ext cx="324000" cy="0"/>
          </a:xfrm>
          <a:prstGeom prst="straightConnector1">
            <a:avLst/>
          </a:prstGeom>
          <a:noFill/>
          <a:ln cap="flat" cmpd="sng" w="28575">
            <a:solidFill>
              <a:schemeClr val="dk2"/>
            </a:solidFill>
            <a:prstDash val="solid"/>
            <a:round/>
            <a:headEnd len="med" w="med" type="none"/>
            <a:tailEnd len="med" w="med" type="none"/>
          </a:ln>
        </p:spPr>
      </p:cxnSp>
      <p:cxnSp>
        <p:nvCxnSpPr>
          <p:cNvPr id="392" name="Google Shape;392;p58"/>
          <p:cNvCxnSpPr/>
          <p:nvPr/>
        </p:nvCxnSpPr>
        <p:spPr>
          <a:xfrm>
            <a:off x="1322325" y="3629950"/>
            <a:ext cx="4926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4.4. 選択は左優先</a:t>
            </a:r>
            <a:endParaRPr b="1"/>
          </a:p>
        </p:txBody>
      </p:sp>
      <p:sp>
        <p:nvSpPr>
          <p:cNvPr id="398" name="Google Shape;398;p59"/>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t>正規表現で選択を使用したとき、複数の選択がマッチする場合がある。</a:t>
            </a:r>
            <a:endParaRPr sz="2400"/>
          </a:p>
          <a:p>
            <a:pPr indent="-381000" lvl="0" marL="457200" rtl="0" algn="l">
              <a:spcBef>
                <a:spcPts val="1000"/>
              </a:spcBef>
              <a:spcAft>
                <a:spcPts val="0"/>
              </a:spcAft>
              <a:buSzPts val="2400"/>
              <a:buChar char="●"/>
            </a:pPr>
            <a:r>
              <a:rPr lang="ja" sz="2400"/>
              <a:t>この場合は、マッチする文字列の長さに関わらず、最も左に存在する選択をマッチ結果として返す。</a:t>
            </a:r>
            <a:endParaRPr sz="2400"/>
          </a:p>
          <a:p>
            <a:pPr indent="-381000" lvl="0" marL="457200" rtl="0" algn="l">
              <a:spcBef>
                <a:spcPts val="1000"/>
              </a:spcBef>
              <a:spcAft>
                <a:spcPts val="1000"/>
              </a:spcAft>
              <a:buSzPts val="2400"/>
              <a:buChar char="●"/>
            </a:pPr>
            <a:r>
              <a:rPr lang="ja" sz="2400"/>
              <a:t>例</a:t>
            </a:r>
            <a:endParaRPr sz="2400"/>
          </a:p>
        </p:txBody>
      </p:sp>
      <p:sp>
        <p:nvSpPr>
          <p:cNvPr id="399" name="Google Shape;399;p5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graphicFrame>
        <p:nvGraphicFramePr>
          <p:cNvPr id="400" name="Google Shape;400;p59"/>
          <p:cNvGraphicFramePr/>
          <p:nvPr/>
        </p:nvGraphicFramePr>
        <p:xfrm>
          <a:off x="952500" y="4136975"/>
          <a:ext cx="3000000" cy="3000000"/>
        </p:xfrm>
        <a:graphic>
          <a:graphicData uri="http://schemas.openxmlformats.org/drawingml/2006/table">
            <a:tbl>
              <a:tblPr>
                <a:noFill/>
                <a:tableStyleId>{4A83DEE9-DA6F-4684-8F3B-B5A1411C06DC}</a:tableStyleId>
              </a:tblPr>
              <a:tblGrid>
                <a:gridCol w="3243525"/>
                <a:gridCol w="3995475"/>
              </a:tblGrid>
              <a:tr h="381000">
                <a:tc>
                  <a:txBody>
                    <a:bodyPr/>
                    <a:lstStyle/>
                    <a:p>
                      <a:pPr indent="0" lvl="0" marL="0" rtl="0" algn="l">
                        <a:spcBef>
                          <a:spcPts val="0"/>
                        </a:spcBef>
                        <a:spcAft>
                          <a:spcPts val="0"/>
                        </a:spcAft>
                        <a:buNone/>
                      </a:pPr>
                      <a:r>
                        <a:rPr lang="ja" sz="2400"/>
                        <a:t>正規表現</a:t>
                      </a:r>
                      <a:endParaRPr sz="2400"/>
                    </a:p>
                  </a:txBody>
                  <a:tcPr marT="91425" marB="91425" marR="91425" marL="91425">
                    <a:solidFill>
                      <a:srgbClr val="CFE2F3"/>
                    </a:solidFill>
                  </a:tcPr>
                </a:tc>
                <a:tc>
                  <a:txBody>
                    <a:bodyPr/>
                    <a:lstStyle/>
                    <a:p>
                      <a:pPr indent="0" lvl="0" marL="0" rtl="0" algn="l">
                        <a:spcBef>
                          <a:spcPts val="0"/>
                        </a:spcBef>
                        <a:spcAft>
                          <a:spcPts val="0"/>
                        </a:spcAft>
                        <a:buNone/>
                      </a:pPr>
                      <a:r>
                        <a:rPr lang="ja" sz="2400"/>
                        <a:t>a(bc|bcde|bcd)</a:t>
                      </a:r>
                      <a:endParaRPr sz="2400"/>
                    </a:p>
                  </a:txBody>
                  <a:tcPr marT="91425" marB="91425" marR="91425" marL="91425"/>
                </a:tc>
              </a:tr>
              <a:tr h="381000">
                <a:tc>
                  <a:txBody>
                    <a:bodyPr/>
                    <a:lstStyle/>
                    <a:p>
                      <a:pPr indent="0" lvl="0" marL="0" rtl="0" algn="l">
                        <a:spcBef>
                          <a:spcPts val="0"/>
                        </a:spcBef>
                        <a:spcAft>
                          <a:spcPts val="0"/>
                        </a:spcAft>
                        <a:buNone/>
                      </a:pPr>
                      <a:r>
                        <a:rPr lang="ja" sz="2400"/>
                        <a:t>対象テキスト</a:t>
                      </a:r>
                      <a:endParaRPr sz="2400"/>
                    </a:p>
                    <a:p>
                      <a:pPr indent="0" lvl="0" marL="0" rtl="0" algn="l">
                        <a:spcBef>
                          <a:spcPts val="0"/>
                        </a:spcBef>
                        <a:spcAft>
                          <a:spcPts val="0"/>
                        </a:spcAft>
                        <a:buNone/>
                      </a:pPr>
                      <a:r>
                        <a:rPr lang="ja" sz="2400"/>
                        <a:t>(下線部がマッチ結果)</a:t>
                      </a:r>
                      <a:endParaRPr sz="2400"/>
                    </a:p>
                  </a:txBody>
                  <a:tcPr marT="91425" marB="91425" marR="91425" marL="91425">
                    <a:solidFill>
                      <a:srgbClr val="CFE2F3"/>
                    </a:solidFill>
                  </a:tcPr>
                </a:tc>
                <a:tc>
                  <a:txBody>
                    <a:bodyPr/>
                    <a:lstStyle/>
                    <a:p>
                      <a:pPr indent="0" lvl="0" marL="0" rtl="0" algn="l">
                        <a:spcBef>
                          <a:spcPts val="0"/>
                        </a:spcBef>
                        <a:spcAft>
                          <a:spcPts val="0"/>
                        </a:spcAft>
                        <a:buNone/>
                      </a:pPr>
                      <a:r>
                        <a:rPr lang="ja" sz="2400" u="sng"/>
                        <a:t>abc</a:t>
                      </a:r>
                      <a:r>
                        <a:rPr lang="ja" sz="2400"/>
                        <a:t>defg</a:t>
                      </a:r>
                      <a:r>
                        <a:rPr lang="ja" sz="2400" u="sng"/>
                        <a:t>abc</a:t>
                      </a:r>
                      <a:r>
                        <a:rPr lang="ja" sz="2400"/>
                        <a:t>d</a:t>
                      </a:r>
                      <a:endParaRPr sz="2400"/>
                    </a:p>
                  </a:txBody>
                  <a:tcPr marT="91425" marB="91425" marR="91425" marL="91425"/>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4.5. 文字列の消費</a:t>
            </a:r>
            <a:endParaRPr b="1"/>
          </a:p>
        </p:txBody>
      </p:sp>
      <p:sp>
        <p:nvSpPr>
          <p:cNvPr id="406" name="Google Shape;406;p6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t>1つのテキストのなかで、マッチが成立した文字列は、別のマッチの対象にならない（消費される）。マッチが成立すると、成立した次の位置から検証を再開する。</a:t>
            </a:r>
            <a:endParaRPr sz="2400"/>
          </a:p>
          <a:p>
            <a:pPr indent="-381000" lvl="0" marL="457200" rtl="0" algn="l">
              <a:spcBef>
                <a:spcPts val="1000"/>
              </a:spcBef>
              <a:spcAft>
                <a:spcPts val="0"/>
              </a:spcAft>
              <a:buSzPts val="2400"/>
              <a:buChar char="●"/>
            </a:pPr>
            <a:r>
              <a:rPr lang="ja" sz="2400"/>
              <a:t>例</a:t>
            </a:r>
            <a:endParaRPr sz="2400"/>
          </a:p>
          <a:p>
            <a:pPr indent="0" lvl="0" marL="0" rtl="0" algn="l">
              <a:spcBef>
                <a:spcPts val="1000"/>
              </a:spcBef>
              <a:spcAft>
                <a:spcPts val="0"/>
              </a:spcAft>
              <a:buNone/>
            </a:pPr>
            <a:r>
              <a:t/>
            </a:r>
            <a:endParaRPr sz="2400"/>
          </a:p>
          <a:p>
            <a:pPr indent="0" lvl="0" marL="0" rtl="0" algn="l">
              <a:spcBef>
                <a:spcPts val="1000"/>
              </a:spcBef>
              <a:spcAft>
                <a:spcPts val="0"/>
              </a:spcAft>
              <a:buNone/>
            </a:pPr>
            <a:r>
              <a:t/>
            </a:r>
            <a:endParaRPr sz="2400"/>
          </a:p>
          <a:p>
            <a:pPr indent="0" lvl="0" marL="0" rtl="0" algn="l">
              <a:spcBef>
                <a:spcPts val="1000"/>
              </a:spcBef>
              <a:spcAft>
                <a:spcPts val="0"/>
              </a:spcAft>
              <a:buNone/>
            </a:pPr>
            <a:r>
              <a:t/>
            </a:r>
            <a:endParaRPr sz="2400"/>
          </a:p>
          <a:p>
            <a:pPr indent="-381000" lvl="0" marL="457200" rtl="0" algn="l">
              <a:spcBef>
                <a:spcPts val="1000"/>
              </a:spcBef>
              <a:spcAft>
                <a:spcPts val="1000"/>
              </a:spcAft>
              <a:buSzPts val="2400"/>
              <a:buChar char="●"/>
            </a:pPr>
            <a:r>
              <a:rPr lang="ja" sz="2400"/>
              <a:t>マッチ結果は、1~3文字目、4～6文字目の2つとなる。2~4文字目などがマッチ結果となることはない。</a:t>
            </a:r>
            <a:endParaRPr sz="2400"/>
          </a:p>
        </p:txBody>
      </p:sp>
      <p:sp>
        <p:nvSpPr>
          <p:cNvPr id="407" name="Google Shape;407;p6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graphicFrame>
        <p:nvGraphicFramePr>
          <p:cNvPr id="408" name="Google Shape;408;p60"/>
          <p:cNvGraphicFramePr/>
          <p:nvPr/>
        </p:nvGraphicFramePr>
        <p:xfrm>
          <a:off x="952500" y="3592475"/>
          <a:ext cx="3000000" cy="3000000"/>
        </p:xfrm>
        <a:graphic>
          <a:graphicData uri="http://schemas.openxmlformats.org/drawingml/2006/table">
            <a:tbl>
              <a:tblPr>
                <a:noFill/>
                <a:tableStyleId>{4A83DEE9-DA6F-4684-8F3B-B5A1411C06DC}</a:tableStyleId>
              </a:tblPr>
              <a:tblGrid>
                <a:gridCol w="1976925"/>
                <a:gridCol w="2001600"/>
              </a:tblGrid>
              <a:tr h="381000">
                <a:tc>
                  <a:txBody>
                    <a:bodyPr/>
                    <a:lstStyle/>
                    <a:p>
                      <a:pPr indent="0" lvl="0" marL="0" rtl="0" algn="l">
                        <a:spcBef>
                          <a:spcPts val="0"/>
                        </a:spcBef>
                        <a:spcAft>
                          <a:spcPts val="0"/>
                        </a:spcAft>
                        <a:buNone/>
                      </a:pPr>
                      <a:r>
                        <a:rPr lang="ja" sz="2400"/>
                        <a:t>正規表現</a:t>
                      </a:r>
                      <a:endParaRPr sz="2400"/>
                    </a:p>
                  </a:txBody>
                  <a:tcPr marT="91425" marB="91425" marR="91425" marL="91425">
                    <a:solidFill>
                      <a:srgbClr val="CFE2F3"/>
                    </a:solidFill>
                  </a:tcPr>
                </a:tc>
                <a:tc>
                  <a:txBody>
                    <a:bodyPr/>
                    <a:lstStyle/>
                    <a:p>
                      <a:pPr indent="0" lvl="0" marL="0" rtl="0" algn="l">
                        <a:spcBef>
                          <a:spcPts val="0"/>
                        </a:spcBef>
                        <a:spcAft>
                          <a:spcPts val="0"/>
                        </a:spcAft>
                        <a:buNone/>
                      </a:pPr>
                      <a:r>
                        <a:rPr lang="ja" sz="2400"/>
                        <a:t>a{3}</a:t>
                      </a:r>
                      <a:endParaRPr sz="2400"/>
                    </a:p>
                  </a:txBody>
                  <a:tcPr marT="91425" marB="91425" marR="91425" marL="91425"/>
                </a:tc>
              </a:tr>
              <a:tr h="381000">
                <a:tc>
                  <a:txBody>
                    <a:bodyPr/>
                    <a:lstStyle/>
                    <a:p>
                      <a:pPr indent="0" lvl="0" marL="0" rtl="0" algn="l">
                        <a:spcBef>
                          <a:spcPts val="0"/>
                        </a:spcBef>
                        <a:spcAft>
                          <a:spcPts val="0"/>
                        </a:spcAft>
                        <a:buNone/>
                      </a:pPr>
                      <a:r>
                        <a:rPr lang="ja" sz="2400"/>
                        <a:t>対象テキスト</a:t>
                      </a:r>
                      <a:endParaRPr sz="2400"/>
                    </a:p>
                  </a:txBody>
                  <a:tcPr marT="91425" marB="91425" marR="91425" marL="91425">
                    <a:solidFill>
                      <a:srgbClr val="CFE2F3"/>
                    </a:solidFill>
                  </a:tcPr>
                </a:tc>
                <a:tc>
                  <a:txBody>
                    <a:bodyPr/>
                    <a:lstStyle/>
                    <a:p>
                      <a:pPr indent="0" lvl="0" marL="0" rtl="0" algn="l">
                        <a:spcBef>
                          <a:spcPts val="0"/>
                        </a:spcBef>
                        <a:spcAft>
                          <a:spcPts val="0"/>
                        </a:spcAft>
                        <a:buNone/>
                      </a:pPr>
                      <a:r>
                        <a:rPr lang="ja" sz="2400"/>
                        <a:t>aaaaaaaa</a:t>
                      </a:r>
                      <a:endParaRPr sz="2400"/>
                    </a:p>
                  </a:txBody>
                  <a:tcPr marT="91425" marB="91425" marR="91425" marL="91425"/>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演習1：ダブルクォートで囲んだ文字列の検索</a:t>
            </a:r>
            <a:endParaRPr b="1"/>
          </a:p>
        </p:txBody>
      </p:sp>
      <p:sp>
        <p:nvSpPr>
          <p:cNvPr id="414" name="Google Shape;414;p61"/>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t>ダブルクォートで囲んだ文字列の検索を考える。</a:t>
            </a:r>
            <a:endParaRPr sz="2400"/>
          </a:p>
          <a:p>
            <a:pPr indent="-381000" lvl="0" marL="457200" rtl="0" algn="l">
              <a:spcBef>
                <a:spcPts val="1000"/>
              </a:spcBef>
              <a:spcAft>
                <a:spcPts val="0"/>
              </a:spcAft>
              <a:buSzPts val="2400"/>
              <a:buChar char="●"/>
            </a:pPr>
            <a:r>
              <a:rPr lang="ja" sz="2400"/>
              <a:t>ダブルクォートで囲んだ文字列のなかでダブルクォートを文字として使用する場合は、"" と記載する(エスケープ)。</a:t>
            </a:r>
            <a:endParaRPr sz="2400"/>
          </a:p>
          <a:p>
            <a:pPr indent="-381000" lvl="0" marL="457200" rtl="0" algn="l">
              <a:spcBef>
                <a:spcPts val="1000"/>
              </a:spcBef>
              <a:spcAft>
                <a:spcPts val="0"/>
              </a:spcAft>
              <a:buSzPts val="2400"/>
              <a:buChar char="●"/>
            </a:pPr>
            <a:r>
              <a:rPr lang="ja" sz="2400"/>
              <a:t>対象テキストを以下に示す。下線部3箇所が、今回検索したい文字列。</a:t>
            </a:r>
            <a:endParaRPr sz="2400"/>
          </a:p>
          <a:p>
            <a:pPr indent="0" lvl="0" marL="0" rtl="0" algn="l">
              <a:spcBef>
                <a:spcPts val="1000"/>
              </a:spcBef>
              <a:spcAft>
                <a:spcPts val="0"/>
              </a:spcAft>
              <a:buNone/>
            </a:pPr>
            <a:r>
              <a:t/>
            </a:r>
            <a:endParaRPr sz="2400"/>
          </a:p>
          <a:p>
            <a:pPr indent="0" lvl="0" marL="0" rtl="0" algn="l">
              <a:spcBef>
                <a:spcPts val="1000"/>
              </a:spcBef>
              <a:spcAft>
                <a:spcPts val="0"/>
              </a:spcAft>
              <a:buNone/>
            </a:pPr>
            <a:r>
              <a:t/>
            </a:r>
            <a:endParaRPr sz="2400"/>
          </a:p>
          <a:p>
            <a:pPr indent="-381000" lvl="0" marL="457200" rtl="0" algn="l">
              <a:spcBef>
                <a:spcPts val="1000"/>
              </a:spcBef>
              <a:spcAft>
                <a:spcPts val="0"/>
              </a:spcAft>
              <a:buSzPts val="2400"/>
              <a:buChar char="●"/>
            </a:pPr>
            <a:r>
              <a:rPr lang="ja" sz="2400"/>
              <a:t>ダブルクォートがエスケープされているため、【".*?"】では不可能</a:t>
            </a:r>
            <a:endParaRPr sz="2400"/>
          </a:p>
          <a:p>
            <a:pPr indent="0" lvl="0" marL="457200" rtl="0" algn="l">
              <a:spcBef>
                <a:spcPts val="1000"/>
              </a:spcBef>
              <a:spcAft>
                <a:spcPts val="0"/>
              </a:spcAft>
              <a:buNone/>
            </a:pPr>
            <a:r>
              <a:rPr lang="ja" sz="2400"/>
              <a:t>    </a:t>
            </a:r>
            <a:endParaRPr sz="2400"/>
          </a:p>
          <a:p>
            <a:pPr indent="0" lvl="0" marL="0" rtl="0" algn="l">
              <a:spcBef>
                <a:spcPts val="1000"/>
              </a:spcBef>
              <a:spcAft>
                <a:spcPts val="1000"/>
              </a:spcAft>
              <a:buNone/>
            </a:pPr>
            <a:r>
              <a:t/>
            </a:r>
            <a:endParaRPr sz="2400"/>
          </a:p>
        </p:txBody>
      </p:sp>
      <p:sp>
        <p:nvSpPr>
          <p:cNvPr id="415" name="Google Shape;415;p6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
        <p:nvSpPr>
          <p:cNvPr id="416" name="Google Shape;416;p61"/>
          <p:cNvSpPr txBox="1"/>
          <p:nvPr/>
        </p:nvSpPr>
        <p:spPr>
          <a:xfrm>
            <a:off x="1048800" y="4074925"/>
            <a:ext cx="7177500" cy="524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ja" sz="2400">
                <a:solidFill>
                  <a:schemeClr val="dk2"/>
                </a:solidFill>
              </a:rPr>
              <a:t>testStr = </a:t>
            </a:r>
            <a:r>
              <a:rPr lang="ja" sz="2400" u="sng">
                <a:solidFill>
                  <a:schemeClr val="dk2"/>
                </a:solidFill>
              </a:rPr>
              <a:t>"abcde"</a:t>
            </a:r>
            <a:r>
              <a:rPr lang="ja" sz="2400">
                <a:solidFill>
                  <a:schemeClr val="dk2"/>
                </a:solidFill>
              </a:rPr>
              <a:t> + </a:t>
            </a:r>
            <a:r>
              <a:rPr lang="ja" sz="2400" u="sng">
                <a:solidFill>
                  <a:schemeClr val="dk2"/>
                </a:solidFill>
              </a:rPr>
              <a:t>"""TokaiSoft"" is Here"</a:t>
            </a:r>
            <a:r>
              <a:rPr lang="ja" sz="2400">
                <a:solidFill>
                  <a:schemeClr val="dk2"/>
                </a:solidFill>
              </a:rPr>
              <a:t> + </a:t>
            </a:r>
            <a:r>
              <a:rPr lang="ja" sz="2400" u="sng">
                <a:solidFill>
                  <a:schemeClr val="dk2"/>
                </a:solidFill>
              </a:rPr>
              <a:t>""</a:t>
            </a:r>
            <a:r>
              <a:rPr lang="ja" sz="2400">
                <a:solidFill>
                  <a:schemeClr val="dk2"/>
                </a:solidFill>
              </a:rPr>
              <a:t> ;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参考資料</a:t>
            </a:r>
            <a:endParaRPr/>
          </a:p>
        </p:txBody>
      </p:sp>
      <p:sp>
        <p:nvSpPr>
          <p:cNvPr id="82" name="Google Shape;82;p17"/>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solidFill>
                  <a:schemeClr val="dk1"/>
                </a:solidFill>
              </a:rPr>
              <a:t>ジェフェリー・E・F・フリードル （2008）『詳説 正規表現 第3版』長尾高弘訳, オライリー・ジャパン．</a:t>
            </a:r>
            <a:endParaRPr sz="2400"/>
          </a:p>
        </p:txBody>
      </p:sp>
      <p:sp>
        <p:nvSpPr>
          <p:cNvPr id="83" name="Google Shape;83;p1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pic>
        <p:nvPicPr>
          <p:cNvPr descr="picture_large978-4-87311-359-3.jpeg" id="84" name="Google Shape;84;p17"/>
          <p:cNvPicPr preferRelativeResize="0"/>
          <p:nvPr/>
        </p:nvPicPr>
        <p:blipFill>
          <a:blip r:embed="rId3">
            <a:alphaModFix/>
          </a:blip>
          <a:stretch>
            <a:fillRect/>
          </a:stretch>
        </p:blipFill>
        <p:spPr>
          <a:xfrm>
            <a:off x="882950" y="2502075"/>
            <a:ext cx="2655100" cy="33960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演習1：解答</a:t>
            </a:r>
            <a:endParaRPr b="1"/>
          </a:p>
        </p:txBody>
      </p:sp>
      <p:sp>
        <p:nvSpPr>
          <p:cNvPr id="422" name="Google Shape;422;p62"/>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endParaRPr>
          </a:p>
          <a:p>
            <a:pPr indent="0" lvl="0" marL="0" rtl="0" algn="l">
              <a:spcBef>
                <a:spcPts val="1000"/>
              </a:spcBef>
              <a:spcAft>
                <a:spcPts val="0"/>
              </a:spcAft>
              <a:buNone/>
            </a:pPr>
            <a:r>
              <a:t/>
            </a:r>
            <a:endParaRPr sz="2400">
              <a:solidFill>
                <a:schemeClr val="dk1"/>
              </a:solidFill>
            </a:endParaRPr>
          </a:p>
          <a:p>
            <a:pPr indent="-381000" lvl="1" marL="914400" rtl="0" algn="l">
              <a:spcBef>
                <a:spcPts val="1000"/>
              </a:spcBef>
              <a:spcAft>
                <a:spcPts val="1000"/>
              </a:spcAft>
              <a:buClr>
                <a:schemeClr val="dk1"/>
              </a:buClr>
              <a:buSzPts val="2400"/>
              <a:buChar char="○"/>
            </a:pPr>
            <a:r>
              <a:rPr lang="ja" sz="2400">
                <a:solidFill>
                  <a:schemeClr val="dk1"/>
                </a:solidFill>
              </a:rPr>
              <a:t>重要なのは、エスケープされたダブルクォートを選択の左に持ってきて、消費させてしまうこと。</a:t>
            </a:r>
            <a:endParaRPr sz="2400">
              <a:solidFill>
                <a:schemeClr val="dk1"/>
              </a:solidFill>
            </a:endParaRPr>
          </a:p>
        </p:txBody>
      </p:sp>
      <p:sp>
        <p:nvSpPr>
          <p:cNvPr id="423" name="Google Shape;423;p6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graphicFrame>
        <p:nvGraphicFramePr>
          <p:cNvPr id="424" name="Google Shape;424;p62"/>
          <p:cNvGraphicFramePr/>
          <p:nvPr/>
        </p:nvGraphicFramePr>
        <p:xfrm>
          <a:off x="723075" y="1673513"/>
          <a:ext cx="3000000" cy="3000000"/>
        </p:xfrm>
        <a:graphic>
          <a:graphicData uri="http://schemas.openxmlformats.org/drawingml/2006/table">
            <a:tbl>
              <a:tblPr>
                <a:noFill/>
                <a:tableStyleId>{4A83DEE9-DA6F-4684-8F3B-B5A1411C06DC}</a:tableStyleId>
              </a:tblPr>
              <a:tblGrid>
                <a:gridCol w="1073100"/>
                <a:gridCol w="2003550"/>
              </a:tblGrid>
              <a:tr h="545525">
                <a:tc>
                  <a:txBody>
                    <a:bodyPr/>
                    <a:lstStyle/>
                    <a:p>
                      <a:pPr indent="0" lvl="0" marL="0" rtl="0" algn="l">
                        <a:spcBef>
                          <a:spcPts val="0"/>
                        </a:spcBef>
                        <a:spcAft>
                          <a:spcPts val="0"/>
                        </a:spcAft>
                        <a:buNone/>
                      </a:pPr>
                      <a:r>
                        <a:rPr lang="ja" sz="2400"/>
                        <a:t>解答</a:t>
                      </a:r>
                      <a:endParaRPr sz="2400"/>
                    </a:p>
                  </a:txBody>
                  <a:tcPr marT="91425" marB="91425" marR="91425" marL="91425" anchor="ctr">
                    <a:solidFill>
                      <a:srgbClr val="CFE2F3"/>
                    </a:solidFill>
                  </a:tcPr>
                </a:tc>
                <a:tc>
                  <a:txBody>
                    <a:bodyPr/>
                    <a:lstStyle/>
                    <a:p>
                      <a:pPr indent="0" lvl="0" marL="0" rtl="0" algn="l">
                        <a:lnSpc>
                          <a:spcPct val="115000"/>
                        </a:lnSpc>
                        <a:spcBef>
                          <a:spcPts val="0"/>
                        </a:spcBef>
                        <a:spcAft>
                          <a:spcPts val="1000"/>
                        </a:spcAft>
                        <a:buNone/>
                      </a:pPr>
                      <a:r>
                        <a:rPr lang="ja" sz="2400">
                          <a:solidFill>
                            <a:schemeClr val="dk1"/>
                          </a:solidFill>
                        </a:rPr>
                        <a:t> "(""|[^"])*"</a:t>
                      </a:r>
                      <a:endParaRPr sz="2400"/>
                    </a:p>
                  </a:txBody>
                  <a:tcPr marT="91425" marB="91425" marR="91425" marL="91425" anchor="ct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演習2：CSVの1要素のマッチ(1/2)</a:t>
            </a:r>
            <a:endParaRPr b="1"/>
          </a:p>
        </p:txBody>
      </p:sp>
      <p:sp>
        <p:nvSpPr>
          <p:cNvPr id="430" name="Google Shape;430;p63"/>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t>CSVを1要素ずつマッチさせて抽出することを考える。</a:t>
            </a:r>
            <a:endParaRPr sz="2400"/>
          </a:p>
          <a:p>
            <a:pPr indent="-381000" lvl="0" marL="457200" rtl="0" algn="l">
              <a:spcBef>
                <a:spcPts val="1000"/>
              </a:spcBef>
              <a:spcAft>
                <a:spcPts val="0"/>
              </a:spcAft>
              <a:buSzPts val="2400"/>
              <a:buChar char="●"/>
            </a:pPr>
            <a:r>
              <a:rPr lang="ja" sz="2400"/>
              <a:t>CSVは以下のルールとする。</a:t>
            </a:r>
            <a:endParaRPr sz="2400"/>
          </a:p>
          <a:p>
            <a:pPr indent="-381000" lvl="1" marL="914400" rtl="0" algn="l">
              <a:spcBef>
                <a:spcPts val="1000"/>
              </a:spcBef>
              <a:spcAft>
                <a:spcPts val="0"/>
              </a:spcAft>
              <a:buSzPts val="2400"/>
              <a:buChar char="○"/>
            </a:pPr>
            <a:r>
              <a:rPr lang="ja" sz="2400"/>
              <a:t>1要素はダブルクォートで囲んでもよい。囲まなくてもよい。囲んだ場合は、ダブルクォートごと抽出する。</a:t>
            </a:r>
            <a:endParaRPr sz="2400"/>
          </a:p>
          <a:p>
            <a:pPr indent="-381000" lvl="1" marL="914400" rtl="0" algn="l">
              <a:spcBef>
                <a:spcPts val="1000"/>
              </a:spcBef>
              <a:spcAft>
                <a:spcPts val="0"/>
              </a:spcAft>
              <a:buSzPts val="2400"/>
              <a:buChar char="○"/>
            </a:pPr>
            <a:r>
              <a:rPr lang="ja" sz="2400"/>
              <a:t>要素内にダブルクォートを文字として記載する場合は、</a:t>
            </a:r>
            <a:r>
              <a:rPr lang="ja" sz="2400">
                <a:solidFill>
                  <a:schemeClr val="dk1"/>
                </a:solidFill>
              </a:rPr>
              <a:t>""</a:t>
            </a:r>
            <a:r>
              <a:rPr lang="ja" sz="2400"/>
              <a:t>と記述する。</a:t>
            </a:r>
            <a:endParaRPr sz="2400"/>
          </a:p>
          <a:p>
            <a:pPr indent="-381000" lvl="1" marL="914400" rtl="0" algn="l">
              <a:spcBef>
                <a:spcPts val="1000"/>
              </a:spcBef>
              <a:spcAft>
                <a:spcPts val="0"/>
              </a:spcAft>
              <a:buSzPts val="2400"/>
              <a:buChar char="○"/>
            </a:pPr>
            <a:r>
              <a:rPr lang="ja" sz="2400"/>
              <a:t>要素内にカンマを文字として記載する場合は、要素をダブルクォートで囲む。</a:t>
            </a:r>
            <a:endParaRPr sz="2400"/>
          </a:p>
          <a:p>
            <a:pPr indent="-381000" lvl="1" marL="914400" rtl="0" algn="l">
              <a:spcBef>
                <a:spcPts val="1000"/>
              </a:spcBef>
              <a:spcAft>
                <a:spcPts val="1000"/>
              </a:spcAft>
              <a:buSzPts val="2400"/>
              <a:buChar char="○"/>
            </a:pPr>
            <a:r>
              <a:rPr lang="ja" sz="2400"/>
              <a:t>空要素を許可する。</a:t>
            </a:r>
            <a:endParaRPr sz="2400"/>
          </a:p>
        </p:txBody>
      </p:sp>
      <p:sp>
        <p:nvSpPr>
          <p:cNvPr id="431" name="Google Shape;431;p6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演習2：CSVの1要素のマッチ(2/2)</a:t>
            </a:r>
            <a:endParaRPr b="1"/>
          </a:p>
        </p:txBody>
      </p:sp>
      <p:sp>
        <p:nvSpPr>
          <p:cNvPr id="437" name="Google Shape;437;p64"/>
          <p:cNvSpPr txBox="1"/>
          <p:nvPr>
            <p:ph idx="1" type="body"/>
          </p:nvPr>
        </p:nvSpPr>
        <p:spPr>
          <a:xfrm>
            <a:off x="311700" y="1536632"/>
            <a:ext cx="8520600" cy="524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t>対象テキスト</a:t>
            </a:r>
            <a:endParaRPr sz="2400"/>
          </a:p>
          <a:p>
            <a:pPr indent="0" lvl="0" marL="457200" rtl="0" algn="l">
              <a:spcBef>
                <a:spcPts val="1000"/>
              </a:spcBef>
              <a:spcAft>
                <a:spcPts val="1000"/>
              </a:spcAft>
              <a:buNone/>
            </a:pPr>
            <a:r>
              <a:t/>
            </a:r>
            <a:endParaRPr sz="2400"/>
          </a:p>
        </p:txBody>
      </p:sp>
      <p:sp>
        <p:nvSpPr>
          <p:cNvPr id="438" name="Google Shape;438;p6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graphicFrame>
        <p:nvGraphicFramePr>
          <p:cNvPr id="439" name="Google Shape;439;p64"/>
          <p:cNvGraphicFramePr/>
          <p:nvPr/>
        </p:nvGraphicFramePr>
        <p:xfrm>
          <a:off x="646600" y="3956788"/>
          <a:ext cx="3000000" cy="3000000"/>
        </p:xfrm>
        <a:graphic>
          <a:graphicData uri="http://schemas.openxmlformats.org/drawingml/2006/table">
            <a:tbl>
              <a:tblPr>
                <a:noFill/>
                <a:tableStyleId>{4A83DEE9-DA6F-4684-8F3B-B5A1411C06DC}</a:tableStyleId>
              </a:tblPr>
              <a:tblGrid>
                <a:gridCol w="897275"/>
                <a:gridCol w="5058050"/>
              </a:tblGrid>
              <a:tr h="736700">
                <a:tc>
                  <a:txBody>
                    <a:bodyPr/>
                    <a:lstStyle/>
                    <a:p>
                      <a:pPr indent="0" lvl="0" marL="0" rtl="0" algn="l">
                        <a:spcBef>
                          <a:spcPts val="0"/>
                        </a:spcBef>
                        <a:spcAft>
                          <a:spcPts val="0"/>
                        </a:spcAft>
                        <a:buNone/>
                      </a:pPr>
                      <a:r>
                        <a:rPr lang="ja" sz="2400"/>
                        <a:t>解答</a:t>
                      </a:r>
                      <a:endParaRPr sz="2400"/>
                    </a:p>
                  </a:txBody>
                  <a:tcPr marT="91425" marB="91425" marR="91425" marL="91425" anchor="ctr">
                    <a:solidFill>
                      <a:srgbClr val="CFE2F3"/>
                    </a:solidFill>
                  </a:tcPr>
                </a:tc>
                <a:tc>
                  <a:txBody>
                    <a:bodyPr/>
                    <a:lstStyle/>
                    <a:p>
                      <a:pPr indent="0" lvl="0" marL="0" rtl="0" algn="l">
                        <a:lnSpc>
                          <a:spcPct val="115000"/>
                        </a:lnSpc>
                        <a:spcBef>
                          <a:spcPts val="0"/>
                        </a:spcBef>
                        <a:spcAft>
                          <a:spcPts val="1000"/>
                        </a:spcAft>
                        <a:buNone/>
                      </a:pPr>
                      <a:r>
                        <a:rPr lang="ja" sz="2400">
                          <a:solidFill>
                            <a:schemeClr val="dk1"/>
                          </a:solidFill>
                        </a:rPr>
                        <a:t> (?&lt;=^|,)(</a:t>
                      </a:r>
                      <a:r>
                        <a:rPr lang="ja" sz="2400">
                          <a:solidFill>
                            <a:schemeClr val="dk2"/>
                          </a:solidFill>
                        </a:rPr>
                        <a:t>"(""|[^"])*"|[^,]*</a:t>
                      </a:r>
                      <a:r>
                        <a:rPr lang="ja" sz="2400">
                          <a:solidFill>
                            <a:schemeClr val="dk1"/>
                          </a:solidFill>
                        </a:rPr>
                        <a:t>)</a:t>
                      </a:r>
                      <a:endParaRPr sz="2400"/>
                    </a:p>
                  </a:txBody>
                  <a:tcPr marT="91425" marB="91425" marR="91425" marL="91425" anchor="ctr"/>
                </a:tc>
              </a:tr>
            </a:tbl>
          </a:graphicData>
        </a:graphic>
      </p:graphicFrame>
      <p:sp>
        <p:nvSpPr>
          <p:cNvPr id="440" name="Google Shape;440;p64"/>
          <p:cNvSpPr txBox="1"/>
          <p:nvPr/>
        </p:nvSpPr>
        <p:spPr>
          <a:xfrm>
            <a:off x="897875" y="2241075"/>
            <a:ext cx="7177500" cy="524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ja" sz="2400" u="sng">
                <a:solidFill>
                  <a:schemeClr val="dk2"/>
                </a:solidFill>
              </a:rPr>
              <a:t>Ten Year</a:t>
            </a:r>
            <a:r>
              <a:rPr lang="ja" sz="2400">
                <a:solidFill>
                  <a:schemeClr val="dk2"/>
                </a:solidFill>
              </a:rPr>
              <a:t>,</a:t>
            </a:r>
            <a:r>
              <a:rPr lang="ja" sz="2400" u="sng">
                <a:solidFill>
                  <a:schemeClr val="dk2"/>
                </a:solidFill>
              </a:rPr>
              <a:t>10</a:t>
            </a:r>
            <a:r>
              <a:rPr lang="ja" sz="2400">
                <a:solidFill>
                  <a:schemeClr val="dk2"/>
                </a:solidFill>
              </a:rPr>
              <a:t>,</a:t>
            </a:r>
            <a:r>
              <a:rPr lang="ja" sz="2400" u="sng">
                <a:solidFill>
                  <a:schemeClr val="dk2"/>
                </a:solidFill>
              </a:rPr>
              <a:t>"11,12,13"</a:t>
            </a:r>
            <a:r>
              <a:rPr lang="ja" sz="2400">
                <a:solidFill>
                  <a:schemeClr val="dk2"/>
                </a:solidFill>
              </a:rPr>
              <a:t>,</a:t>
            </a:r>
            <a:r>
              <a:rPr lang="ja" sz="2400" u="sng">
                <a:solidFill>
                  <a:schemeClr val="dk2"/>
                </a:solidFill>
              </a:rPr>
              <a:t>"Here is ""Tokai"""</a:t>
            </a:r>
            <a:r>
              <a:rPr lang="ja" sz="2400">
                <a:solidFill>
                  <a:schemeClr val="dk2"/>
                </a:solidFill>
              </a:rPr>
              <a:t>,</a:t>
            </a:r>
            <a:r>
              <a:rPr lang="ja" sz="2400" u="sng">
                <a:solidFill>
                  <a:schemeClr val="dk2"/>
                </a:solidFill>
              </a:rPr>
              <a:t>test</a:t>
            </a:r>
            <a:r>
              <a:rPr lang="ja" sz="2400">
                <a:solidFill>
                  <a:schemeClr val="dk2"/>
                </a:solidFill>
              </a:rPr>
              <a:t> </a:t>
            </a:r>
            <a:endParaRPr sz="24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4.7. 正規表現エンジンの種類</a:t>
            </a:r>
            <a:endParaRPr b="1"/>
          </a:p>
        </p:txBody>
      </p:sp>
      <p:sp>
        <p:nvSpPr>
          <p:cNvPr id="446" name="Google Shape;446;p65"/>
          <p:cNvSpPr txBox="1"/>
          <p:nvPr>
            <p:ph idx="1" type="body"/>
          </p:nvPr>
        </p:nvSpPr>
        <p:spPr>
          <a:xfrm>
            <a:off x="311700" y="1460425"/>
            <a:ext cx="8520600" cy="4828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t>DFA</a:t>
            </a:r>
            <a:endParaRPr sz="2400"/>
          </a:p>
          <a:p>
            <a:pPr indent="-381000" lvl="1" marL="914400" rtl="0" algn="l">
              <a:spcBef>
                <a:spcPts val="1000"/>
              </a:spcBef>
              <a:spcAft>
                <a:spcPts val="0"/>
              </a:spcAft>
              <a:buSzPts val="2400"/>
              <a:buChar char="○"/>
            </a:pPr>
            <a:r>
              <a:rPr lang="ja" sz="2400"/>
              <a:t>キャプチャ、後方参照のサポートなし。</a:t>
            </a:r>
            <a:endParaRPr sz="2400"/>
          </a:p>
          <a:p>
            <a:pPr indent="-381000" lvl="1" marL="914400" rtl="0" algn="l">
              <a:spcBef>
                <a:spcPts val="1000"/>
              </a:spcBef>
              <a:spcAft>
                <a:spcPts val="0"/>
              </a:spcAft>
              <a:buSzPts val="2400"/>
              <a:buChar char="○"/>
            </a:pPr>
            <a:r>
              <a:rPr lang="ja" sz="2400"/>
              <a:t>POSIXの基準を満たしている。</a:t>
            </a:r>
            <a:endParaRPr sz="2400"/>
          </a:p>
          <a:p>
            <a:pPr indent="-381000" lvl="0" marL="457200" rtl="0" algn="l">
              <a:spcBef>
                <a:spcPts val="1000"/>
              </a:spcBef>
              <a:spcAft>
                <a:spcPts val="0"/>
              </a:spcAft>
              <a:buSzPts val="2400"/>
              <a:buChar char="●"/>
            </a:pPr>
            <a:r>
              <a:rPr lang="ja" sz="2400"/>
              <a:t>従来型NFA</a:t>
            </a:r>
            <a:endParaRPr sz="2400"/>
          </a:p>
          <a:p>
            <a:pPr indent="-381000" lvl="1" marL="914400" rtl="0" algn="l">
              <a:spcBef>
                <a:spcPts val="1000"/>
              </a:spcBef>
              <a:spcAft>
                <a:spcPts val="0"/>
              </a:spcAft>
              <a:buSzPts val="2400"/>
              <a:buChar char="○"/>
            </a:pPr>
            <a:r>
              <a:rPr lang="ja" sz="2400"/>
              <a:t>Perl, Java, PHP, Ruby, .NETなどで使用。</a:t>
            </a:r>
            <a:endParaRPr sz="2400"/>
          </a:p>
          <a:p>
            <a:pPr indent="-381000" lvl="1" marL="914400" rtl="0" algn="l">
              <a:spcBef>
                <a:spcPts val="1000"/>
              </a:spcBef>
              <a:spcAft>
                <a:spcPts val="0"/>
              </a:spcAft>
              <a:buSzPts val="2400"/>
              <a:buChar char="○"/>
            </a:pPr>
            <a:r>
              <a:rPr lang="ja" sz="2400"/>
              <a:t>最も一般的なエンジン。</a:t>
            </a:r>
            <a:endParaRPr sz="2400"/>
          </a:p>
          <a:p>
            <a:pPr indent="-381000" lvl="0" marL="457200" rtl="0" algn="l">
              <a:spcBef>
                <a:spcPts val="1000"/>
              </a:spcBef>
              <a:spcAft>
                <a:spcPts val="0"/>
              </a:spcAft>
              <a:buSzPts val="2400"/>
              <a:buChar char="●"/>
            </a:pPr>
            <a:r>
              <a:rPr lang="ja" sz="2400"/>
              <a:t>POSIX NFA</a:t>
            </a:r>
            <a:endParaRPr sz="2400"/>
          </a:p>
          <a:p>
            <a:pPr indent="-381000" lvl="1" marL="914400" rtl="0" algn="l">
              <a:spcBef>
                <a:spcPts val="1000"/>
              </a:spcBef>
              <a:spcAft>
                <a:spcPts val="1000"/>
              </a:spcAft>
              <a:buSzPts val="2400"/>
              <a:buChar char="○"/>
            </a:pPr>
            <a:r>
              <a:rPr lang="ja" sz="2400"/>
              <a:t>従来型NFAを、POSIX標準を満たすよう変更を加えたもの。変更を無理に加えたため、融通が効かない。</a:t>
            </a:r>
            <a:endParaRPr sz="2400"/>
          </a:p>
        </p:txBody>
      </p:sp>
      <p:sp>
        <p:nvSpPr>
          <p:cNvPr id="447" name="Google Shape;447;p6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6"/>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5．デモの解説</a:t>
            </a:r>
            <a:endParaRPr/>
          </a:p>
        </p:txBody>
      </p:sp>
      <p:sp>
        <p:nvSpPr>
          <p:cNvPr id="453" name="Google Shape;453;p6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ja"/>
              <a:t>5.1. ログファイルからの文字列検索</a:t>
            </a:r>
            <a:endParaRPr b="1"/>
          </a:p>
        </p:txBody>
      </p:sp>
      <p:sp>
        <p:nvSpPr>
          <p:cNvPr id="459" name="Google Shape;459;p6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
        <p:nvSpPr>
          <p:cNvPr id="460" name="Google Shape;460;p67"/>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ja" sz="1600"/>
              <a:t>ログファイルから、以下をすべて満たす行を検索する。</a:t>
            </a:r>
            <a:endParaRPr sz="1600"/>
          </a:p>
          <a:p>
            <a:pPr indent="-330200" lvl="1" marL="914400" rtl="0" algn="l">
              <a:spcBef>
                <a:spcPts val="1000"/>
              </a:spcBef>
              <a:spcAft>
                <a:spcPts val="0"/>
              </a:spcAft>
              <a:buSzPts val="1600"/>
              <a:buChar char="○"/>
            </a:pPr>
            <a:r>
              <a:rPr lang="ja" sz="1600"/>
              <a:t>"04/06"を含む</a:t>
            </a:r>
            <a:endParaRPr sz="1600"/>
          </a:p>
          <a:p>
            <a:pPr indent="-330200" lvl="1" marL="914400" rtl="0" algn="l">
              <a:spcBef>
                <a:spcPts val="1000"/>
              </a:spcBef>
              <a:spcAft>
                <a:spcPts val="0"/>
              </a:spcAft>
              <a:buSzPts val="1600"/>
              <a:buChar char="○"/>
            </a:pPr>
            <a:r>
              <a:rPr lang="ja" sz="1600"/>
              <a:t>"ERROR"を含む</a:t>
            </a:r>
            <a:endParaRPr sz="1600"/>
          </a:p>
          <a:p>
            <a:pPr indent="-330200" lvl="1" marL="914400" rtl="0" algn="l">
              <a:spcBef>
                <a:spcPts val="1000"/>
              </a:spcBef>
              <a:spcAft>
                <a:spcPts val="0"/>
              </a:spcAft>
              <a:buSzPts val="1600"/>
              <a:buChar char="○"/>
            </a:pPr>
            <a:r>
              <a:rPr lang="ja" sz="1600"/>
              <a:t>"GetDeviceList"を含まない</a:t>
            </a:r>
            <a:endParaRPr sz="1600"/>
          </a:p>
          <a:p>
            <a:pPr indent="-330200" lvl="0" marL="457200" rtl="0" algn="l">
              <a:spcBef>
                <a:spcPts val="1000"/>
              </a:spcBef>
              <a:spcAft>
                <a:spcPts val="0"/>
              </a:spcAft>
              <a:buSzPts val="1600"/>
              <a:buChar char="●"/>
            </a:pPr>
            <a:r>
              <a:rPr lang="ja" sz="1600"/>
              <a:t>^(?=.*04/06)(?=.*ERROR)(?!.*GetDeviceList).+$</a:t>
            </a:r>
            <a:endParaRPr sz="1600"/>
          </a:p>
          <a:p>
            <a:pPr indent="-330200" lvl="1" marL="914400" rtl="0" algn="l">
              <a:spcBef>
                <a:spcPts val="1000"/>
              </a:spcBef>
              <a:spcAft>
                <a:spcPts val="0"/>
              </a:spcAft>
              <a:buSzPts val="1600"/>
              <a:buChar char="○"/>
            </a:pPr>
            <a:r>
              <a:rPr lang="ja" sz="1600"/>
              <a:t>先頭(^)が基準位置となり、下記3件を満たすことを確認している。</a:t>
            </a:r>
            <a:endParaRPr sz="1600"/>
          </a:p>
          <a:p>
            <a:pPr indent="-330200" lvl="2" marL="1371600" rtl="0" algn="l">
              <a:spcBef>
                <a:spcPts val="1000"/>
              </a:spcBef>
              <a:spcAft>
                <a:spcPts val="0"/>
              </a:spcAft>
              <a:buSzPts val="1600"/>
              <a:buChar char="■"/>
            </a:pPr>
            <a:r>
              <a:rPr lang="ja" sz="1600"/>
              <a:t>(?=.*04/06) ：先読みで、後続に”04/06”が出現していることを確認</a:t>
            </a:r>
            <a:endParaRPr sz="1600"/>
          </a:p>
          <a:p>
            <a:pPr indent="-330200" lvl="2" marL="1371600" rtl="0" algn="l">
              <a:spcBef>
                <a:spcPts val="1000"/>
              </a:spcBef>
              <a:spcAft>
                <a:spcPts val="0"/>
              </a:spcAft>
              <a:buSzPts val="1600"/>
              <a:buChar char="■"/>
            </a:pPr>
            <a:r>
              <a:rPr lang="ja" sz="1600"/>
              <a:t>(?=.*ERROR) ：同上。”ERROR”が出現していることを確認</a:t>
            </a:r>
            <a:endParaRPr sz="1600"/>
          </a:p>
          <a:p>
            <a:pPr indent="-330200" lvl="2" marL="1371600" rtl="0" algn="l">
              <a:spcBef>
                <a:spcPts val="1000"/>
              </a:spcBef>
              <a:spcAft>
                <a:spcPts val="0"/>
              </a:spcAft>
              <a:buSzPts val="1600"/>
              <a:buChar char="■"/>
            </a:pPr>
            <a:r>
              <a:rPr lang="ja" sz="1600"/>
              <a:t>(?!.*GetDeviceList) ：否定先読で、後続にGetDeviceListがないことを確認</a:t>
            </a:r>
            <a:endParaRPr sz="1600"/>
          </a:p>
          <a:p>
            <a:pPr indent="-330200" lvl="1" marL="914400" rtl="0" algn="l">
              <a:spcBef>
                <a:spcPts val="1000"/>
              </a:spcBef>
              <a:spcAft>
                <a:spcPts val="0"/>
              </a:spcAft>
              <a:buSzPts val="1600"/>
              <a:buChar char="○"/>
            </a:pPr>
            <a:r>
              <a:rPr lang="ja" sz="1600"/>
              <a:t>上記3件をすべて満たす先頭について、”.+$” で行末までを指定</a:t>
            </a:r>
            <a:endParaRPr sz="1600"/>
          </a:p>
          <a:p>
            <a:pPr indent="0" lvl="0" marL="0" rtl="0" algn="l">
              <a:spcBef>
                <a:spcPts val="1000"/>
              </a:spcBef>
              <a:spcAft>
                <a:spcPts val="1000"/>
              </a:spcAft>
              <a:buNone/>
            </a:pPr>
            <a:r>
              <a:t/>
            </a:r>
            <a:endParaRPr b="1" sz="16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ja"/>
              <a:t>5.2. 文書のフォーマット変換</a:t>
            </a:r>
            <a:endParaRPr b="1"/>
          </a:p>
        </p:txBody>
      </p:sp>
      <p:sp>
        <p:nvSpPr>
          <p:cNvPr id="466" name="Google Shape;466;p68"/>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ja" sz="1600"/>
              <a:t>Excelのセルをテキストとしてペーストしたとき、以下のフォーマットとなる。これを利用する。</a:t>
            </a:r>
            <a:endParaRPr sz="1600"/>
          </a:p>
          <a:p>
            <a:pPr indent="-330200" lvl="1" marL="914400" rtl="0" algn="l">
              <a:spcBef>
                <a:spcPts val="0"/>
              </a:spcBef>
              <a:spcAft>
                <a:spcPts val="0"/>
              </a:spcAft>
              <a:buSzPts val="1600"/>
              <a:buChar char="○"/>
            </a:pPr>
            <a:r>
              <a:rPr lang="ja" sz="1600"/>
              <a:t>セル内の改行は \n</a:t>
            </a:r>
            <a:endParaRPr sz="1600"/>
          </a:p>
          <a:p>
            <a:pPr indent="-330200" lvl="1" marL="914400" rtl="0" algn="l">
              <a:spcBef>
                <a:spcPts val="0"/>
              </a:spcBef>
              <a:spcAft>
                <a:spcPts val="0"/>
              </a:spcAft>
              <a:buSzPts val="1600"/>
              <a:buChar char="○"/>
            </a:pPr>
            <a:r>
              <a:rPr lang="ja" sz="1600"/>
              <a:t>通常の改行は \r\n</a:t>
            </a:r>
            <a:endParaRPr sz="1600"/>
          </a:p>
          <a:p>
            <a:pPr indent="-330200" lvl="1" marL="914400" rtl="0" algn="l">
              <a:spcBef>
                <a:spcPts val="0"/>
              </a:spcBef>
              <a:spcAft>
                <a:spcPts val="0"/>
              </a:spcAft>
              <a:buSzPts val="1600"/>
              <a:buChar char="○"/>
            </a:pPr>
            <a:r>
              <a:rPr lang="ja" sz="1600"/>
              <a:t>隣り合ったセルの間にはタブ文字(\t) が入る。</a:t>
            </a:r>
            <a:endParaRPr sz="1600"/>
          </a:p>
          <a:p>
            <a:pPr indent="-330200" lvl="1" marL="914400" rtl="0" algn="l">
              <a:spcBef>
                <a:spcPts val="0"/>
              </a:spcBef>
              <a:spcAft>
                <a:spcPts val="0"/>
              </a:spcAft>
              <a:buSzPts val="1600"/>
              <a:buChar char="○"/>
            </a:pPr>
            <a:r>
              <a:rPr lang="ja" sz="1600"/>
              <a:t>セル内改行を含む場合は、ダブルクォートで囲まれる。</a:t>
            </a:r>
            <a:endParaRPr sz="1600"/>
          </a:p>
          <a:p>
            <a:pPr indent="0" lvl="0" marL="0" rtl="0" algn="l">
              <a:spcBef>
                <a:spcPts val="1600"/>
              </a:spcBef>
              <a:spcAft>
                <a:spcPts val="0"/>
              </a:spcAft>
              <a:buNone/>
            </a:pPr>
            <a:r>
              <a:t/>
            </a:r>
            <a:endParaRPr sz="1600"/>
          </a:p>
          <a:p>
            <a:pPr indent="-330200" lvl="0" marL="457200" rtl="0" algn="l">
              <a:spcBef>
                <a:spcPts val="1600"/>
              </a:spcBef>
              <a:spcAft>
                <a:spcPts val="0"/>
              </a:spcAft>
              <a:buSzPts val="1600"/>
              <a:buChar char="●"/>
            </a:pPr>
            <a:r>
              <a:rPr lang="ja" sz="1600"/>
              <a:t>ポイントは以下の通り</a:t>
            </a:r>
            <a:endParaRPr sz="1600"/>
          </a:p>
          <a:p>
            <a:pPr indent="-330200" lvl="1" marL="914400" rtl="0" algn="l">
              <a:spcBef>
                <a:spcPts val="0"/>
              </a:spcBef>
              <a:spcAft>
                <a:spcPts val="0"/>
              </a:spcAft>
              <a:buSzPts val="1600"/>
              <a:buChar char="○"/>
            </a:pPr>
            <a:r>
              <a:rPr lang="ja" sz="1600"/>
              <a:t>サクラエディタの置換は行単位に動作するため、セル内に改行があると操作しにくい。よって、まず、セル内の改行を削除し、単純なタブ文字区切りの文字列に変換する。ただし、最終的にはもとに戻せるようにしておく。</a:t>
            </a:r>
            <a:endParaRPr sz="1600"/>
          </a:p>
          <a:p>
            <a:pPr indent="-330200" lvl="1" marL="914400" rtl="0" algn="l">
              <a:spcBef>
                <a:spcPts val="0"/>
              </a:spcBef>
              <a:spcAft>
                <a:spcPts val="0"/>
              </a:spcAft>
              <a:buSzPts val="1600"/>
              <a:buChar char="○"/>
            </a:pPr>
            <a:r>
              <a:rPr lang="ja" sz="1600"/>
              <a:t>セル内の改行を削除するとき、”\n”とすると通常の改行を削除してしまう。”(?&lt;!\r)\n” と指定すると、セル内の改行のみに絞り込める。</a:t>
            </a:r>
            <a:endParaRPr sz="1600"/>
          </a:p>
          <a:p>
            <a:pPr indent="-330200" lvl="1" marL="914400" rtl="0" algn="l">
              <a:spcBef>
                <a:spcPts val="0"/>
              </a:spcBef>
              <a:spcAft>
                <a:spcPts val="0"/>
              </a:spcAft>
              <a:buSzPts val="1600"/>
              <a:buChar char="○"/>
            </a:pPr>
            <a:r>
              <a:rPr lang="ja" sz="1600"/>
              <a:t>ダブルクォートは、Excelが特殊な解釈（セル内文字列の開始と見なす）をしてしまうため、事前に削除する。</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b="1" sz="1600"/>
          </a:p>
        </p:txBody>
      </p:sp>
      <p:sp>
        <p:nvSpPr>
          <p:cNvPr id="467" name="Google Shape;467;p6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9"/>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おわりに</a:t>
            </a:r>
            <a:endParaRPr/>
          </a:p>
        </p:txBody>
      </p:sp>
      <p:sp>
        <p:nvSpPr>
          <p:cNvPr id="473" name="Google Shape;473;p6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ja"/>
              <a:t>おわりに</a:t>
            </a:r>
            <a:endParaRPr b="1"/>
          </a:p>
        </p:txBody>
      </p:sp>
      <p:sp>
        <p:nvSpPr>
          <p:cNvPr id="479" name="Google Shape;479;p7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t>各種実装により方言はあるものの、記述方法はほぼ同一であるため、まずは１つのソフトを中心として勉強するのがよい。</a:t>
            </a:r>
            <a:endParaRPr sz="2400"/>
          </a:p>
          <a:p>
            <a:pPr indent="-381000" lvl="0" marL="457200" rtl="0" algn="l">
              <a:spcBef>
                <a:spcPts val="1000"/>
              </a:spcBef>
              <a:spcAft>
                <a:spcPts val="0"/>
              </a:spcAft>
              <a:buSzPts val="2400"/>
              <a:buChar char="●"/>
            </a:pPr>
            <a:r>
              <a:rPr lang="ja" sz="2400"/>
              <a:t>まずは、テキストエディタの "正規表現” のチェックボックスを常時ONにすることから始める。</a:t>
            </a:r>
            <a:endParaRPr sz="2400"/>
          </a:p>
          <a:p>
            <a:pPr indent="-381000" lvl="0" marL="457200" rtl="0" algn="l">
              <a:spcBef>
                <a:spcPts val="1000"/>
              </a:spcBef>
              <a:spcAft>
                <a:spcPts val="0"/>
              </a:spcAft>
              <a:buSzPts val="2400"/>
              <a:buChar char="●"/>
            </a:pPr>
            <a:r>
              <a:rPr lang="ja" sz="2400"/>
              <a:t>正規表現に限らず、自身は既に詳しいと思っていることでも、本を読むことで新たに発見することが多かった。</a:t>
            </a:r>
            <a:endParaRPr sz="2400"/>
          </a:p>
          <a:p>
            <a:pPr indent="-381000" lvl="0" marL="457200" rtl="0" algn="l">
              <a:spcBef>
                <a:spcPts val="1000"/>
              </a:spcBef>
              <a:spcAft>
                <a:spcPts val="0"/>
              </a:spcAft>
              <a:buSzPts val="2400"/>
              <a:buChar char="●"/>
            </a:pPr>
            <a:r>
              <a:rPr lang="ja" sz="2400"/>
              <a:t>正規表現をプログラムで使うと、1行に多くのテキスト処理を詰め込むことができる。メンテナンス性が悪くなる場合も多い。</a:t>
            </a:r>
            <a:endParaRPr sz="2400"/>
          </a:p>
          <a:p>
            <a:pPr indent="0" lvl="0" marL="0" rtl="0" algn="l">
              <a:spcBef>
                <a:spcPts val="1000"/>
              </a:spcBef>
              <a:spcAft>
                <a:spcPts val="0"/>
              </a:spcAft>
              <a:buNone/>
            </a:pPr>
            <a:r>
              <a:t/>
            </a:r>
            <a:endParaRPr sz="2400"/>
          </a:p>
          <a:p>
            <a:pPr indent="0" lvl="0" marL="0" rtl="0" algn="l">
              <a:spcBef>
                <a:spcPts val="1000"/>
              </a:spcBef>
              <a:spcAft>
                <a:spcPts val="0"/>
              </a:spcAft>
              <a:buNone/>
            </a:pPr>
            <a:r>
              <a:t/>
            </a:r>
            <a:endParaRPr sz="2400"/>
          </a:p>
          <a:p>
            <a:pPr indent="0" lvl="0" marL="0" rtl="0" algn="l">
              <a:spcBef>
                <a:spcPts val="1000"/>
              </a:spcBef>
              <a:spcAft>
                <a:spcPts val="1000"/>
              </a:spcAft>
              <a:buNone/>
            </a:pPr>
            <a:r>
              <a:t/>
            </a:r>
            <a:endParaRPr b="1" sz="2400"/>
          </a:p>
        </p:txBody>
      </p:sp>
      <p:sp>
        <p:nvSpPr>
          <p:cNvPr id="480" name="Google Shape;480;p7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目次</a:t>
            </a:r>
            <a:endParaRPr/>
          </a:p>
        </p:txBody>
      </p:sp>
      <p:sp>
        <p:nvSpPr>
          <p:cNvPr id="90" name="Google Shape;90;p18"/>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ja" sz="2400"/>
              <a:t>正規表現とは？</a:t>
            </a:r>
            <a:endParaRPr sz="2400"/>
          </a:p>
          <a:p>
            <a:pPr indent="-381000" lvl="0" marL="457200" rtl="0" algn="l">
              <a:spcBef>
                <a:spcPts val="1000"/>
              </a:spcBef>
              <a:spcAft>
                <a:spcPts val="0"/>
              </a:spcAft>
              <a:buSzPts val="2400"/>
              <a:buAutoNum type="arabicPeriod"/>
            </a:pPr>
            <a:r>
              <a:rPr lang="ja" sz="2400"/>
              <a:t>デモ：正規表現でできること</a:t>
            </a:r>
            <a:endParaRPr sz="2400"/>
          </a:p>
          <a:p>
            <a:pPr indent="-381000" lvl="0" marL="457200" rtl="0" algn="l">
              <a:spcBef>
                <a:spcPts val="1000"/>
              </a:spcBef>
              <a:spcAft>
                <a:spcPts val="0"/>
              </a:spcAft>
              <a:buSzPts val="2400"/>
              <a:buAutoNum type="arabicPeriod"/>
            </a:pPr>
            <a:r>
              <a:rPr lang="ja" sz="2400"/>
              <a:t>記述方法</a:t>
            </a:r>
            <a:endParaRPr sz="2400"/>
          </a:p>
          <a:p>
            <a:pPr indent="-381000" lvl="0" marL="457200" rtl="0" algn="l">
              <a:spcBef>
                <a:spcPts val="1000"/>
              </a:spcBef>
              <a:spcAft>
                <a:spcPts val="0"/>
              </a:spcAft>
              <a:buSzPts val="2400"/>
              <a:buAutoNum type="arabicPeriod"/>
            </a:pPr>
            <a:r>
              <a:rPr lang="ja" sz="2400"/>
              <a:t>正規表現エンジン</a:t>
            </a:r>
            <a:endParaRPr sz="2400"/>
          </a:p>
          <a:p>
            <a:pPr indent="-381000" lvl="0" marL="457200" rtl="0" algn="l">
              <a:spcBef>
                <a:spcPts val="1000"/>
              </a:spcBef>
              <a:spcAft>
                <a:spcPts val="1000"/>
              </a:spcAft>
              <a:buSzPts val="2400"/>
              <a:buAutoNum type="arabicPeriod"/>
            </a:pPr>
            <a:r>
              <a:rPr lang="ja" sz="2400"/>
              <a:t>デモの解説</a:t>
            </a:r>
            <a:endParaRPr sz="2400"/>
          </a:p>
        </p:txBody>
      </p:sp>
      <p:sp>
        <p:nvSpPr>
          <p:cNvPr id="91" name="Google Shape;91;p1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１．正規表現とは</a:t>
            </a:r>
            <a:endParaRPr/>
          </a:p>
        </p:txBody>
      </p:sp>
      <p:sp>
        <p:nvSpPr>
          <p:cNvPr id="97" name="Google Shape;97;p1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1.1. 正規表現とは</a:t>
            </a:r>
            <a:endParaRPr/>
          </a:p>
        </p:txBody>
      </p:sp>
      <p:sp>
        <p:nvSpPr>
          <p:cNvPr id="103" name="Google Shape;103;p2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t>文字列をパターンとして表現する方法</a:t>
            </a:r>
            <a:endParaRPr sz="2400"/>
          </a:p>
          <a:p>
            <a:pPr indent="-381000" lvl="0" marL="457200" rtl="0" algn="l">
              <a:spcBef>
                <a:spcPts val="1000"/>
              </a:spcBef>
              <a:spcAft>
                <a:spcPts val="0"/>
              </a:spcAft>
              <a:buSzPts val="2400"/>
              <a:buChar char="●"/>
            </a:pPr>
            <a:r>
              <a:rPr lang="ja" sz="2400"/>
              <a:t>パターンは、メタ文字（特殊な意味を持つ文字）を使用して記述する。複数のメタ文字を組み合わせて使用すれば、複雑なパターンを指定可能。</a:t>
            </a:r>
            <a:endParaRPr sz="2400"/>
          </a:p>
          <a:p>
            <a:pPr indent="-381000" lvl="0" marL="457200" rtl="0" algn="l">
              <a:spcBef>
                <a:spcPts val="1000"/>
              </a:spcBef>
              <a:spcAft>
                <a:spcPts val="0"/>
              </a:spcAft>
              <a:buSzPts val="2400"/>
              <a:buChar char="●"/>
            </a:pPr>
            <a:r>
              <a:rPr lang="ja" sz="2400"/>
              <a:t>文字列のチェック、検索、抽出、置換など、様々なテキスト処理が可能</a:t>
            </a:r>
            <a:endParaRPr sz="2400"/>
          </a:p>
          <a:p>
            <a:pPr indent="-381000" lvl="0" marL="457200" rtl="0" algn="l">
              <a:spcBef>
                <a:spcPts val="1000"/>
              </a:spcBef>
              <a:spcAft>
                <a:spcPts val="1000"/>
              </a:spcAft>
              <a:buSzPts val="2400"/>
              <a:buChar char="●"/>
            </a:pPr>
            <a:r>
              <a:rPr lang="ja" sz="2400"/>
              <a:t>多くのプログラミング言語、テキストエディタ、テキスト処理ソフトで使用可能</a:t>
            </a:r>
            <a:endParaRPr sz="2400"/>
          </a:p>
        </p:txBody>
      </p:sp>
      <p:sp>
        <p:nvSpPr>
          <p:cNvPr id="104" name="Google Shape;104;p2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1.2. 文字列のチェック・検索の例</a:t>
            </a:r>
            <a:endParaRPr/>
          </a:p>
        </p:txBody>
      </p:sp>
      <p:sp>
        <p:nvSpPr>
          <p:cNvPr id="110" name="Google Shape;110;p21"/>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ja" sz="2400"/>
              <a:t>”鈴木”から始まる文字列</a:t>
            </a:r>
            <a:endParaRPr sz="2400"/>
          </a:p>
          <a:p>
            <a:pPr indent="0" lvl="0" marL="0" rtl="0" algn="l">
              <a:spcBef>
                <a:spcPts val="1600"/>
              </a:spcBef>
              <a:spcAft>
                <a:spcPts val="0"/>
              </a:spcAft>
              <a:buNone/>
            </a:pPr>
            <a:r>
              <a:rPr lang="ja" sz="2400"/>
              <a:t>　　　　	</a:t>
            </a:r>
            <a:r>
              <a:rPr i="1" lang="ja" sz="2400"/>
              <a:t>鈴木.*</a:t>
            </a:r>
            <a:endParaRPr i="1" sz="2400"/>
          </a:p>
          <a:p>
            <a:pPr indent="-381000" lvl="0" marL="457200" rtl="0" algn="l">
              <a:spcBef>
                <a:spcPts val="1600"/>
              </a:spcBef>
              <a:spcAft>
                <a:spcPts val="0"/>
              </a:spcAft>
              <a:buSzPts val="2400"/>
              <a:buChar char="●"/>
            </a:pPr>
            <a:r>
              <a:rPr lang="ja" sz="2400"/>
              <a:t>4桁の数字</a:t>
            </a:r>
            <a:endParaRPr sz="2400"/>
          </a:p>
          <a:p>
            <a:pPr indent="0" lvl="0" marL="0" rtl="0" algn="l">
              <a:spcBef>
                <a:spcPts val="1600"/>
              </a:spcBef>
              <a:spcAft>
                <a:spcPts val="0"/>
              </a:spcAft>
              <a:buClr>
                <a:srgbClr val="000000"/>
              </a:buClr>
              <a:buSzPts val="1100"/>
              <a:buNone/>
            </a:pPr>
            <a:r>
              <a:rPr lang="ja" sz="2400"/>
              <a:t>           </a:t>
            </a:r>
            <a:r>
              <a:rPr i="1" lang="ja" sz="2400"/>
              <a:t>\d{4}　　　　</a:t>
            </a:r>
            <a:endParaRPr sz="2400"/>
          </a:p>
          <a:p>
            <a:pPr indent="-381000" lvl="0" marL="457200" rtl="0" algn="l">
              <a:spcBef>
                <a:spcPts val="1600"/>
              </a:spcBef>
              <a:spcAft>
                <a:spcPts val="0"/>
              </a:spcAft>
              <a:buSzPts val="2400"/>
              <a:buChar char="●"/>
            </a:pPr>
            <a:r>
              <a:rPr lang="ja" sz="2400"/>
              <a:t>IPアドレス</a:t>
            </a:r>
            <a:endParaRPr sz="2400"/>
          </a:p>
          <a:p>
            <a:pPr indent="0" lvl="0" marL="0" rtl="0" algn="l">
              <a:spcBef>
                <a:spcPts val="1600"/>
              </a:spcBef>
              <a:spcAft>
                <a:spcPts val="0"/>
              </a:spcAft>
              <a:buNone/>
            </a:pPr>
            <a:r>
              <a:rPr lang="ja" sz="2400"/>
              <a:t>		</a:t>
            </a:r>
            <a:r>
              <a:rPr i="1" lang="ja" sz="2400"/>
              <a:t>\d{1,3}\.\d{1,3}\.\d{1,3}\.\d{1,3}</a:t>
            </a:r>
            <a:endParaRPr i="1" sz="2400"/>
          </a:p>
          <a:p>
            <a:pPr indent="0" lvl="0" marL="0" rtl="0" algn="l">
              <a:spcBef>
                <a:spcPts val="1600"/>
              </a:spcBef>
              <a:spcAft>
                <a:spcPts val="0"/>
              </a:spcAft>
              <a:buNone/>
            </a:pPr>
            <a:r>
              <a:t/>
            </a:r>
            <a:endParaRPr sz="2400"/>
          </a:p>
          <a:p>
            <a:pPr indent="0" lvl="0" marL="0" rtl="0" algn="l">
              <a:spcBef>
                <a:spcPts val="1600"/>
              </a:spcBef>
              <a:spcAft>
                <a:spcPts val="1600"/>
              </a:spcAft>
              <a:buNone/>
            </a:pPr>
            <a:r>
              <a:t/>
            </a:r>
            <a:endParaRPr sz="2400"/>
          </a:p>
        </p:txBody>
      </p:sp>
      <p:sp>
        <p:nvSpPr>
          <p:cNvPr id="111" name="Google Shape;111;p2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