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handoutMasterIdLst>
    <p:handoutMasterId r:id="rId7"/>
  </p:handoutMasterIdLst>
  <p:sldIdLst>
    <p:sldId id="258" r:id="rId2"/>
    <p:sldId id="919" r:id="rId3"/>
    <p:sldId id="920" r:id="rId4"/>
    <p:sldId id="921" r:id="rId5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06B6FD-BAE5-5F8A-C162-B818CBE559F7}" name="J. Ritchie Carroll" initials="JRC" userId="S::rcarroll@gridprotectionalliance.org::bf8cf28e-eb61-4992-b2f7-4eeec8b3ec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900"/>
    <a:srgbClr val="006699"/>
    <a:srgbClr val="1563FF"/>
    <a:srgbClr val="377AFF"/>
    <a:srgbClr val="003192"/>
    <a:srgbClr val="683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85349" autoAdjust="0"/>
  </p:normalViewPr>
  <p:slideViewPr>
    <p:cSldViewPr snapToGrid="0">
      <p:cViewPr varScale="1">
        <p:scale>
          <a:sx n="131" d="100"/>
          <a:sy n="131" d="100"/>
        </p:scale>
        <p:origin x="144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5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937D934-E5F7-45B2-88CC-6FCBCF24BA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094ED41-5CE1-4DAD-8E74-AF6E0A67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FFF4D5-4D42-4504-96A1-AE6BC3A8746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3"/>
            <a:ext cx="548640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5F4231-5A4F-4B6F-A50B-8E816D1C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F4231-5A4F-4B6F-A50B-8E816D1CA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58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F4231-5A4F-4B6F-A50B-8E816D1CA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810000"/>
            <a:ext cx="12192000" cy="1268730"/>
          </a:xfrm>
          <a:prstGeom prst="rect">
            <a:avLst/>
          </a:prstGeom>
          <a:solidFill>
            <a:srgbClr val="000000">
              <a:alpha val="7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29200"/>
            <a:ext cx="12192000" cy="49530"/>
          </a:xfrm>
          <a:prstGeom prst="rect">
            <a:avLst/>
          </a:prstGeom>
          <a:solidFill>
            <a:srgbClr val="4FB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529" y="3836341"/>
            <a:ext cx="11247487" cy="1192859"/>
          </a:xfrm>
        </p:spPr>
        <p:txBody>
          <a:bodyPr anchor="ctr">
            <a:normAutofit/>
          </a:bodyPr>
          <a:lstStyle>
            <a:lvl1pPr algn="l">
              <a:defRPr lang="en-US" sz="4800" b="1" i="0" kern="1200" baseline="0" dirty="0">
                <a:solidFill>
                  <a:srgbClr val="4FB33D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530" y="2072225"/>
            <a:ext cx="4546059" cy="1429733"/>
          </a:xfrm>
        </p:spPr>
        <p:txBody>
          <a:bodyPr>
            <a:normAutofit/>
          </a:bodyPr>
          <a:lstStyle>
            <a:lvl1pPr marL="0" indent="0" algn="l">
              <a:buNone/>
              <a:defRPr lang="en-US" sz="2800" b="1" i="0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72" y="198611"/>
            <a:ext cx="5142494" cy="36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3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713874"/>
          </a:xfrm>
          <a:prstGeom prst="rect">
            <a:avLst/>
          </a:prstGeom>
          <a:solidFill>
            <a:srgbClr val="2E2E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713874"/>
            <a:ext cx="12192000" cy="49530"/>
          </a:xfrm>
          <a:prstGeom prst="rect">
            <a:avLst/>
          </a:prstGeom>
          <a:solidFill>
            <a:srgbClr val="4FB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1600" y="106873"/>
            <a:ext cx="12090400" cy="533400"/>
          </a:xfrm>
        </p:spPr>
        <p:txBody>
          <a:bodyPr>
            <a:normAutofit/>
          </a:bodyPr>
          <a:lstStyle>
            <a:lvl1pPr>
              <a:defRPr lang="en-US" sz="32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22B175-D8B9-48A6-B435-D4FA271C1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7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1DE4DD-E23B-4E87-A2ED-0B78F59156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947572E-999E-F294-7961-F506E32D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7822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2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28" y="308603"/>
            <a:ext cx="3932237" cy="134090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352" y="308603"/>
            <a:ext cx="6901235" cy="58103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628" y="1721224"/>
            <a:ext cx="3932237" cy="43977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46628" y="1649506"/>
            <a:ext cx="3932237" cy="0"/>
          </a:xfrm>
          <a:prstGeom prst="line">
            <a:avLst/>
          </a:prstGeom>
          <a:ln w="19050">
            <a:solidFill>
              <a:srgbClr val="008000"/>
            </a:solidFill>
          </a:ln>
          <a:effectLst>
            <a:outerShdw blurRad="38100" dist="127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8EA29C-F6E3-477C-A52C-6BC1E7CC8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507D-6652-D8C2-BC1A-6044D86B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2336215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28" y="328705"/>
            <a:ext cx="3932237" cy="13297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1635" y="318059"/>
            <a:ext cx="7017952" cy="580094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086" y="1716741"/>
            <a:ext cx="3932237" cy="44022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546628" y="1649506"/>
            <a:ext cx="3932237" cy="0"/>
          </a:xfrm>
          <a:prstGeom prst="line">
            <a:avLst/>
          </a:prstGeom>
          <a:ln w="19050">
            <a:solidFill>
              <a:srgbClr val="008000"/>
            </a:solidFill>
          </a:ln>
          <a:effectLst>
            <a:outerShdw blurRad="38100" dist="127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267FB4-F5DE-4068-AC40-05AA79C574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027D-4613-5197-1E40-7DC6CE10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1606149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84B4FE-9DD9-4E58-A2E8-3EB9C705EF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4C1D6D-899C-51EB-8DA3-F53A1B21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1706963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941E91-7656-4FCB-8D8C-41088D7308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F67237C-04E9-CBBB-3DDD-2F7A55D2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949810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084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454" y="1029869"/>
            <a:ext cx="4538500" cy="514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46628" y="932447"/>
            <a:ext cx="11032958" cy="0"/>
          </a:xfrm>
          <a:prstGeom prst="line">
            <a:avLst/>
          </a:prstGeom>
          <a:ln w="19050">
            <a:solidFill>
              <a:srgbClr val="008000"/>
            </a:solidFill>
          </a:ln>
          <a:effectLst>
            <a:outerShdw blurRad="38100" dist="127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553453" y="6258927"/>
            <a:ext cx="11032958" cy="0"/>
          </a:xfrm>
          <a:prstGeom prst="line">
            <a:avLst/>
          </a:prstGeom>
          <a:ln w="19050">
            <a:solidFill>
              <a:srgbClr val="008000"/>
            </a:solidFill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" y="6292628"/>
            <a:ext cx="1066800" cy="496062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2B41E1E-6C5C-4DDC-AEA4-DB0B0047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2732692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1086" y="1022139"/>
            <a:ext cx="4538500" cy="514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46628" y="932447"/>
            <a:ext cx="11032958" cy="0"/>
          </a:xfrm>
          <a:prstGeom prst="line">
            <a:avLst/>
          </a:prstGeom>
          <a:ln w="19050">
            <a:solidFill>
              <a:srgbClr val="008000"/>
            </a:solidFill>
          </a:ln>
          <a:effectLst>
            <a:outerShdw blurRad="38100" dist="127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553453" y="6258927"/>
            <a:ext cx="11032958" cy="0"/>
          </a:xfrm>
          <a:prstGeom prst="line">
            <a:avLst/>
          </a:prstGeom>
          <a:ln w="19050">
            <a:solidFill>
              <a:srgbClr val="008000"/>
            </a:solidFill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" y="6292628"/>
            <a:ext cx="1066800" cy="496062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DCF990-472E-22B6-3686-8F89AEC9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169618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3" y="1114425"/>
            <a:ext cx="11026133" cy="49636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16183" y="6444476"/>
            <a:ext cx="51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2192000" cy="713874"/>
          </a:xfrm>
          <a:prstGeom prst="rect">
            <a:avLst/>
          </a:prstGeom>
          <a:solidFill>
            <a:srgbClr val="2E2E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713874"/>
            <a:ext cx="12192000" cy="49530"/>
          </a:xfrm>
          <a:prstGeom prst="rect">
            <a:avLst/>
          </a:prstGeom>
          <a:solidFill>
            <a:srgbClr val="4FB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1600" y="106873"/>
            <a:ext cx="12090400" cy="533400"/>
          </a:xfrm>
        </p:spPr>
        <p:txBody>
          <a:bodyPr>
            <a:normAutofit/>
          </a:bodyPr>
          <a:lstStyle>
            <a:lvl1pPr>
              <a:defRPr lang="en-US" sz="32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BB88BF-F2A0-42DD-A2B0-5946198779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5FDAAF-28CF-A105-BC77-866D6CBB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1617985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" y="6292628"/>
            <a:ext cx="1066800" cy="49606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2B4F6A-9843-B5F5-B3C8-E33C8C8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131454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1216183" y="6444476"/>
            <a:ext cx="51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3810000"/>
            <a:ext cx="12192000" cy="1268730"/>
          </a:xfrm>
          <a:prstGeom prst="rect">
            <a:avLst/>
          </a:prstGeom>
          <a:solidFill>
            <a:srgbClr val="000000">
              <a:alpha val="7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029200"/>
            <a:ext cx="12192000" cy="49530"/>
          </a:xfrm>
          <a:prstGeom prst="rect">
            <a:avLst/>
          </a:prstGeom>
          <a:solidFill>
            <a:srgbClr val="4FB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10529" y="3836341"/>
            <a:ext cx="11247487" cy="1192859"/>
          </a:xfrm>
        </p:spPr>
        <p:txBody>
          <a:bodyPr anchor="ctr">
            <a:normAutofit/>
          </a:bodyPr>
          <a:lstStyle>
            <a:lvl1pPr algn="l">
              <a:defRPr lang="en-US" sz="4800" b="1" i="0" kern="1200" baseline="0" dirty="0">
                <a:solidFill>
                  <a:srgbClr val="4FB33D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10530" y="2072225"/>
            <a:ext cx="8144364" cy="1429733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2800" b="1" i="0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FDB4FF-1040-4FDD-870D-88EC922ED8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6BBE573-515E-082E-B626-DBD77A14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121289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453" y="1029869"/>
            <a:ext cx="5466347" cy="514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3929" y="1029869"/>
            <a:ext cx="5465657" cy="514709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0"/>
            <a:ext cx="12192000" cy="713874"/>
          </a:xfrm>
          <a:prstGeom prst="rect">
            <a:avLst/>
          </a:prstGeom>
          <a:solidFill>
            <a:srgbClr val="2E2E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713874"/>
            <a:ext cx="12192000" cy="49530"/>
          </a:xfrm>
          <a:prstGeom prst="rect">
            <a:avLst/>
          </a:prstGeom>
          <a:solidFill>
            <a:srgbClr val="4FB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3" name="Title 1"/>
          <p:cNvSpPr>
            <a:spLocks noGrp="1"/>
          </p:cNvSpPr>
          <p:nvPr userDrawn="1">
            <p:ph type="title"/>
          </p:nvPr>
        </p:nvSpPr>
        <p:spPr>
          <a:xfrm>
            <a:off x="101600" y="106873"/>
            <a:ext cx="12090400" cy="533400"/>
          </a:xfrm>
        </p:spPr>
        <p:txBody>
          <a:bodyPr>
            <a:normAutofit/>
          </a:bodyPr>
          <a:lstStyle>
            <a:lvl1pPr>
              <a:defRPr lang="en-US" sz="32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365DBA-DC68-4355-81F0-DC0AD046F7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217E6BC-57C3-C370-7DD2-CCE0D631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84515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454" y="1029869"/>
            <a:ext cx="4538500" cy="514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-116"/>
            <a:ext cx="12192000" cy="713874"/>
          </a:xfrm>
          <a:prstGeom prst="rect">
            <a:avLst/>
          </a:prstGeom>
          <a:solidFill>
            <a:srgbClr val="2E2E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713874"/>
            <a:ext cx="12192000" cy="49530"/>
          </a:xfrm>
          <a:prstGeom prst="rect">
            <a:avLst/>
          </a:prstGeom>
          <a:solidFill>
            <a:srgbClr val="4FB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20515" y="97744"/>
            <a:ext cx="11950970" cy="533400"/>
          </a:xfrm>
        </p:spPr>
        <p:txBody>
          <a:bodyPr>
            <a:normAutofit/>
          </a:bodyPr>
          <a:lstStyle>
            <a:lvl1pPr>
              <a:defRPr lang="en-US" sz="32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912E6-9EC7-4FA3-9FE4-D279BA6E70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92B70B2-6045-3DCE-4FEC-463B2636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400364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1086" y="1022139"/>
            <a:ext cx="4538500" cy="514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2192000" cy="713874"/>
          </a:xfrm>
          <a:prstGeom prst="rect">
            <a:avLst/>
          </a:prstGeom>
          <a:solidFill>
            <a:srgbClr val="2E2E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713874"/>
            <a:ext cx="12192000" cy="49530"/>
          </a:xfrm>
          <a:prstGeom prst="rect">
            <a:avLst/>
          </a:prstGeom>
          <a:solidFill>
            <a:srgbClr val="4FB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1600" y="106873"/>
            <a:ext cx="11950970" cy="533400"/>
          </a:xfrm>
        </p:spPr>
        <p:txBody>
          <a:bodyPr>
            <a:normAutofit/>
          </a:bodyPr>
          <a:lstStyle>
            <a:lvl1pPr>
              <a:defRPr lang="en-US" sz="32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E7ACF5-B3BB-4354-BAF6-EC5627F88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EF760B7-57FA-D89B-1588-2F5B8AFE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4648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3869"/>
            <a:ext cx="5387975" cy="416720"/>
          </a:xfrm>
        </p:spPr>
        <p:txBody>
          <a:bodyPr anchor="b">
            <a:noAutofit/>
          </a:bodyPr>
          <a:lstStyle>
            <a:lvl1pPr marL="0" indent="0">
              <a:buNone/>
              <a:defRPr sz="26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70781"/>
            <a:ext cx="5387975" cy="4589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995644"/>
            <a:ext cx="5486400" cy="414945"/>
          </a:xfrm>
        </p:spPr>
        <p:txBody>
          <a:bodyPr anchor="b">
            <a:noAutofit/>
          </a:bodyPr>
          <a:lstStyle>
            <a:lvl1pPr marL="0" indent="0">
              <a:buNone/>
              <a:defRPr sz="26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470781"/>
            <a:ext cx="5486400" cy="4589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2192000" cy="713874"/>
          </a:xfrm>
          <a:prstGeom prst="rect">
            <a:avLst/>
          </a:prstGeom>
          <a:solidFill>
            <a:srgbClr val="2E2E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0" y="713874"/>
            <a:ext cx="12192000" cy="49530"/>
          </a:xfrm>
          <a:prstGeom prst="rect">
            <a:avLst/>
          </a:prstGeom>
          <a:solidFill>
            <a:srgbClr val="4FB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01600" y="106873"/>
            <a:ext cx="11950970" cy="533400"/>
          </a:xfrm>
        </p:spPr>
        <p:txBody>
          <a:bodyPr>
            <a:normAutofit/>
          </a:bodyPr>
          <a:lstStyle>
            <a:lvl1pPr>
              <a:defRPr lang="en-US" sz="32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0C4D36-A726-4906-8048-C1A88E8ED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FCEA39F-BE4B-DE12-F51E-E2DDCFDB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174304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2163" y="2410"/>
            <a:ext cx="12192000" cy="713874"/>
          </a:xfrm>
          <a:prstGeom prst="rect">
            <a:avLst/>
          </a:prstGeom>
          <a:solidFill>
            <a:srgbClr val="2E2E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713874"/>
            <a:ext cx="12192000" cy="49530"/>
          </a:xfrm>
          <a:prstGeom prst="rect">
            <a:avLst/>
          </a:prstGeom>
          <a:solidFill>
            <a:srgbClr val="4FB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3869"/>
            <a:ext cx="5387975" cy="446460"/>
          </a:xfrm>
        </p:spPr>
        <p:txBody>
          <a:bodyPr anchor="b">
            <a:noAutofit/>
          </a:bodyPr>
          <a:lstStyle>
            <a:lvl1pPr marL="0" indent="0">
              <a:buNone/>
              <a:defRPr sz="26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81319"/>
            <a:ext cx="5387975" cy="19850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995644"/>
            <a:ext cx="5486400" cy="444685"/>
          </a:xfrm>
        </p:spPr>
        <p:txBody>
          <a:bodyPr anchor="b">
            <a:noAutofit/>
          </a:bodyPr>
          <a:lstStyle>
            <a:lvl1pPr marL="0" indent="0">
              <a:buNone/>
              <a:defRPr sz="26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481319"/>
            <a:ext cx="5486400" cy="19850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609600" y="3683531"/>
            <a:ext cx="5387975" cy="446460"/>
          </a:xfrm>
        </p:spPr>
        <p:txBody>
          <a:bodyPr anchor="b">
            <a:noAutofit/>
          </a:bodyPr>
          <a:lstStyle>
            <a:lvl1pPr marL="0" indent="0">
              <a:buNone/>
              <a:defRPr sz="26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4176957"/>
            <a:ext cx="5387975" cy="19850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0" y="3685306"/>
            <a:ext cx="5486400" cy="444685"/>
          </a:xfrm>
        </p:spPr>
        <p:txBody>
          <a:bodyPr anchor="b">
            <a:noAutofit/>
          </a:bodyPr>
          <a:lstStyle>
            <a:lvl1pPr marL="0" indent="0">
              <a:buNone/>
              <a:defRPr sz="26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5"/>
          </p:nvPr>
        </p:nvSpPr>
        <p:spPr>
          <a:xfrm>
            <a:off x="6096000" y="4176957"/>
            <a:ext cx="5486400" cy="19850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97276" y="96740"/>
            <a:ext cx="11993123" cy="533400"/>
          </a:xfrm>
        </p:spPr>
        <p:txBody>
          <a:bodyPr>
            <a:normAutofit/>
          </a:bodyPr>
          <a:lstStyle>
            <a:lvl1pPr>
              <a:defRPr lang="en-US" sz="32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2B82E3-38DD-464B-89EA-420AC5391A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3ADE15D-587A-A6B0-B01C-F8587453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167088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059886" y="6486980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70913" algn="r"/>
              </a:tabLst>
              <a:defRPr/>
            </a:pPr>
            <a:r>
              <a:rPr lang="en-US" sz="1200" baseline="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fld id="{D86EF3BE-F1C3-4B71-BB2D-0253AFF29FF2}" type="slidenum">
              <a:rPr lang="en-US" sz="1200" smtClean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570913" algn="r"/>
                </a:tabLst>
                <a:defRPr/>
              </a:pPr>
              <a:t>‹#›</a:t>
            </a:fld>
            <a:endParaRPr lang="en-US" sz="18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92000" cy="713874"/>
          </a:xfrm>
          <a:prstGeom prst="rect">
            <a:avLst/>
          </a:prstGeom>
          <a:solidFill>
            <a:srgbClr val="2E2E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713874"/>
            <a:ext cx="12192000" cy="49530"/>
          </a:xfrm>
          <a:prstGeom prst="rect">
            <a:avLst/>
          </a:prstGeom>
          <a:solidFill>
            <a:srgbClr val="4FB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01600" y="106873"/>
            <a:ext cx="12090400" cy="533400"/>
          </a:xfrm>
        </p:spPr>
        <p:txBody>
          <a:bodyPr>
            <a:normAutofit/>
          </a:bodyPr>
          <a:lstStyle>
            <a:lvl1pPr>
              <a:defRPr lang="en-US" sz="32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D249A3-AEB2-45AE-86C1-CA06378EB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" y="6272541"/>
            <a:ext cx="968922" cy="44893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D821232-E2AF-AF5D-8A82-3BF9B738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7474"/>
                </a:solidFill>
              </a:defRPr>
            </a:lvl1pPr>
          </a:lstStyle>
          <a:p>
            <a:r>
              <a:rPr lang="en-US" dirty="0"/>
              <a:t>NASPI Meeting – April 2023</a:t>
            </a:r>
          </a:p>
        </p:txBody>
      </p:sp>
    </p:spTree>
    <p:extLst>
      <p:ext uri="{BB962C8B-B14F-4D97-AF65-F5344CB8AC3E}">
        <p14:creationId xmlns:p14="http://schemas.microsoft.com/office/powerpoint/2010/main" val="9789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628" y="0"/>
            <a:ext cx="11032958" cy="59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453" y="1114425"/>
            <a:ext cx="11026133" cy="504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F3252C-D9E4-9646-BE47-D6BA204EA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2" y="6356350"/>
            <a:ext cx="9505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767474"/>
                </a:solidFill>
              </a:defRPr>
            </a:lvl1pPr>
          </a:lstStyle>
          <a:p>
            <a:r>
              <a:rPr lang="en-US"/>
              <a:t>NASPI Meeting – April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5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686" r:id="rId18"/>
    <p:sldLayoutId id="2147483687" r:id="rId19"/>
    <p:sldLayoutId id="2147483688" r:id="rId20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baseline="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341313" indent="-341313" algn="l" defTabSz="914400" rtl="0" eaLnBrk="1" latinLnBrk="0" hangingPunct="1">
        <a:lnSpc>
          <a:spcPct val="90000"/>
        </a:lnSpc>
        <a:spcBef>
          <a:spcPts val="1000"/>
        </a:spcBef>
        <a:buSzPct val="80000"/>
        <a:buFontTx/>
        <a:buBlip>
          <a:blip r:embed="rId2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79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4075" indent="-227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7438" indent="-233363" algn="l" defTabSz="914400" rtl="0" eaLnBrk="1" latinLnBrk="0" hangingPunct="1">
        <a:lnSpc>
          <a:spcPct val="90000"/>
        </a:lnSpc>
        <a:spcBef>
          <a:spcPts val="500"/>
        </a:spcBef>
        <a:buClr>
          <a:srgbClr val="007900"/>
        </a:buClr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1255713" indent="-16827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1980" y="3836341"/>
            <a:ext cx="11211791" cy="1192859"/>
          </a:xfrm>
        </p:spPr>
        <p:txBody>
          <a:bodyPr>
            <a:normAutofit/>
          </a:bodyPr>
          <a:lstStyle/>
          <a:p>
            <a:r>
              <a:rPr lang="en-US" sz="4900" dirty="0"/>
              <a:t>Transitioning to IEEE Standard</a:t>
            </a:r>
            <a:endParaRPr lang="en-US" dirty="0"/>
          </a:p>
        </p:txBody>
      </p:sp>
      <p:pic>
        <p:nvPicPr>
          <p:cNvPr id="1028" name="Picture 4" descr="openPDC - GPA Product Discuss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39"/>
          <a:stretch/>
        </p:blipFill>
        <p:spPr bwMode="auto">
          <a:xfrm>
            <a:off x="10131452" y="5844316"/>
            <a:ext cx="1739768" cy="78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BABA3-8558-C7E8-E508-CA90CA58AD6D}"/>
              </a:ext>
            </a:extLst>
          </p:cNvPr>
          <p:cNvSpPr txBox="1"/>
          <p:nvPr/>
        </p:nvSpPr>
        <p:spPr>
          <a:xfrm>
            <a:off x="1369351" y="-98929"/>
            <a:ext cx="44313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kern="900" cap="small" spc="10" dirty="0">
                <a:solidFill>
                  <a:srgbClr val="003192"/>
                </a:solidFill>
                <a:latin typeface="Franklin Gothic Demi" panose="020B0703020102020204" pitchFamily="34" charset="0"/>
              </a:rPr>
              <a:t>S</a:t>
            </a:r>
            <a:r>
              <a:rPr lang="en-US" sz="5200" kern="900" cap="small" spc="10" dirty="0">
                <a:solidFill>
                  <a:srgbClr val="1563FF"/>
                </a:solidFill>
                <a:latin typeface="Verdana Pro SemiBold" panose="020B0704030504040204" pitchFamily="34" charset="0"/>
              </a:rPr>
              <a:t>treaming</a:t>
            </a:r>
            <a:r>
              <a:rPr lang="en-US" sz="5400" kern="900" cap="small" spc="10" dirty="0">
                <a:solidFill>
                  <a:srgbClr val="003192"/>
                </a:solidFill>
                <a:latin typeface="Verdana Pro SemiBold" panose="020B0704030504040204" pitchFamily="34" charset="0"/>
              </a:rPr>
              <a:t> </a:t>
            </a:r>
            <a:r>
              <a:rPr lang="en-US" sz="6000" kern="900" cap="small" spc="10" dirty="0">
                <a:solidFill>
                  <a:srgbClr val="003192"/>
                </a:solidFill>
                <a:latin typeface="Franklin Gothic Demi" panose="020B0703020102020204" pitchFamily="34" charset="0"/>
              </a:rPr>
              <a:t>T</a:t>
            </a:r>
            <a:r>
              <a:rPr lang="en-US" sz="5200" kern="900" cap="small" spc="10" dirty="0">
                <a:solidFill>
                  <a:srgbClr val="1563FF"/>
                </a:solidFill>
                <a:latin typeface="Verdana Pro SemiBold" panose="020B0704030504040204" pitchFamily="34" charset="0"/>
              </a:rPr>
              <a:t>elemetry</a:t>
            </a:r>
            <a:r>
              <a:rPr lang="en-US" sz="5400" kern="900" cap="small" spc="10" dirty="0">
                <a:solidFill>
                  <a:srgbClr val="003192"/>
                </a:solidFill>
                <a:latin typeface="Verdana Pro SemiBold" panose="020B0704030504040204" pitchFamily="34" charset="0"/>
              </a:rPr>
              <a:t> </a:t>
            </a:r>
            <a:r>
              <a:rPr lang="en-US" sz="6000" kern="900" cap="small" spc="10" dirty="0">
                <a:solidFill>
                  <a:srgbClr val="003192"/>
                </a:solidFill>
                <a:latin typeface="Franklin Gothic Demi" panose="020B0703020102020204" pitchFamily="34" charset="0"/>
              </a:rPr>
              <a:t>T</a:t>
            </a:r>
            <a:r>
              <a:rPr lang="en-US" sz="5200" kern="900" cap="small" spc="10" dirty="0">
                <a:solidFill>
                  <a:srgbClr val="1563FF"/>
                </a:solidFill>
                <a:latin typeface="Verdana Pro SemiBold" panose="020B0704030504040204" pitchFamily="34" charset="0"/>
              </a:rPr>
              <a:t>ransport</a:t>
            </a:r>
            <a:r>
              <a:rPr lang="en-US" sz="5400" kern="900" cap="small" spc="10" dirty="0">
                <a:solidFill>
                  <a:srgbClr val="003192"/>
                </a:solidFill>
                <a:latin typeface="Verdana Pro SemiBold" panose="020B0704030504040204" pitchFamily="34" charset="0"/>
              </a:rPr>
              <a:t> </a:t>
            </a:r>
            <a:r>
              <a:rPr lang="en-US" sz="6000" kern="900" cap="small" spc="10" dirty="0">
                <a:solidFill>
                  <a:srgbClr val="003192"/>
                </a:solidFill>
                <a:latin typeface="Franklin Gothic Demi" panose="020B0703020102020204" pitchFamily="34" charset="0"/>
              </a:rPr>
              <a:t>P</a:t>
            </a:r>
            <a:r>
              <a:rPr lang="en-US" sz="5200" kern="900" cap="small" spc="10" dirty="0">
                <a:solidFill>
                  <a:srgbClr val="1563FF"/>
                </a:solidFill>
                <a:latin typeface="Verdana Pro SemiBold" panose="020B0704030504040204" pitchFamily="34" charset="0"/>
              </a:rPr>
              <a:t>rotocol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45B02D1-699F-4468-9A65-16C549A10FC7}"/>
              </a:ext>
            </a:extLst>
          </p:cNvPr>
          <p:cNvSpPr>
            <a:spLocks noGrp="1"/>
          </p:cNvSpPr>
          <p:nvPr/>
        </p:nvSpPr>
        <p:spPr>
          <a:xfrm>
            <a:off x="5541981" y="5247886"/>
            <a:ext cx="2765244" cy="119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90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4075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7438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9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571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2000" dirty="0"/>
            </a:br>
            <a:r>
              <a:rPr lang="en-US" sz="5400" b="1" dirty="0">
                <a:solidFill>
                  <a:srgbClr val="0067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P2664</a:t>
            </a:r>
            <a:endParaRPr lang="en-US" sz="4000" b="1" dirty="0">
              <a:solidFill>
                <a:srgbClr val="00679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IEEE - Advancing Technology for Humanity">
            <a:extLst>
              <a:ext uri="{FF2B5EF4-FFF2-40B4-BE49-F238E27FC236}">
                <a16:creationId xmlns:a16="http://schemas.microsoft.com/office/drawing/2014/main" id="{BA195EE8-8057-916B-8155-C5B243508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94"/>
          <a:stretch/>
        </p:blipFill>
        <p:spPr bwMode="auto">
          <a:xfrm>
            <a:off x="3502409" y="5586647"/>
            <a:ext cx="2218865" cy="7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1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88EB7-E840-6F4A-BA79-AD47603B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44DCF-16D7-4E49-8521-0ECB71FF2CA8}"/>
              </a:ext>
            </a:extLst>
          </p:cNvPr>
          <p:cNvSpPr>
            <a:spLocks noGrp="1"/>
          </p:cNvSpPr>
          <p:nvPr/>
        </p:nvSpPr>
        <p:spPr>
          <a:xfrm>
            <a:off x="6438374" y="3521182"/>
            <a:ext cx="5115639" cy="2190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90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4075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7438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9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571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Publish / Subscribe Model</a:t>
            </a:r>
          </a:p>
          <a:p>
            <a:r>
              <a:rPr lang="en-US" dirty="0"/>
              <a:t>Publisher Data Access Control</a:t>
            </a:r>
          </a:p>
          <a:p>
            <a:r>
              <a:rPr lang="en-US" dirty="0"/>
              <a:t>IP Level Security</a:t>
            </a:r>
          </a:p>
          <a:p>
            <a:r>
              <a:rPr lang="en-US" dirty="0"/>
              <a:t>Configurable Connection Origin</a:t>
            </a:r>
          </a:p>
          <a:p>
            <a:endParaRPr 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45B02D1-699F-4468-9A65-16C549A10FC7}"/>
              </a:ext>
            </a:extLst>
          </p:cNvPr>
          <p:cNvSpPr>
            <a:spLocks noGrp="1"/>
          </p:cNvSpPr>
          <p:nvPr/>
        </p:nvSpPr>
        <p:spPr>
          <a:xfrm>
            <a:off x="6611737" y="916265"/>
            <a:ext cx="4790431" cy="969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90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4075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7438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9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571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2000" dirty="0"/>
            </a:br>
            <a:r>
              <a:rPr lang="en-US" sz="5400" b="1" dirty="0">
                <a:solidFill>
                  <a:srgbClr val="0067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P2664</a:t>
            </a:r>
            <a:endParaRPr lang="en-US" sz="4000" b="1" dirty="0">
              <a:solidFill>
                <a:srgbClr val="00679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 descr="IEEE - Advancing Technology for Humanity">
            <a:extLst>
              <a:ext uri="{FF2B5EF4-FFF2-40B4-BE49-F238E27FC236}">
                <a16:creationId xmlns:a16="http://schemas.microsoft.com/office/drawing/2014/main" id="{3956BCBD-4AA4-4A37-BDD9-64FBF0CBB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94"/>
          <a:stretch/>
        </p:blipFill>
        <p:spPr bwMode="auto">
          <a:xfrm>
            <a:off x="5827913" y="1145962"/>
            <a:ext cx="2034905" cy="65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@sttp">
            <a:extLst>
              <a:ext uri="{FF2B5EF4-FFF2-40B4-BE49-F238E27FC236}">
                <a16:creationId xmlns:a16="http://schemas.microsoft.com/office/drawing/2014/main" id="{C91E232E-5D00-438C-9848-BD708F9D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86" y="708080"/>
            <a:ext cx="1537687" cy="15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003FC23F-2738-47AE-9884-DC8A675053C7}"/>
              </a:ext>
            </a:extLst>
          </p:cNvPr>
          <p:cNvSpPr/>
          <p:nvPr/>
        </p:nvSpPr>
        <p:spPr>
          <a:xfrm>
            <a:off x="4643758" y="1229343"/>
            <a:ext cx="1091680" cy="484912"/>
          </a:xfrm>
          <a:prstGeom prst="stripedRightArrow">
            <a:avLst/>
          </a:prstGeom>
          <a:gradFill flip="none" rotWithShape="1">
            <a:gsLst>
              <a:gs pos="41000">
                <a:srgbClr val="1B20FF"/>
              </a:gs>
              <a:gs pos="16000">
                <a:srgbClr val="05088B"/>
              </a:gs>
              <a:gs pos="76000">
                <a:srgbClr val="006699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11C73EB8-F84A-B727-7BB1-D5D60FF421C7}"/>
              </a:ext>
            </a:extLst>
          </p:cNvPr>
          <p:cNvSpPr>
            <a:spLocks noGrp="1"/>
          </p:cNvSpPr>
          <p:nvPr/>
        </p:nvSpPr>
        <p:spPr>
          <a:xfrm>
            <a:off x="1150061" y="2655350"/>
            <a:ext cx="5115639" cy="2190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90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4075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7438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9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571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Atomic Measurement Packets</a:t>
            </a:r>
          </a:p>
          <a:p>
            <a:r>
              <a:rPr lang="en-US" dirty="0"/>
              <a:t>Reduced Data Loss</a:t>
            </a:r>
          </a:p>
          <a:p>
            <a:r>
              <a:rPr lang="en-US" dirty="0"/>
              <a:t>Lossless Compression</a:t>
            </a:r>
          </a:p>
          <a:p>
            <a:r>
              <a:rPr lang="en-US" dirty="0"/>
              <a:t>Scalability (to hardware limits)</a:t>
            </a:r>
          </a:p>
        </p:txBody>
      </p:sp>
    </p:spTree>
    <p:extLst>
      <p:ext uri="{BB962C8B-B14F-4D97-AF65-F5344CB8AC3E}">
        <p14:creationId xmlns:p14="http://schemas.microsoft.com/office/powerpoint/2010/main" val="117479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29526C-BCF7-2D9A-8033-9A7B8F7E1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36" y="968562"/>
            <a:ext cx="11498728" cy="5387788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Added higher time precision options</a:t>
            </a:r>
          </a:p>
          <a:p>
            <a:r>
              <a:rPr lang="en-US" altLang="en-US" sz="2800" dirty="0"/>
              <a:t>Some commands simplified / key words changed / unused options dropped</a:t>
            </a:r>
          </a:p>
          <a:p>
            <a:r>
              <a:rPr lang="en-US" altLang="en-US" sz="2800" dirty="0"/>
              <a:t>Define Operational Modes now requires a publisher success response to accept proposed subscriber options. Options now include:</a:t>
            </a:r>
          </a:p>
          <a:p>
            <a:pPr lvl="1"/>
            <a:r>
              <a:rPr lang="en-US" altLang="en-US" dirty="0"/>
              <a:t>Custom compression algorithms selection for data packet, buffer block, signal index cache and metadata</a:t>
            </a:r>
          </a:p>
          <a:p>
            <a:pPr lvl="1"/>
            <a:r>
              <a:rPr lang="en-US" altLang="en-US" dirty="0"/>
              <a:t>Custom UDP cipher encryption algorithm selection</a:t>
            </a:r>
          </a:p>
          <a:p>
            <a:r>
              <a:rPr lang="en-US" altLang="en-US" sz="2800" dirty="0"/>
              <a:t>New commands:</a:t>
            </a:r>
          </a:p>
          <a:p>
            <a:pPr lvl="1"/>
            <a:r>
              <a:rPr lang="en-US" altLang="en-US" dirty="0"/>
              <a:t>Get Primary Metadata Schema</a:t>
            </a:r>
          </a:p>
          <a:p>
            <a:pPr lvl="1"/>
            <a:r>
              <a:rPr lang="en-US" altLang="en-US" dirty="0"/>
              <a:t>Get Signal Selection Metadata Schema</a:t>
            </a:r>
          </a:p>
          <a:p>
            <a:pPr lvl="1"/>
            <a:r>
              <a:rPr lang="en-US" altLang="en-US" dirty="0"/>
              <a:t>Confirm Update Cipher Keys</a:t>
            </a:r>
          </a:p>
          <a:p>
            <a:r>
              <a:rPr lang="en-US" altLang="en-US" sz="2800" dirty="0"/>
              <a:t>Suggested Metadata for synchrophasors has been improved / standardized.</a:t>
            </a:r>
          </a:p>
          <a:p>
            <a:r>
              <a:rPr lang="en-US" dirty="0"/>
              <a:t>Includes a recommended Publisher and Subscriber API</a:t>
            </a:r>
            <a:endParaRPr lang="en-A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A418D-9539-F045-D8EF-F1048BD0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Coming in the IEEE Standard 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54379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9CE02D-5BE8-F9FA-1A24-ADEF69377507}"/>
              </a:ext>
            </a:extLst>
          </p:cNvPr>
          <p:cNvSpPr/>
          <p:nvPr/>
        </p:nvSpPr>
        <p:spPr>
          <a:xfrm>
            <a:off x="518360" y="28575"/>
            <a:ext cx="11380432" cy="713874"/>
          </a:xfrm>
          <a:prstGeom prst="rect">
            <a:avLst/>
          </a:prstGeom>
          <a:solidFill>
            <a:srgbClr val="2E2E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05C0301-B832-C817-9455-DD9D976E4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16564"/>
              </p:ext>
            </p:extLst>
          </p:nvPr>
        </p:nvGraphicFramePr>
        <p:xfrm>
          <a:off x="518360" y="743363"/>
          <a:ext cx="11380432" cy="6099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554">
                  <a:extLst>
                    <a:ext uri="{9D8B030D-6E8A-4147-A177-3AD203B41FA5}">
                      <a16:colId xmlns:a16="http://schemas.microsoft.com/office/drawing/2014/main" val="446633361"/>
                    </a:ext>
                  </a:extLst>
                </a:gridCol>
                <a:gridCol w="1422554">
                  <a:extLst>
                    <a:ext uri="{9D8B030D-6E8A-4147-A177-3AD203B41FA5}">
                      <a16:colId xmlns:a16="http://schemas.microsoft.com/office/drawing/2014/main" val="3401102900"/>
                    </a:ext>
                  </a:extLst>
                </a:gridCol>
                <a:gridCol w="1422554">
                  <a:extLst>
                    <a:ext uri="{9D8B030D-6E8A-4147-A177-3AD203B41FA5}">
                      <a16:colId xmlns:a16="http://schemas.microsoft.com/office/drawing/2014/main" val="3848931079"/>
                    </a:ext>
                  </a:extLst>
                </a:gridCol>
                <a:gridCol w="1422554">
                  <a:extLst>
                    <a:ext uri="{9D8B030D-6E8A-4147-A177-3AD203B41FA5}">
                      <a16:colId xmlns:a16="http://schemas.microsoft.com/office/drawing/2014/main" val="1060705785"/>
                    </a:ext>
                  </a:extLst>
                </a:gridCol>
                <a:gridCol w="1422554">
                  <a:extLst>
                    <a:ext uri="{9D8B030D-6E8A-4147-A177-3AD203B41FA5}">
                      <a16:colId xmlns:a16="http://schemas.microsoft.com/office/drawing/2014/main" val="1384189318"/>
                    </a:ext>
                  </a:extLst>
                </a:gridCol>
                <a:gridCol w="1422554">
                  <a:extLst>
                    <a:ext uri="{9D8B030D-6E8A-4147-A177-3AD203B41FA5}">
                      <a16:colId xmlns:a16="http://schemas.microsoft.com/office/drawing/2014/main" val="489145116"/>
                    </a:ext>
                  </a:extLst>
                </a:gridCol>
                <a:gridCol w="1422554">
                  <a:extLst>
                    <a:ext uri="{9D8B030D-6E8A-4147-A177-3AD203B41FA5}">
                      <a16:colId xmlns:a16="http://schemas.microsoft.com/office/drawing/2014/main" val="2377337151"/>
                    </a:ext>
                  </a:extLst>
                </a:gridCol>
                <a:gridCol w="1422554">
                  <a:extLst>
                    <a:ext uri="{9D8B030D-6E8A-4147-A177-3AD203B41FA5}">
                      <a16:colId xmlns:a16="http://schemas.microsoft.com/office/drawing/2014/main" val="2482822784"/>
                    </a:ext>
                  </a:extLst>
                </a:gridCol>
              </a:tblGrid>
              <a:tr h="904462">
                <a:tc>
                  <a:txBody>
                    <a:bodyPr/>
                    <a:lstStyle/>
                    <a:p>
                      <a:pPr algn="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Subscriber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TSCC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Filter</a:t>
                      </a:r>
                      <a:br>
                        <a:rPr lang="en-US" sz="2000" b="1" u="none" strike="noStrike" dirty="0">
                          <a:effectLst/>
                        </a:rPr>
                      </a:br>
                      <a:r>
                        <a:rPr lang="en-US" sz="2000" b="1" u="none" strike="noStrike" dirty="0">
                          <a:effectLst/>
                        </a:rPr>
                        <a:t>Expressions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Reverse</a:t>
                      </a:r>
                      <a:br>
                        <a:rPr lang="en-US" sz="2000" b="1" u="none" strike="noStrike">
                          <a:effectLst/>
                        </a:rPr>
                      </a:br>
                      <a:r>
                        <a:rPr lang="en-US" sz="2000" b="1" u="none" strike="noStrike">
                          <a:effectLst/>
                        </a:rPr>
                        <a:t>Subscriber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Publisher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Reverse</a:t>
                      </a:r>
                      <a:br>
                        <a:rPr lang="en-US" sz="2000" b="1" u="none" strike="noStrike">
                          <a:effectLst/>
                        </a:rPr>
                      </a:br>
                      <a:r>
                        <a:rPr lang="en-US" sz="2000" b="1" u="none" strike="noStrike">
                          <a:effectLst/>
                        </a:rPr>
                        <a:t>Publisher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TLS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9082300"/>
                  </a:ext>
                </a:extLst>
              </a:tr>
              <a:tr h="577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GSF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371051"/>
                  </a:ext>
                </a:extLst>
              </a:tr>
              <a:tr h="577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C++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891057"/>
                  </a:ext>
                </a:extLst>
              </a:tr>
              <a:tr h="57726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/ C++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SWIG Update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SWIG Update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SWIG Update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7073150"/>
                  </a:ext>
                </a:extLst>
              </a:tr>
              <a:tr h="577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5722619"/>
                  </a:ext>
                </a:extLst>
              </a:tr>
              <a:tr h="577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Python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0026745"/>
                  </a:ext>
                </a:extLst>
              </a:tr>
              <a:tr h="57726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Native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393643"/>
                  </a:ext>
                </a:extLst>
              </a:tr>
              <a:tr h="577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Rust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22999"/>
                  </a:ext>
                </a:extLst>
              </a:tr>
              <a:tr h="57726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062755"/>
                  </a:ext>
                </a:extLst>
              </a:tr>
              <a:tr h="57726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7180524"/>
                  </a:ext>
                </a:extLst>
              </a:tr>
            </a:tbl>
          </a:graphicData>
        </a:graphic>
      </p:graphicFrame>
      <p:pic>
        <p:nvPicPr>
          <p:cNvPr id="17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8027DA5A-C9D2-9757-E956-51AB84EC1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2407338" y="1694449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A8CC9219-8482-1008-2218-0EDA288C5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3801289" y="1687806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026441D6-0BC3-3C36-549F-FF2166F51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5270775" y="1687806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6CD2335E-D190-0103-A91F-A1B28245E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6664726" y="1687806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5F9BC037-AE09-0693-B40F-7DE132796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8094658" y="1694449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6C78E7BC-5FCF-8A54-371A-AE1A7D201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9486542" y="1694449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E9A3F856-2F5E-D046-9D6D-396B9A7F5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10954522" y="1694449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24216CFF-C334-52C5-43EA-E589401CD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2400262" y="2317086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C7D9826D-6776-FFD2-FDA3-98C180FB5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2407336" y="3448416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4176261F-6B8B-C3E5-3A62-A91EA6C15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2407336" y="4040169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A11723E6-7301-C4AB-C149-EA255A96A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3797032" y="2317086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566DAE67-E5B4-930A-D66D-48BCF43BE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3797032" y="3442233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A4A9ADDE-C6CA-596E-F27D-A6AA0FC04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3797031" y="4037463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1671D315-4506-0197-7068-673A2BD0A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5269305" y="2310444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0BC6B0DA-09B0-7BEF-0391-8009937B9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6664727" y="2317086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C8AA9386-E963-0678-DB35-7C5BB2CFA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8094658" y="2310445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0BC5C243-5C89-CD00-3B57-333C0A338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9486542" y="2310444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9ABCE670-1131-0A9A-EDAD-9D6A2A2A3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5269304" y="3442233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849E0CDC-3D15-F9E1-C61D-37777E760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5269303" y="4037464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33263BE7-4E88-7F1A-07F7-FF13CFBAC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6664725" y="3448415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887898-59E8-ACE9-5D01-43A5E705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224" y="5615917"/>
            <a:ext cx="2400635" cy="752580"/>
          </a:xfrm>
          <a:prstGeom prst="rect">
            <a:avLst/>
          </a:prstGeom>
        </p:spPr>
      </p:pic>
      <p:pic>
        <p:nvPicPr>
          <p:cNvPr id="5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F1CEDAD1-3ECF-5B03-1407-F9A0D9D2D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2400263" y="2857585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854E61BF-AD56-027E-9F46-27555DEE3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3797033" y="2857585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11BC0149-F49B-44ED-23E1-B9C65E1C7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7931" r="5384" b="16035"/>
          <a:stretch/>
        </p:blipFill>
        <p:spPr bwMode="auto">
          <a:xfrm rot="20906398">
            <a:off x="5269306" y="2850943"/>
            <a:ext cx="527308" cy="4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DE660437-782D-2F77-370F-44BCB6B4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5923"/>
            <a:ext cx="11950970" cy="533400"/>
          </a:xfrm>
        </p:spPr>
        <p:txBody>
          <a:bodyPr/>
          <a:lstStyle/>
          <a:p>
            <a:r>
              <a:rPr lang="en-US" dirty="0"/>
              <a:t>API Status</a:t>
            </a:r>
          </a:p>
        </p:txBody>
      </p:sp>
    </p:spTree>
    <p:extLst>
      <p:ext uri="{BB962C8B-B14F-4D97-AF65-F5344CB8AC3E}">
        <p14:creationId xmlns:p14="http://schemas.microsoft.com/office/powerpoint/2010/main" val="24495981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7362</TotalTime>
  <Words>188</Words>
  <Application>Microsoft Office PowerPoint</Application>
  <PresentationFormat>Widescreen</PresentationFormat>
  <Paragraphs>54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Franklin Gothic Demi</vt:lpstr>
      <vt:lpstr>Tahoma</vt:lpstr>
      <vt:lpstr>Verdana Pro SemiBold</vt:lpstr>
      <vt:lpstr>Wingdings</vt:lpstr>
      <vt:lpstr>1_Office Theme</vt:lpstr>
      <vt:lpstr>Transitioning to IEEE Standard</vt:lpstr>
      <vt:lpstr>IEEE Updates</vt:lpstr>
      <vt:lpstr>Changes Coming in the IEEE Standard </vt:lpstr>
      <vt:lpstr>API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rcarroll@gridprotectionalliance.org</dc:creator>
  <cp:keywords>GPA NASPI</cp:keywords>
  <cp:lastModifiedBy>J. Ritchie Carroll</cp:lastModifiedBy>
  <cp:revision>292</cp:revision>
  <cp:lastPrinted>2020-08-27T14:31:48Z</cp:lastPrinted>
  <dcterms:created xsi:type="dcterms:W3CDTF">2017-03-19T13:38:12Z</dcterms:created>
  <dcterms:modified xsi:type="dcterms:W3CDTF">2023-04-25T15:04:22Z</dcterms:modified>
</cp:coreProperties>
</file>