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3"/>
  </p:notesMasterIdLst>
  <p:handoutMasterIdLst>
    <p:handoutMasterId r:id="rId14"/>
  </p:handoutMasterIdLst>
  <p:sldIdLst>
    <p:sldId id="256" r:id="rId2"/>
    <p:sldId id="375" r:id="rId3"/>
    <p:sldId id="376" r:id="rId4"/>
    <p:sldId id="377" r:id="rId5"/>
    <p:sldId id="378" r:id="rId6"/>
    <p:sldId id="379" r:id="rId7"/>
    <p:sldId id="381" r:id="rId8"/>
    <p:sldId id="382" r:id="rId9"/>
    <p:sldId id="383" r:id="rId10"/>
    <p:sldId id="380" r:id="rId11"/>
    <p:sldId id="385" r:id="rId12"/>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TI"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54" autoAdjust="0"/>
    <p:restoredTop sz="85902" autoAdjust="0"/>
  </p:normalViewPr>
  <p:slideViewPr>
    <p:cSldViewPr>
      <p:cViewPr>
        <p:scale>
          <a:sx n="75" d="100"/>
          <a:sy n="75" d="100"/>
        </p:scale>
        <p:origin x="-870" y="-768"/>
      </p:cViewPr>
      <p:guideLst>
        <p:guide orient="horz" pos="28"/>
        <p:guide pos="573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90" d="100"/>
          <a:sy n="90" d="100"/>
        </p:scale>
        <p:origin x="-2070" y="-72"/>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endParaRPr kumimoji="1" lang="ja-JP" altLang="en-US" sz="1400" dirty="0">
              <a:latin typeface="ＭＳ Ｐゴシック" pitchFamily="50" charset="-128"/>
              <a:ea typeface="ＭＳ Ｐゴシック" pitchFamily="50" charset="-128"/>
            </a:endParaRPr>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A60C1D9C-4153-45A3-ABA8-5AC906D32479}" type="slidenum">
              <a:rPr kumimoji="1" lang="ja-JP" altLang="en-US" smtClean="0"/>
              <a:t>‹#›</a:t>
            </a:fld>
            <a:endParaRPr kumimoji="1" lang="ja-JP" altLang="en-US"/>
          </a:p>
        </p:txBody>
      </p:sp>
    </p:spTree>
    <p:extLst>
      <p:ext uri="{BB962C8B-B14F-4D97-AF65-F5344CB8AC3E}">
        <p14:creationId xmlns:p14="http://schemas.microsoft.com/office/powerpoint/2010/main" val="1456108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400">
                <a:latin typeface="ＭＳ Ｐゴシック" pitchFamily="50" charset="-128"/>
                <a:ea typeface="ＭＳ Ｐゴシック" pitchFamily="50" charset="-128"/>
              </a:defRPr>
            </a:lvl1pPr>
          </a:lstStyle>
          <a:p>
            <a:endParaRPr lang="en-US" altLang="ja-JP" dirty="0" smtClean="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FD35E722-DCEB-4B9B-850A-0990A504E40F}" type="slidenum">
              <a:rPr kumimoji="1" lang="ja-JP" altLang="en-US" smtClean="0"/>
              <a:t>‹#›</a:t>
            </a:fld>
            <a:endParaRPr kumimoji="1" lang="ja-JP" altLang="en-US"/>
          </a:p>
        </p:txBody>
      </p:sp>
    </p:spTree>
    <p:extLst>
      <p:ext uri="{BB962C8B-B14F-4D97-AF65-F5344CB8AC3E}">
        <p14:creationId xmlns:p14="http://schemas.microsoft.com/office/powerpoint/2010/main" val="2869269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D35E722-DCEB-4B9B-850A-0990A504E40F}" type="slidenum">
              <a:rPr kumimoji="1" lang="ja-JP" altLang="en-US" smtClean="0"/>
              <a:t>0</a:t>
            </a:fld>
            <a:endParaRPr kumimoji="1" lang="ja-JP" altLang="en-US"/>
          </a:p>
        </p:txBody>
      </p:sp>
    </p:spTree>
    <p:extLst>
      <p:ext uri="{BB962C8B-B14F-4D97-AF65-F5344CB8AC3E}">
        <p14:creationId xmlns:p14="http://schemas.microsoft.com/office/powerpoint/2010/main" val="2002335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55576" y="1268760"/>
            <a:ext cx="7772400" cy="1470025"/>
          </a:xfrm>
          <a:noFill/>
        </p:spPr>
        <p:txBody>
          <a:bodyPr>
            <a:normAutofit/>
          </a:bodyPr>
          <a:lstStyle>
            <a:lvl1pPr>
              <a:defRPr sz="2800" i="1">
                <a:solidFill>
                  <a:schemeClr val="tx1"/>
                </a:solidFill>
                <a:effectLst>
                  <a:outerShdw blurRad="38100" dist="38100" dir="2700000" algn="tl">
                    <a:srgbClr val="000000">
                      <a:alpha val="43137"/>
                    </a:srgbClr>
                  </a:outerShdw>
                </a:effectLst>
                <a:latin typeface="AR P丸ゴシック体E" panose="020F0900000000000000" pitchFamily="50" charset="-128"/>
                <a:ea typeface="AR P丸ゴシック体E" panose="020F0900000000000000" pitchFamily="50" charset="-128"/>
              </a:defRPr>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411760" y="5157192"/>
            <a:ext cx="6400800" cy="1057672"/>
          </a:xfrm>
          <a:ln>
            <a:noFill/>
          </a:ln>
        </p:spPr>
        <p:txBody>
          <a:bodyPr>
            <a:normAutofit/>
          </a:bodyPr>
          <a:lstStyle>
            <a:lvl1pPr marL="0" indent="0" algn="r">
              <a:buNone/>
              <a:defRPr sz="2000">
                <a:solidFill>
                  <a:schemeClr val="tx1">
                    <a:tint val="75000"/>
                  </a:schemeClr>
                </a:solidFill>
                <a:latin typeface="AR P丸ゴシック体E" panose="020F0900000000000000" pitchFamily="50" charset="-128"/>
                <a:ea typeface="AR P丸ゴシック体E" panose="020F0900000000000000"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274C1FE1-96E6-4257-9587-063ACF9C7D10}" type="datetime1">
              <a:rPr kumimoji="1" lang="ja-JP" altLang="en-US" smtClean="0"/>
              <a:t>2014/9/3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154680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584815E-9338-4C61-962B-0E3861570D7F}" type="datetime1">
              <a:rPr kumimoji="1" lang="ja-JP" altLang="en-US" smtClean="0"/>
              <a:t>2014/9/3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37716908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73DB31E-EB0B-4CC7-9BBA-0CAC631021E1}" type="datetime1">
              <a:rPr kumimoji="1" lang="ja-JP" altLang="en-US" smtClean="0"/>
              <a:t>2014/9/3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33022759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251520" y="620688"/>
            <a:ext cx="8640960" cy="1296144"/>
          </a:xfrm>
          <a:ln w="25400">
            <a:solidFill>
              <a:srgbClr val="0070C0"/>
            </a:solidFill>
          </a:ln>
        </p:spPr>
        <p:txBody>
          <a:bodyPr>
            <a:noAutofit/>
          </a:bodyPr>
          <a:lstStyle>
            <a:lvl1pPr>
              <a:defRPr sz="1600">
                <a:latin typeface="AR丸ゴシック体M" panose="020B0609010101010101" pitchFamily="49" charset="-128"/>
                <a:ea typeface="AR丸ゴシック体M" panose="020B0609010101010101" pitchFamily="49" charset="-128"/>
              </a:defRPr>
            </a:lvl1pPr>
            <a:lvl2pPr>
              <a:defRPr sz="1600">
                <a:latin typeface="AR丸ゴシック体M" panose="020B0609010101010101" pitchFamily="49" charset="-128"/>
                <a:ea typeface="AR丸ゴシック体M" panose="020B0609010101010101" pitchFamily="49" charset="-128"/>
              </a:defRPr>
            </a:lvl2pPr>
            <a:lvl3pPr>
              <a:defRPr sz="1600">
                <a:latin typeface="AR丸ゴシック体M" panose="020B0609010101010101" pitchFamily="49" charset="-128"/>
                <a:ea typeface="AR丸ゴシック体M" panose="020B0609010101010101" pitchFamily="49" charset="-128"/>
              </a:defRPr>
            </a:lvl3pPr>
            <a:lvl4pPr>
              <a:defRPr sz="1600">
                <a:latin typeface="AR丸ゴシック体M" panose="020B0609010101010101" pitchFamily="49" charset="-128"/>
                <a:ea typeface="AR丸ゴシック体M" panose="020B0609010101010101" pitchFamily="49" charset="-128"/>
              </a:defRPr>
            </a:lvl4pPr>
            <a:lvl5pPr>
              <a:defRPr sz="1600">
                <a:latin typeface="AR丸ゴシック体M" panose="020B0609010101010101" pitchFamily="49" charset="-128"/>
                <a:ea typeface="AR丸ゴシック体M" panose="020B0609010101010101" pitchFamily="49"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51C96BCA-964C-4F75-9721-07B64CD0735C}" type="datetime1">
              <a:rPr kumimoji="1" lang="ja-JP" altLang="en-US" smtClean="0"/>
              <a:t>2014/9/3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477812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58C6E2B-71A4-406F-963B-0B991AA4CEF2}" type="datetime1">
              <a:rPr kumimoji="1" lang="ja-JP" altLang="en-US" smtClean="0"/>
              <a:t>2014/9/3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16159921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C523B93-C385-4407-9CAC-DCB25F04D0B2}" type="datetime1">
              <a:rPr kumimoji="1" lang="ja-JP" altLang="en-US" smtClean="0"/>
              <a:t>2014/9/3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18850121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7EFF6ED-CD95-479E-B6C8-7011E6074C4D}" type="datetime1">
              <a:rPr kumimoji="1" lang="ja-JP" altLang="en-US" smtClean="0"/>
              <a:t>2014/9/3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12702644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F057262-1064-419A-AAF0-533022BF8949}" type="datetime1">
              <a:rPr kumimoji="1" lang="ja-JP" altLang="en-US" smtClean="0"/>
              <a:t>2014/9/3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29895277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B7DA6A6-69CC-441A-80D0-3E243980478B}" type="datetime1">
              <a:rPr kumimoji="1" lang="ja-JP" altLang="en-US" smtClean="0"/>
              <a:t>2014/9/3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13513005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AA9485D-DC45-49CC-A9E0-DBCCCDC8E1DB}" type="datetime1">
              <a:rPr kumimoji="1" lang="ja-JP" altLang="en-US" smtClean="0"/>
              <a:t>2014/9/3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35942174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1EDB33B-C647-424F-A061-54B8EA243EF7}" type="datetime1">
              <a:rPr kumimoji="1" lang="ja-JP" altLang="en-US" smtClean="0"/>
              <a:t>2014/9/3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4963557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27384"/>
            <a:ext cx="9143999" cy="504056"/>
          </a:xfrm>
          <a:prstGeom prst="rect">
            <a:avLst/>
          </a:prstGeom>
          <a:solidFill>
            <a:srgbClr val="0070C0"/>
          </a:solidFill>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79512" y="692696"/>
            <a:ext cx="8712968" cy="864096"/>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D7530-4519-4FE6-B1D9-E091352952CA}" type="datetime1">
              <a:rPr kumimoji="1" lang="ja-JP" altLang="en-US" smtClean="0"/>
              <a:t>2014/9/3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2712574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p"/>
        <a:defRPr kumimoji="1" sz="1600" kern="1200">
          <a:solidFill>
            <a:schemeClr val="tx1"/>
          </a:solidFill>
          <a:latin typeface="AR丸ゴシック体M" panose="020B0609010101010101" pitchFamily="49" charset="-128"/>
          <a:ea typeface="AR丸ゴシック体M" panose="020B0609010101010101" pitchFamily="49" charset="-128"/>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AR丸ゴシック体M" panose="020B0609010101010101" pitchFamily="49" charset="-128"/>
          <a:ea typeface="AR丸ゴシック体M" panose="020B0609010101010101" pitchFamily="49"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ctrTitle"/>
          </p:nvPr>
        </p:nvSpPr>
        <p:spPr>
          <a:xfrm>
            <a:off x="832048" y="1556792"/>
            <a:ext cx="7772400" cy="1470025"/>
          </a:xfrm>
        </p:spPr>
        <p:txBody>
          <a:bodyPr>
            <a:normAutofit/>
          </a:bodyPr>
          <a:lstStyle/>
          <a:p>
            <a:r>
              <a:rPr kumimoji="1" lang="ja-JP" altLang="en-US" sz="3600" i="0" dirty="0" smtClean="0">
                <a:latin typeface="AR丸ゴシック体M" panose="020B0609010101010101" pitchFamily="49" charset="-128"/>
                <a:ea typeface="AR丸ゴシック体M" panose="020B0609010101010101" pitchFamily="49" charset="-128"/>
              </a:rPr>
              <a:t>消費税増税後の消費</a:t>
            </a:r>
            <a:r>
              <a:rPr kumimoji="1" lang="ja-JP" altLang="en-US" sz="3600" i="0" dirty="0" smtClean="0">
                <a:latin typeface="AR丸ゴシック体M" panose="020B0609010101010101" pitchFamily="49" charset="-128"/>
                <a:ea typeface="AR丸ゴシック体M" panose="020B0609010101010101" pitchFamily="49" charset="-128"/>
              </a:rPr>
              <a:t>動向</a:t>
            </a:r>
            <a:endParaRPr kumimoji="1" lang="ja-JP" altLang="en-US" sz="3600" i="0" dirty="0">
              <a:latin typeface="AR丸ゴシック体M" panose="020B0609010101010101" pitchFamily="49" charset="-128"/>
              <a:ea typeface="AR丸ゴシック体M" panose="020B0609010101010101" pitchFamily="49" charset="-128"/>
            </a:endParaRPr>
          </a:p>
        </p:txBody>
      </p:sp>
      <p:sp>
        <p:nvSpPr>
          <p:cNvPr id="11" name="サブタイトル 10"/>
          <p:cNvSpPr>
            <a:spLocks noGrp="1"/>
          </p:cNvSpPr>
          <p:nvPr>
            <p:ph type="subTitle" idx="1"/>
          </p:nvPr>
        </p:nvSpPr>
        <p:spPr>
          <a:xfrm>
            <a:off x="1979712" y="4797152"/>
            <a:ext cx="6400800" cy="1176536"/>
          </a:xfrm>
        </p:spPr>
        <p:txBody>
          <a:bodyPr>
            <a:normAutofit/>
          </a:bodyPr>
          <a:lstStyle/>
          <a:p>
            <a:pPr algn="r"/>
            <a:r>
              <a:rPr kumimoji="1" lang="en-US" altLang="ja-JP" sz="2800" dirty="0" smtClean="0">
                <a:solidFill>
                  <a:schemeClr val="bg1">
                    <a:lumMod val="65000"/>
                  </a:schemeClr>
                </a:solidFill>
                <a:latin typeface="AR P丸ゴシック体E" panose="020F0900000000000000" pitchFamily="50" charset="-128"/>
                <a:ea typeface="AR P丸ゴシック体E" panose="020F0900000000000000" pitchFamily="50" charset="-128"/>
              </a:rPr>
              <a:t>2014</a:t>
            </a:r>
            <a:r>
              <a:rPr kumimoji="1" lang="ja-JP" altLang="en-US" sz="2800" dirty="0" smtClean="0">
                <a:solidFill>
                  <a:schemeClr val="bg1">
                    <a:lumMod val="65000"/>
                  </a:schemeClr>
                </a:solidFill>
                <a:latin typeface="AR P丸ゴシック体E" panose="020F0900000000000000" pitchFamily="50" charset="-128"/>
                <a:ea typeface="AR P丸ゴシック体E" panose="020F0900000000000000" pitchFamily="50" charset="-128"/>
              </a:rPr>
              <a:t>年９月</a:t>
            </a:r>
            <a:endParaRPr kumimoji="1" lang="en-US" altLang="ja-JP" sz="2800" dirty="0" smtClean="0">
              <a:solidFill>
                <a:schemeClr val="bg1">
                  <a:lumMod val="65000"/>
                </a:schemeClr>
              </a:solidFill>
              <a:latin typeface="AR P丸ゴシック体E" panose="020F0900000000000000" pitchFamily="50" charset="-128"/>
              <a:ea typeface="AR P丸ゴシック体E" panose="020F0900000000000000" pitchFamily="50" charset="-128"/>
            </a:endParaRPr>
          </a:p>
          <a:p>
            <a:pPr algn="r"/>
            <a:r>
              <a:rPr lang="ja-JP" altLang="en-US" sz="2800" dirty="0" smtClean="0">
                <a:solidFill>
                  <a:schemeClr val="bg1">
                    <a:lumMod val="50000"/>
                  </a:schemeClr>
                </a:solidFill>
                <a:latin typeface="AR P丸ゴシック体E" panose="020F0900000000000000" pitchFamily="50" charset="-128"/>
                <a:ea typeface="AR P丸ゴシック体E" panose="020F0900000000000000" pitchFamily="50" charset="-128"/>
              </a:rPr>
              <a:t>産政局調査課</a:t>
            </a:r>
            <a:endParaRPr kumimoji="1" lang="ja-JP" altLang="en-US" sz="2800" dirty="0">
              <a:solidFill>
                <a:schemeClr val="bg1">
                  <a:lumMod val="50000"/>
                </a:schemeClr>
              </a:solidFill>
              <a:latin typeface="AR P丸ゴシック体E" panose="020F0900000000000000" pitchFamily="50" charset="-128"/>
              <a:ea typeface="AR P丸ゴシック体E" panose="020F0900000000000000" pitchFamily="50" charset="-128"/>
            </a:endParaRPr>
          </a:p>
        </p:txBody>
      </p:sp>
    </p:spTree>
    <p:extLst>
      <p:ext uri="{BB962C8B-B14F-4D97-AF65-F5344CB8AC3E}">
        <p14:creationId xmlns:p14="http://schemas.microsoft.com/office/powerpoint/2010/main" val="3151624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6155" y="2408163"/>
            <a:ext cx="43672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560" y="2638067"/>
            <a:ext cx="4378325" cy="349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家計の消費抑制動向に注意</a:t>
            </a:r>
            <a:endParaRPr kumimoji="1" lang="ja-JP" altLang="en-US" dirty="0"/>
          </a:p>
        </p:txBody>
      </p:sp>
      <p:sp>
        <p:nvSpPr>
          <p:cNvPr id="3" name="コンテンツ プレースホルダー 2"/>
          <p:cNvSpPr>
            <a:spLocks noGrp="1"/>
          </p:cNvSpPr>
          <p:nvPr>
            <p:ph idx="1"/>
          </p:nvPr>
        </p:nvSpPr>
        <p:spPr>
          <a:xfrm>
            <a:off x="251520" y="620687"/>
            <a:ext cx="8640960" cy="1440161"/>
          </a:xfrm>
        </p:spPr>
        <p:txBody>
          <a:bodyPr/>
          <a:lstStyle/>
          <a:p>
            <a:r>
              <a:rPr kumimoji="1" lang="en-US" altLang="ja-JP" dirty="0" smtClean="0"/>
              <a:t>7</a:t>
            </a:r>
            <a:r>
              <a:rPr kumimoji="1" lang="ja-JP" altLang="en-US" dirty="0" smtClean="0"/>
              <a:t>月、</a:t>
            </a:r>
            <a:r>
              <a:rPr kumimoji="1" lang="en-US" altLang="ja-JP" dirty="0" smtClean="0"/>
              <a:t>8</a:t>
            </a:r>
            <a:r>
              <a:rPr lang="ja-JP" altLang="en-US" dirty="0"/>
              <a:t>月と東大日次物価指数に</a:t>
            </a:r>
            <a:r>
              <a:rPr kumimoji="1" lang="ja-JP" altLang="en-US" dirty="0" smtClean="0"/>
              <a:t>低下傾向が見られる。</a:t>
            </a:r>
            <a:r>
              <a:rPr lang="en-US" altLang="ja-JP" dirty="0" smtClean="0"/>
              <a:t>1997</a:t>
            </a:r>
            <a:r>
              <a:rPr lang="ja-JP" altLang="en-US" dirty="0" smtClean="0"/>
              <a:t>年増税時と同様の傾向。</a:t>
            </a:r>
            <a:endParaRPr lang="en-US" altLang="ja-JP" dirty="0" smtClean="0"/>
          </a:p>
          <a:p>
            <a:r>
              <a:rPr lang="en-US" altLang="ja-JP" dirty="0" smtClean="0"/>
              <a:t>1997</a:t>
            </a:r>
            <a:r>
              <a:rPr lang="ja-JP" altLang="en-US" dirty="0" smtClean="0"/>
              <a:t>年増税時には、家計調査に見る購入単価も低下。その後景気は減速傾向を強めており、家計の節約志向が消費水準を下押しし、景気減速の一要因となった可能性もある。</a:t>
            </a:r>
            <a:endParaRPr lang="en-US" altLang="ja-JP" dirty="0" smtClean="0"/>
          </a:p>
          <a:p>
            <a:r>
              <a:rPr kumimoji="1" lang="en-US" altLang="ja-JP" dirty="0" smtClean="0"/>
              <a:t>1997</a:t>
            </a:r>
            <a:r>
              <a:rPr lang="ja-JP" altLang="en-US" dirty="0" smtClean="0"/>
              <a:t>年の実質賃金は低下基調が続いたことで、節約</a:t>
            </a:r>
            <a:r>
              <a:rPr kumimoji="1" lang="ja-JP" altLang="en-US" dirty="0" smtClean="0"/>
              <a:t>志向が強まった可能性あり。足下では、</a:t>
            </a:r>
            <a:r>
              <a:rPr lang="ja-JP" altLang="en-US" dirty="0" smtClean="0"/>
              <a:t>実質賃金は上昇傾向にある。</a:t>
            </a:r>
            <a:r>
              <a:rPr kumimoji="1" lang="ja-JP" altLang="en-US" dirty="0" smtClean="0"/>
              <a:t>実質賃金上昇が続けば、節約志向も緩和されるか。</a:t>
            </a:r>
            <a:endParaRPr kumimoji="1" lang="ja-JP" altLang="en-US" dirty="0"/>
          </a:p>
        </p:txBody>
      </p:sp>
      <p:sp>
        <p:nvSpPr>
          <p:cNvPr id="4" name="スライド番号プレースホルダー 3"/>
          <p:cNvSpPr>
            <a:spLocks noGrp="1"/>
          </p:cNvSpPr>
          <p:nvPr>
            <p:ph type="sldNum" sz="quarter" idx="12"/>
          </p:nvPr>
        </p:nvSpPr>
        <p:spPr/>
        <p:txBody>
          <a:bodyPr/>
          <a:lstStyle/>
          <a:p>
            <a:fld id="{D9550142-B990-490A-A107-ED7302A7FD52}" type="slidenum">
              <a:rPr kumimoji="1" lang="ja-JP" altLang="en-US" smtClean="0"/>
              <a:t>9</a:t>
            </a:fld>
            <a:endParaRPr kumimoji="1" lang="ja-JP" altLang="en-US"/>
          </a:p>
        </p:txBody>
      </p:sp>
      <p:sp>
        <p:nvSpPr>
          <p:cNvPr id="7" name="正方形/長方形 6"/>
          <p:cNvSpPr/>
          <p:nvPr/>
        </p:nvSpPr>
        <p:spPr>
          <a:xfrm>
            <a:off x="4323344" y="2183774"/>
            <a:ext cx="1728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（前年比、％）</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8" name="正方形/長方形 7"/>
          <p:cNvSpPr/>
          <p:nvPr/>
        </p:nvSpPr>
        <p:spPr>
          <a:xfrm>
            <a:off x="4291466" y="4100432"/>
            <a:ext cx="4821254" cy="5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総務省「家計調査」、「消費者物価指数」</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購入単価指数、消費者物価指数は、購入単価が取得可能な品目のみで集計した値。</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 </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購入単価は振れやすいため、</a:t>
            </a:r>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12</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ヶ月移動平均値の前年比を用いている。</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9" name="テキスト ボックス 8"/>
          <p:cNvSpPr txBox="1"/>
          <p:nvPr/>
        </p:nvSpPr>
        <p:spPr>
          <a:xfrm>
            <a:off x="123918" y="2072197"/>
            <a:ext cx="4152099" cy="307777"/>
          </a:xfrm>
          <a:prstGeom prst="rect">
            <a:avLst/>
          </a:prstGeom>
          <a:no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図１</a:t>
            </a:r>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東大</a:t>
            </a:r>
            <a:r>
              <a:rPr lang="ja-JP" altLang="en-US" sz="1400" dirty="0" smtClean="0">
                <a:latin typeface="AR P丸ゴシック体E" panose="020F0900000000000000" pitchFamily="50" charset="-128"/>
                <a:ea typeface="AR P丸ゴシック体E" panose="020F0900000000000000" pitchFamily="50" charset="-128"/>
              </a:rPr>
              <a:t>日次</a:t>
            </a:r>
            <a:r>
              <a:rPr lang="ja-JP" altLang="en-US" sz="1400" dirty="0">
                <a:latin typeface="AR P丸ゴシック体E" panose="020F0900000000000000" pitchFamily="50" charset="-128"/>
                <a:ea typeface="AR P丸ゴシック体E" panose="020F0900000000000000" pitchFamily="50" charset="-128"/>
              </a:rPr>
              <a:t>物価指数</a:t>
            </a:r>
            <a:r>
              <a:rPr lang="ja-JP" altLang="en-US" sz="1400" dirty="0" smtClean="0">
                <a:latin typeface="AR P丸ゴシック体E" panose="020F0900000000000000" pitchFamily="50" charset="-128"/>
                <a:ea typeface="AR P丸ゴシック体E" panose="020F0900000000000000" pitchFamily="50" charset="-128"/>
              </a:rPr>
              <a:t>に見る小売販売価格の推移</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0" name="テキスト ボックス 9"/>
          <p:cNvSpPr txBox="1"/>
          <p:nvPr/>
        </p:nvSpPr>
        <p:spPr>
          <a:xfrm>
            <a:off x="4681773" y="2056650"/>
            <a:ext cx="4095993" cy="307777"/>
          </a:xfrm>
          <a:prstGeom prst="rect">
            <a:avLst/>
          </a:prstGeom>
          <a:no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図２</a:t>
            </a:r>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en-US" altLang="ja-JP" sz="1400" dirty="0" smtClean="0">
                <a:latin typeface="AR P丸ゴシック体E" panose="020F0900000000000000" pitchFamily="50" charset="-128"/>
                <a:ea typeface="AR P丸ゴシック体E" panose="020F0900000000000000" pitchFamily="50" charset="-128"/>
              </a:rPr>
              <a:t>1997</a:t>
            </a:r>
            <a:r>
              <a:rPr kumimoji="1" lang="ja-JP" altLang="en-US" sz="1400" dirty="0" smtClean="0">
                <a:latin typeface="AR P丸ゴシック体E" panose="020F0900000000000000" pitchFamily="50" charset="-128"/>
                <a:ea typeface="AR P丸ゴシック体E" panose="020F0900000000000000" pitchFamily="50" charset="-128"/>
              </a:rPr>
              <a:t>年増税前後の購入単価と物価の推移</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5" name="円/楕円 4"/>
          <p:cNvSpPr/>
          <p:nvPr/>
        </p:nvSpPr>
        <p:spPr>
          <a:xfrm>
            <a:off x="1803234" y="2920746"/>
            <a:ext cx="1400614" cy="1445710"/>
          </a:xfrm>
          <a:prstGeom prst="ellipse">
            <a:avLst/>
          </a:prstGeom>
          <a:noFill/>
          <a:ln w="158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875242" y="4404415"/>
            <a:ext cx="1080120"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1997</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年、</a:t>
            </a:r>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2014</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年共に夏頃から東大日次物価指数は低下傾向。</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6" name="正方形/長方形 15"/>
          <p:cNvSpPr/>
          <p:nvPr/>
        </p:nvSpPr>
        <p:spPr>
          <a:xfrm>
            <a:off x="-23440" y="2395179"/>
            <a:ext cx="1728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（前年比、％）</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7" name="正方形/長方形 16"/>
          <p:cNvSpPr/>
          <p:nvPr/>
        </p:nvSpPr>
        <p:spPr>
          <a:xfrm>
            <a:off x="0" y="6105951"/>
            <a:ext cx="4199426" cy="463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）東大日次物価指数プロジェクト</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※7</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日間移動平均値</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cxnSp>
        <p:nvCxnSpPr>
          <p:cNvPr id="18" name="直線矢印コネクタ 17"/>
          <p:cNvCxnSpPr/>
          <p:nvPr/>
        </p:nvCxnSpPr>
        <p:spPr>
          <a:xfrm>
            <a:off x="7000779" y="2549068"/>
            <a:ext cx="762000" cy="305003"/>
          </a:xfrm>
          <a:prstGeom prst="straightConnector1">
            <a:avLst/>
          </a:prstGeom>
          <a:ln>
            <a:solidFill>
              <a:srgbClr val="00B050"/>
            </a:solidFill>
            <a:tailEnd type="arrow"/>
          </a:ln>
        </p:spPr>
        <p:style>
          <a:lnRef idx="1">
            <a:schemeClr val="accent3"/>
          </a:lnRef>
          <a:fillRef idx="0">
            <a:schemeClr val="accent3"/>
          </a:fillRef>
          <a:effectRef idx="0">
            <a:schemeClr val="accent3"/>
          </a:effectRef>
          <a:fontRef idx="minor">
            <a:schemeClr val="tx1"/>
          </a:fontRef>
        </p:style>
      </p:cxnSp>
      <p:cxnSp>
        <p:nvCxnSpPr>
          <p:cNvPr id="19" name="直線矢印コネクタ 18"/>
          <p:cNvCxnSpPr/>
          <p:nvPr/>
        </p:nvCxnSpPr>
        <p:spPr>
          <a:xfrm flipV="1">
            <a:off x="6985499" y="3074182"/>
            <a:ext cx="669373" cy="359321"/>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20" name="右矢印 19"/>
          <p:cNvSpPr/>
          <p:nvPr/>
        </p:nvSpPr>
        <p:spPr>
          <a:xfrm rot="1735356">
            <a:off x="7740354" y="2938497"/>
            <a:ext cx="769680" cy="297283"/>
          </a:xfrm>
          <a:prstGeom prst="rightArrow">
            <a:avLst/>
          </a:prstGeom>
          <a:gradFill>
            <a:gsLst>
              <a:gs pos="0">
                <a:schemeClr val="accent1">
                  <a:tint val="66000"/>
                  <a:satMod val="160000"/>
                  <a:alpha val="10000"/>
                </a:schemeClr>
              </a:gs>
              <a:gs pos="50000">
                <a:schemeClr val="accent1">
                  <a:tint val="44500"/>
                  <a:satMod val="160000"/>
                  <a:alpha val="10000"/>
                </a:schemeClr>
              </a:gs>
              <a:gs pos="100000">
                <a:schemeClr val="accent1">
                  <a:tint val="23500"/>
                  <a:satMod val="160000"/>
                  <a:alpha val="10000"/>
                </a:schemeClr>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82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2142" y="4870723"/>
            <a:ext cx="4367213"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右矢印 25"/>
          <p:cNvSpPr/>
          <p:nvPr/>
        </p:nvSpPr>
        <p:spPr>
          <a:xfrm rot="946575">
            <a:off x="7121133" y="5451574"/>
            <a:ext cx="1787949" cy="379175"/>
          </a:xfrm>
          <a:prstGeom prst="rightArrow">
            <a:avLst/>
          </a:prstGeom>
          <a:gradFill>
            <a:gsLst>
              <a:gs pos="0">
                <a:schemeClr val="accent1">
                  <a:tint val="66000"/>
                  <a:satMod val="160000"/>
                  <a:alpha val="10000"/>
                </a:schemeClr>
              </a:gs>
              <a:gs pos="50000">
                <a:schemeClr val="accent1">
                  <a:tint val="44500"/>
                  <a:satMod val="160000"/>
                  <a:alpha val="10000"/>
                </a:schemeClr>
              </a:gs>
              <a:gs pos="100000">
                <a:schemeClr val="accent1">
                  <a:tint val="23500"/>
                  <a:satMod val="160000"/>
                  <a:alpha val="10000"/>
                </a:schemeClr>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フリーフォーム 11"/>
          <p:cNvSpPr/>
          <p:nvPr/>
        </p:nvSpPr>
        <p:spPr>
          <a:xfrm>
            <a:off x="7064279" y="5799993"/>
            <a:ext cx="469900" cy="305958"/>
          </a:xfrm>
          <a:custGeom>
            <a:avLst/>
            <a:gdLst>
              <a:gd name="connsiteX0" fmla="*/ 0 w 469900"/>
              <a:gd name="connsiteY0" fmla="*/ 0 h 305958"/>
              <a:gd name="connsiteX1" fmla="*/ 139700 w 469900"/>
              <a:gd name="connsiteY1" fmla="*/ 304800 h 305958"/>
              <a:gd name="connsiteX2" fmla="*/ 469900 w 469900"/>
              <a:gd name="connsiteY2" fmla="*/ 101600 h 305958"/>
            </a:gdLst>
            <a:ahLst/>
            <a:cxnLst>
              <a:cxn ang="0">
                <a:pos x="connsiteX0" y="connsiteY0"/>
              </a:cxn>
              <a:cxn ang="0">
                <a:pos x="connsiteX1" y="connsiteY1"/>
              </a:cxn>
              <a:cxn ang="0">
                <a:pos x="connsiteX2" y="connsiteY2"/>
              </a:cxn>
            </a:cxnLst>
            <a:rect l="l" t="t" r="r" b="b"/>
            <a:pathLst>
              <a:path w="469900" h="305958">
                <a:moveTo>
                  <a:pt x="0" y="0"/>
                </a:moveTo>
                <a:cubicBezTo>
                  <a:pt x="30691" y="143933"/>
                  <a:pt x="61383" y="287867"/>
                  <a:pt x="139700" y="304800"/>
                </a:cubicBezTo>
                <a:cubicBezTo>
                  <a:pt x="218017" y="321733"/>
                  <a:pt x="408517" y="148167"/>
                  <a:pt x="469900" y="101600"/>
                </a:cubicBezTo>
              </a:path>
            </a:pathLst>
          </a:cu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4681773" y="4616990"/>
            <a:ext cx="4070345" cy="307777"/>
          </a:xfrm>
          <a:prstGeom prst="rect">
            <a:avLst/>
          </a:prstGeom>
          <a:no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a:t>
            </a:r>
            <a:r>
              <a:rPr kumimoji="1" lang="en-US" altLang="ja-JP" sz="1400" dirty="0" smtClean="0">
                <a:latin typeface="AR P丸ゴシック体E" panose="020F0900000000000000" pitchFamily="50" charset="-128"/>
                <a:ea typeface="AR P丸ゴシック体E" panose="020F0900000000000000" pitchFamily="50" charset="-128"/>
              </a:rPr>
              <a:t>3】</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増税前後の</a:t>
            </a:r>
            <a:r>
              <a:rPr lang="ja-JP" altLang="en-US" sz="1400" dirty="0">
                <a:latin typeface="AR P丸ゴシック体E" panose="020F0900000000000000" pitchFamily="50" charset="-128"/>
                <a:ea typeface="AR P丸ゴシック体E" panose="020F0900000000000000" pitchFamily="50" charset="-128"/>
              </a:rPr>
              <a:t>実質賃金</a:t>
            </a:r>
            <a:r>
              <a:rPr kumimoji="1" lang="ja-JP" altLang="en-US" sz="1400" dirty="0" smtClean="0">
                <a:latin typeface="AR P丸ゴシック体E" panose="020F0900000000000000" pitchFamily="50" charset="-128"/>
                <a:ea typeface="AR P丸ゴシック体E" panose="020F0900000000000000" pitchFamily="50" charset="-128"/>
              </a:rPr>
              <a:t>の推移（季節調整値）</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29" name="正方形/長方形 28"/>
          <p:cNvSpPr/>
          <p:nvPr/>
        </p:nvSpPr>
        <p:spPr>
          <a:xfrm>
            <a:off x="4291466" y="6597352"/>
            <a:ext cx="4199426" cy="231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）厚生労働省「毎月勤労統計」</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Tree>
    <p:extLst>
      <p:ext uri="{BB962C8B-B14F-4D97-AF65-F5344CB8AC3E}">
        <p14:creationId xmlns:p14="http://schemas.microsoft.com/office/powerpoint/2010/main" val="291735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251520" y="620688"/>
            <a:ext cx="8640960" cy="2376264"/>
          </a:xfrm>
        </p:spPr>
        <p:txBody>
          <a:bodyPr/>
          <a:lstStyle/>
          <a:p>
            <a:r>
              <a:rPr kumimoji="1" lang="en-US" altLang="ja-JP" sz="1400" dirty="0" smtClean="0"/>
              <a:t>2014</a:t>
            </a:r>
            <a:r>
              <a:rPr kumimoji="1" lang="ja-JP" altLang="en-US" sz="1400" dirty="0" smtClean="0"/>
              <a:t>年</a:t>
            </a:r>
            <a:r>
              <a:rPr kumimoji="1" lang="en-US" altLang="ja-JP" sz="1400" dirty="0" smtClean="0"/>
              <a:t>4</a:t>
            </a:r>
            <a:r>
              <a:rPr kumimoji="1" lang="ja-JP" altLang="en-US" sz="1400" dirty="0" smtClean="0"/>
              <a:t>月増税前の駆け込み需要は</a:t>
            </a:r>
            <a:r>
              <a:rPr kumimoji="1" lang="en-US" altLang="ja-JP" sz="1400" dirty="0" smtClean="0"/>
              <a:t>5</a:t>
            </a:r>
            <a:r>
              <a:rPr kumimoji="1" lang="ja-JP" altLang="en-US" sz="1400" dirty="0" smtClean="0"/>
              <a:t>兆円程度となった</a:t>
            </a:r>
            <a:r>
              <a:rPr lang="ja-JP" altLang="en-US" sz="1400" dirty="0" smtClean="0"/>
              <a:t>模様である。徐々に反動減の影響は緩和しつつあるものの、耐久財などでは年内まで影響が残る公算大。</a:t>
            </a:r>
            <a:endParaRPr lang="en-US" altLang="ja-JP" sz="1400" dirty="0" smtClean="0"/>
          </a:p>
          <a:p>
            <a:r>
              <a:rPr kumimoji="1" lang="ja-JP" altLang="en-US" sz="1400" dirty="0" smtClean="0"/>
              <a:t>非耐久財</a:t>
            </a:r>
            <a:r>
              <a:rPr kumimoji="1" lang="ja-JP" altLang="en-US" sz="1400" dirty="0"/>
              <a:t>で</a:t>
            </a:r>
            <a:r>
              <a:rPr kumimoji="1" lang="ja-JP" altLang="en-US" sz="1400" dirty="0" smtClean="0"/>
              <a:t>は、反動減の影響は</a:t>
            </a:r>
            <a:r>
              <a:rPr kumimoji="1" lang="en-US" altLang="ja-JP" sz="1400" dirty="0" smtClean="0"/>
              <a:t>6</a:t>
            </a:r>
            <a:r>
              <a:rPr kumimoji="1" lang="ja-JP" altLang="en-US" sz="1400" dirty="0" smtClean="0"/>
              <a:t>月頃に解消した見込み。しかし、</a:t>
            </a:r>
            <a:r>
              <a:rPr kumimoji="1" lang="en-US" altLang="ja-JP" sz="1400" dirty="0" smtClean="0"/>
              <a:t>7</a:t>
            </a:r>
            <a:r>
              <a:rPr kumimoji="1" lang="ja-JP" altLang="en-US" sz="1400" dirty="0" smtClean="0"/>
              <a:t>月の非耐久財消費はトレンドを下回っており、反動減の影響解消後も消費は弱含んでいる。買いだめが尽きた消費者が小売店に出向き、物価上昇を目の当たりにして消費を抑制した可能性がある。</a:t>
            </a:r>
            <a:endParaRPr kumimoji="1" lang="en-US" altLang="ja-JP" sz="1400" dirty="0" smtClean="0"/>
          </a:p>
          <a:p>
            <a:r>
              <a:rPr lang="en-US" altLang="ja-JP" sz="1400" dirty="0"/>
              <a:t>7</a:t>
            </a:r>
            <a:r>
              <a:rPr lang="ja-JP" altLang="en-US" sz="1400" dirty="0"/>
              <a:t>月</a:t>
            </a:r>
            <a:r>
              <a:rPr lang="ja-JP" altLang="en-US" sz="1400" dirty="0" smtClean="0"/>
              <a:t>の非耐久財消費のトレンドからの下振れは約</a:t>
            </a:r>
            <a:r>
              <a:rPr lang="en-US" altLang="ja-JP" sz="1400" dirty="0" smtClean="0"/>
              <a:t>3</a:t>
            </a:r>
            <a:r>
              <a:rPr lang="ja-JP" altLang="en-US" sz="1400" dirty="0" smtClean="0"/>
              <a:t>％。物価は</a:t>
            </a:r>
            <a:r>
              <a:rPr lang="en-US" altLang="ja-JP" sz="1400" dirty="0" smtClean="0"/>
              <a:t>6</a:t>
            </a:r>
            <a:r>
              <a:rPr lang="ja-JP" altLang="en-US" sz="1400" dirty="0" smtClean="0"/>
              <a:t>％程度上昇しており、物価上昇幅の半分程度が所得効果として消費下押しに作用しているとみられる。</a:t>
            </a:r>
            <a:endParaRPr lang="en-US" altLang="ja-JP" sz="1400" dirty="0" smtClean="0"/>
          </a:p>
          <a:p>
            <a:r>
              <a:rPr lang="en-US" altLang="ja-JP" sz="1400" dirty="0"/>
              <a:t>1997</a:t>
            </a:r>
            <a:r>
              <a:rPr lang="ja-JP" altLang="en-US" sz="1400" dirty="0"/>
              <a:t>年</a:t>
            </a:r>
            <a:r>
              <a:rPr lang="ja-JP" altLang="en-US" sz="1400" dirty="0" smtClean="0"/>
              <a:t>増税後も、夏頃から消費抑制行動が見られており、景気減速につながった。ただし、当時は実質賃金の低下基調が続いていたが、足下では実質賃金には上昇の兆しが見られている。実質賃金の上昇が続けば、消費</a:t>
            </a:r>
            <a:r>
              <a:rPr lang="ja-JP" altLang="en-US" sz="1400" dirty="0"/>
              <a:t>抑制行動</a:t>
            </a:r>
            <a:r>
              <a:rPr lang="ja-JP" altLang="en-US" sz="1400" dirty="0" smtClean="0"/>
              <a:t>も徐々に緩和される可能性がある。</a:t>
            </a:r>
            <a:endParaRPr lang="en-US" altLang="ja-JP" sz="1400" dirty="0" smtClean="0"/>
          </a:p>
        </p:txBody>
      </p:sp>
      <p:sp>
        <p:nvSpPr>
          <p:cNvPr id="4" name="スライド番号プレースホルダー 3"/>
          <p:cNvSpPr>
            <a:spLocks noGrp="1"/>
          </p:cNvSpPr>
          <p:nvPr>
            <p:ph type="sldNum" sz="quarter" idx="12"/>
          </p:nvPr>
        </p:nvSpPr>
        <p:spPr/>
        <p:txBody>
          <a:bodyPr/>
          <a:lstStyle/>
          <a:p>
            <a:fld id="{D9550142-B990-490A-A107-ED7302A7FD52}" type="slidenum">
              <a:rPr kumimoji="1" lang="ja-JP" altLang="en-US" smtClean="0"/>
              <a:t>10</a:t>
            </a:fld>
            <a:endParaRPr kumimoji="1" lang="ja-JP"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212976"/>
            <a:ext cx="5892800" cy="342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正方形/長方形 5"/>
          <p:cNvSpPr/>
          <p:nvPr/>
        </p:nvSpPr>
        <p:spPr>
          <a:xfrm>
            <a:off x="1631008" y="2957487"/>
            <a:ext cx="1728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（兆円）</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7" name="正方形/長方形 6"/>
          <p:cNvSpPr/>
          <p:nvPr/>
        </p:nvSpPr>
        <p:spPr>
          <a:xfrm>
            <a:off x="1654448" y="6617458"/>
            <a:ext cx="5858024" cy="231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）内閣府「国民経済計算速報」、日本経済研究センター「</a:t>
            </a:r>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ESP</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フォーキャスト調査」</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8" name="テキスト ボックス 7"/>
          <p:cNvSpPr txBox="1"/>
          <p:nvPr/>
        </p:nvSpPr>
        <p:spPr>
          <a:xfrm>
            <a:off x="3131840" y="3047751"/>
            <a:ext cx="3573414" cy="307777"/>
          </a:xfrm>
          <a:prstGeom prst="rect">
            <a:avLst/>
          </a:prstGeom>
          <a:no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a:t>
            </a:r>
            <a:r>
              <a:rPr kumimoji="1" lang="en-US" altLang="ja-JP" sz="1400" dirty="0" smtClean="0">
                <a:latin typeface="AR P丸ゴシック体E" panose="020F0900000000000000" pitchFamily="50" charset="-128"/>
                <a:ea typeface="AR P丸ゴシック体E" panose="020F0900000000000000" pitchFamily="50" charset="-128"/>
              </a:rPr>
              <a:t>】ESP</a:t>
            </a:r>
            <a:r>
              <a:rPr kumimoji="1" lang="ja-JP" altLang="en-US" sz="1400" dirty="0" smtClean="0">
                <a:latin typeface="AR P丸ゴシック体E" panose="020F0900000000000000" pitchFamily="50" charset="-128"/>
                <a:ea typeface="AR P丸ゴシック体E" panose="020F0900000000000000" pitchFamily="50" charset="-128"/>
              </a:rPr>
              <a:t>フォーキャストに見る消費の先行き</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9" name="正方形/長方形 8"/>
          <p:cNvSpPr/>
          <p:nvPr/>
        </p:nvSpPr>
        <p:spPr>
          <a:xfrm>
            <a:off x="4816650" y="3410743"/>
            <a:ext cx="1872208"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AR P丸ゴシック体M" panose="020F0600000000000000" pitchFamily="50" charset="-128"/>
                <a:ea typeface="AR P丸ゴシック体M" panose="020F0600000000000000" pitchFamily="50" charset="-128"/>
              </a:rPr>
              <a:t>高位</a:t>
            </a:r>
            <a:r>
              <a:rPr lang="en-US" altLang="ja-JP" sz="1050" dirty="0" smtClean="0">
                <a:solidFill>
                  <a:schemeClr val="tx1"/>
                </a:solidFill>
                <a:latin typeface="AR P丸ゴシック体M" panose="020F0600000000000000" pitchFamily="50" charset="-128"/>
                <a:ea typeface="AR P丸ゴシック体M" panose="020F0600000000000000" pitchFamily="50" charset="-128"/>
              </a:rPr>
              <a:t>8</a:t>
            </a:r>
            <a:r>
              <a:rPr lang="ja-JP" altLang="en-US" sz="1050" dirty="0" smtClean="0">
                <a:solidFill>
                  <a:schemeClr val="tx1"/>
                </a:solidFill>
                <a:latin typeface="AR P丸ゴシック体M" panose="020F0600000000000000" pitchFamily="50" charset="-128"/>
                <a:ea typeface="AR P丸ゴシック体M" panose="020F0600000000000000" pitchFamily="50" charset="-128"/>
              </a:rPr>
              <a:t>機関平均による予測値</a:t>
            </a:r>
            <a:endParaRPr lang="en-US" altLang="ja-JP" sz="1050" dirty="0" smtClean="0">
              <a:solidFill>
                <a:schemeClr val="tx1"/>
              </a:solidFill>
              <a:latin typeface="AR P丸ゴシック体M" panose="020F0600000000000000" pitchFamily="50" charset="-128"/>
              <a:ea typeface="AR P丸ゴシック体M" panose="020F0600000000000000" pitchFamily="50" charset="-128"/>
            </a:endParaRPr>
          </a:p>
        </p:txBody>
      </p:sp>
      <p:cxnSp>
        <p:nvCxnSpPr>
          <p:cNvPr id="10" name="直線矢印コネクタ 9"/>
          <p:cNvCxnSpPr/>
          <p:nvPr/>
        </p:nvCxnSpPr>
        <p:spPr>
          <a:xfrm>
            <a:off x="5868144" y="3718520"/>
            <a:ext cx="360040" cy="3585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p:nvPr/>
        </p:nvCxnSpPr>
        <p:spPr>
          <a:xfrm flipV="1">
            <a:off x="5752754" y="5104370"/>
            <a:ext cx="180020" cy="34085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4" name="正方形/長方形 13"/>
          <p:cNvSpPr/>
          <p:nvPr/>
        </p:nvSpPr>
        <p:spPr>
          <a:xfrm>
            <a:off x="4889451" y="5445224"/>
            <a:ext cx="1872208"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AR P丸ゴシック体M" panose="020F0600000000000000" pitchFamily="50" charset="-128"/>
                <a:ea typeface="AR P丸ゴシック体M" panose="020F0600000000000000" pitchFamily="50" charset="-128"/>
              </a:rPr>
              <a:t>低位</a:t>
            </a:r>
            <a:r>
              <a:rPr lang="en-US" altLang="ja-JP" sz="1050" dirty="0" smtClean="0">
                <a:solidFill>
                  <a:schemeClr val="tx1"/>
                </a:solidFill>
                <a:latin typeface="AR P丸ゴシック体M" panose="020F0600000000000000" pitchFamily="50" charset="-128"/>
                <a:ea typeface="AR P丸ゴシック体M" panose="020F0600000000000000" pitchFamily="50" charset="-128"/>
              </a:rPr>
              <a:t>8</a:t>
            </a:r>
            <a:r>
              <a:rPr lang="ja-JP" altLang="en-US" sz="1050" dirty="0" smtClean="0">
                <a:solidFill>
                  <a:schemeClr val="tx1"/>
                </a:solidFill>
                <a:latin typeface="AR P丸ゴシック体M" panose="020F0600000000000000" pitchFamily="50" charset="-128"/>
                <a:ea typeface="AR P丸ゴシック体M" panose="020F0600000000000000" pitchFamily="50" charset="-128"/>
              </a:rPr>
              <a:t>機関平均による予測値</a:t>
            </a:r>
            <a:endParaRPr lang="en-US" altLang="ja-JP" sz="1050" dirty="0" smtClean="0">
              <a:solidFill>
                <a:schemeClr val="tx1"/>
              </a:solidFill>
              <a:latin typeface="AR P丸ゴシック体M" panose="020F0600000000000000" pitchFamily="50" charset="-128"/>
              <a:ea typeface="AR P丸ゴシック体M" panose="020F0600000000000000" pitchFamily="50" charset="-128"/>
            </a:endParaRPr>
          </a:p>
        </p:txBody>
      </p:sp>
      <p:cxnSp>
        <p:nvCxnSpPr>
          <p:cNvPr id="15" name="直線矢印コネクタ 14"/>
          <p:cNvCxnSpPr/>
          <p:nvPr/>
        </p:nvCxnSpPr>
        <p:spPr>
          <a:xfrm flipH="1" flipV="1">
            <a:off x="7272300" y="4688331"/>
            <a:ext cx="240172" cy="340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7164288" y="4950481"/>
            <a:ext cx="1872208"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AR P丸ゴシック体M" panose="020F0600000000000000" pitchFamily="50" charset="-128"/>
                <a:ea typeface="AR P丸ゴシック体M" panose="020F0600000000000000" pitchFamily="50" charset="-128"/>
              </a:rPr>
              <a:t>平均予測値</a:t>
            </a:r>
            <a:endParaRPr lang="en-US" altLang="ja-JP" sz="1050" dirty="0" smtClean="0">
              <a:solidFill>
                <a:schemeClr val="tx1"/>
              </a:solidFill>
              <a:latin typeface="AR P丸ゴシック体M" panose="020F0600000000000000" pitchFamily="50" charset="-128"/>
              <a:ea typeface="AR P丸ゴシック体M" panose="020F0600000000000000" pitchFamily="50" charset="-128"/>
            </a:endParaRPr>
          </a:p>
        </p:txBody>
      </p:sp>
    </p:spTree>
    <p:extLst>
      <p:ext uri="{BB962C8B-B14F-4D97-AF65-F5344CB8AC3E}">
        <p14:creationId xmlns:p14="http://schemas.microsoft.com/office/powerpoint/2010/main" val="400874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1997</a:t>
            </a:r>
            <a:r>
              <a:rPr lang="ja-JP" altLang="en-US" dirty="0" smtClean="0"/>
              <a:t>年</a:t>
            </a:r>
            <a:r>
              <a:rPr lang="ja-JP" altLang="en-US" dirty="0"/>
              <a:t>増税時</a:t>
            </a:r>
            <a:r>
              <a:rPr lang="ja-JP" altLang="en-US" dirty="0" smtClean="0"/>
              <a:t>と</a:t>
            </a:r>
            <a:r>
              <a:rPr lang="en-US" altLang="ja-JP" dirty="0" smtClean="0"/>
              <a:t>2014</a:t>
            </a:r>
            <a:r>
              <a:rPr lang="ja-JP" altLang="en-US" dirty="0" smtClean="0"/>
              <a:t>年増税時</a:t>
            </a:r>
            <a:r>
              <a:rPr lang="ja-JP" altLang="en-US" dirty="0" smtClean="0"/>
              <a:t>の消費動向の比較</a:t>
            </a:r>
            <a:endParaRPr kumimoji="1" lang="ja-JP" altLang="en-US" dirty="0"/>
          </a:p>
        </p:txBody>
      </p:sp>
      <p:sp>
        <p:nvSpPr>
          <p:cNvPr id="3" name="コンテンツ プレースホルダー 2"/>
          <p:cNvSpPr>
            <a:spLocks noGrp="1"/>
          </p:cNvSpPr>
          <p:nvPr>
            <p:ph idx="1"/>
          </p:nvPr>
        </p:nvSpPr>
        <p:spPr>
          <a:xfrm>
            <a:off x="251520" y="620688"/>
            <a:ext cx="8640960" cy="1872208"/>
          </a:xfrm>
        </p:spPr>
        <p:txBody>
          <a:bodyPr/>
          <a:lstStyle/>
          <a:p>
            <a:r>
              <a:rPr kumimoji="1" lang="en-US" altLang="ja-JP" dirty="0" smtClean="0"/>
              <a:t>2014</a:t>
            </a:r>
            <a:r>
              <a:rPr kumimoji="1" lang="ja-JP" altLang="en-US" dirty="0" smtClean="0"/>
              <a:t>年増税時には、</a:t>
            </a:r>
            <a:r>
              <a:rPr kumimoji="1" lang="en-US" altLang="ja-JP" dirty="0" smtClean="0"/>
              <a:t>1997</a:t>
            </a:r>
            <a:r>
              <a:rPr kumimoji="1" lang="ja-JP" altLang="en-US" dirty="0" smtClean="0"/>
              <a:t>年より</a:t>
            </a:r>
            <a:r>
              <a:rPr lang="ja-JP" altLang="en-US" dirty="0" smtClean="0"/>
              <a:t>も駆け込み需要が大きく生じた模様。結果として、反動減も大きく、影響が長期化している。</a:t>
            </a:r>
            <a:endParaRPr lang="en-US" altLang="ja-JP" dirty="0" smtClean="0"/>
          </a:p>
          <a:p>
            <a:r>
              <a:rPr kumimoji="1" lang="ja-JP" altLang="en-US" dirty="0" smtClean="0"/>
              <a:t>駆け込み需要が大きくなった理由として、</a:t>
            </a:r>
            <a:r>
              <a:rPr lang="ja-JP" altLang="en-US" dirty="0" smtClean="0"/>
              <a:t>①税率引き上げ幅が大きいこと（</a:t>
            </a:r>
            <a:r>
              <a:rPr lang="en-US" altLang="ja-JP" dirty="0" smtClean="0"/>
              <a:t>2014</a:t>
            </a:r>
            <a:r>
              <a:rPr lang="ja-JP" altLang="en-US" dirty="0" smtClean="0"/>
              <a:t>年：</a:t>
            </a:r>
            <a:r>
              <a:rPr lang="en-US" altLang="ja-JP" dirty="0" smtClean="0"/>
              <a:t>3</a:t>
            </a:r>
            <a:r>
              <a:rPr lang="ja-JP" altLang="en-US" dirty="0" smtClean="0"/>
              <a:t>％</a:t>
            </a:r>
            <a:r>
              <a:rPr lang="en-US" altLang="ja-JP" dirty="0" err="1" smtClean="0"/>
              <a:t>pt</a:t>
            </a:r>
            <a:r>
              <a:rPr lang="ja-JP" altLang="en-US" dirty="0" err="1" smtClean="0"/>
              <a:t>、</a:t>
            </a:r>
            <a:r>
              <a:rPr lang="en-US" altLang="ja-JP" dirty="0" smtClean="0"/>
              <a:t>1997</a:t>
            </a:r>
            <a:r>
              <a:rPr lang="ja-JP" altLang="en-US" dirty="0" smtClean="0"/>
              <a:t>年：</a:t>
            </a:r>
            <a:r>
              <a:rPr lang="en-US" altLang="ja-JP" dirty="0" smtClean="0"/>
              <a:t>2</a:t>
            </a:r>
            <a:r>
              <a:rPr lang="ja-JP" altLang="en-US" dirty="0" smtClean="0"/>
              <a:t>％</a:t>
            </a:r>
            <a:r>
              <a:rPr lang="en-US" altLang="ja-JP" dirty="0" err="1" smtClean="0"/>
              <a:t>pt</a:t>
            </a:r>
            <a:r>
              <a:rPr lang="ja-JP" altLang="en-US" dirty="0" smtClean="0"/>
              <a:t>）、インターネット、通販の発達により買い貯めがしやすくなったことなどが指摘される。</a:t>
            </a:r>
            <a:endParaRPr lang="en-US" altLang="ja-JP" dirty="0" smtClean="0"/>
          </a:p>
          <a:p>
            <a:r>
              <a:rPr lang="en-US" altLang="ja-JP" dirty="0"/>
              <a:t>7</a:t>
            </a:r>
            <a:r>
              <a:rPr lang="ja-JP" altLang="en-US" dirty="0"/>
              <a:t>月に</a:t>
            </a:r>
            <a:r>
              <a:rPr lang="ja-JP" altLang="en-US" dirty="0" smtClean="0"/>
              <a:t>は、実質個人消費</a:t>
            </a:r>
            <a:r>
              <a:rPr lang="ja-JP" altLang="en-US" dirty="0" smtClean="0"/>
              <a:t>は減少。天候要因による消費減もあるが、</a:t>
            </a:r>
            <a:r>
              <a:rPr lang="ja-JP" altLang="en-US" dirty="0" smtClean="0"/>
              <a:t>物価</a:t>
            </a:r>
            <a:r>
              <a:rPr lang="ja-JP" altLang="en-US" dirty="0"/>
              <a:t>上昇</a:t>
            </a:r>
            <a:r>
              <a:rPr lang="ja-JP" altLang="en-US" dirty="0" smtClean="0"/>
              <a:t>が個人消費の抑制圧力になっている可能性も</a:t>
            </a:r>
            <a:r>
              <a:rPr lang="ja-JP" altLang="en-US" dirty="0" smtClean="0"/>
              <a:t>。</a:t>
            </a:r>
            <a:r>
              <a:rPr lang="ja-JP" altLang="en-US" dirty="0" smtClean="0"/>
              <a:t>個人消費のトレンド自体が低下</a:t>
            </a:r>
            <a:r>
              <a:rPr lang="ja-JP" altLang="en-US" dirty="0" smtClean="0"/>
              <a:t>するリスクも。</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9550142-B990-490A-A107-ED7302A7FD52}" type="slidenum">
              <a:rPr kumimoji="1" lang="ja-JP" altLang="en-US" smtClean="0"/>
              <a:t>1</a:t>
            </a:fld>
            <a:endParaRPr kumimoji="1" lang="ja-JP" alt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809" y="2888028"/>
            <a:ext cx="4422775"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888028"/>
            <a:ext cx="4422775"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テキスト ボックス 7"/>
          <p:cNvSpPr txBox="1"/>
          <p:nvPr/>
        </p:nvSpPr>
        <p:spPr>
          <a:xfrm>
            <a:off x="663486" y="2598621"/>
            <a:ext cx="3363421"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図１</a:t>
            </a:r>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　</a:t>
            </a:r>
            <a:r>
              <a:rPr lang="en-US" altLang="ja-JP" sz="1400" dirty="0" smtClean="0">
                <a:latin typeface="AR P丸ゴシック体E" panose="020F0900000000000000" pitchFamily="50" charset="-128"/>
                <a:ea typeface="AR P丸ゴシック体E" panose="020F0900000000000000" pitchFamily="50" charset="-128"/>
              </a:rPr>
              <a:t>2014</a:t>
            </a:r>
            <a:r>
              <a:rPr lang="ja-JP" altLang="en-US" sz="1400" dirty="0" smtClean="0">
                <a:latin typeface="AR P丸ゴシック体E" panose="020F0900000000000000" pitchFamily="50" charset="-128"/>
                <a:ea typeface="AR P丸ゴシック体E" panose="020F0900000000000000" pitchFamily="50" charset="-128"/>
              </a:rPr>
              <a:t>年増税前後の個人消費動向</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0" name="テキスト ボックス 9"/>
          <p:cNvSpPr txBox="1"/>
          <p:nvPr/>
        </p:nvSpPr>
        <p:spPr>
          <a:xfrm>
            <a:off x="5082441" y="2598621"/>
            <a:ext cx="3401893"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a:t>
            </a:r>
            <a:r>
              <a:rPr kumimoji="1" lang="en-US" altLang="ja-JP" sz="1400" dirty="0" smtClean="0">
                <a:latin typeface="AR P丸ゴシック体E" panose="020F0900000000000000" pitchFamily="50" charset="-128"/>
                <a:ea typeface="AR P丸ゴシック体E" panose="020F0900000000000000" pitchFamily="50" charset="-128"/>
              </a:rPr>
              <a:t>2】</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en-US" altLang="ja-JP" sz="1400" dirty="0" smtClean="0">
                <a:latin typeface="AR P丸ゴシック体E" panose="020F0900000000000000" pitchFamily="50" charset="-128"/>
                <a:ea typeface="AR P丸ゴシック体E" panose="020F0900000000000000" pitchFamily="50" charset="-128"/>
              </a:rPr>
              <a:t>1997</a:t>
            </a:r>
            <a:r>
              <a:rPr lang="ja-JP" altLang="en-US" sz="1400" dirty="0" smtClean="0">
                <a:latin typeface="AR P丸ゴシック体E" panose="020F0900000000000000" pitchFamily="50" charset="-128"/>
                <a:ea typeface="AR P丸ゴシック体E" panose="020F0900000000000000" pitchFamily="50" charset="-128"/>
              </a:rPr>
              <a:t>年増税前後の個人消費動向</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1" name="正方形/長方形 10"/>
          <p:cNvSpPr/>
          <p:nvPr/>
        </p:nvSpPr>
        <p:spPr>
          <a:xfrm>
            <a:off x="133809" y="6336704"/>
            <a:ext cx="4383158"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a:solidFill>
                  <a:schemeClr val="tx1"/>
                </a:solidFill>
                <a:latin typeface="AR P丸ゴシック体M" panose="020F0600000000000000" pitchFamily="50" charset="-128"/>
                <a:ea typeface="AR P丸ゴシック体M" panose="020F0600000000000000" pitchFamily="50" charset="-128"/>
              </a:rPr>
              <a:t>総務省</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「家計調査」</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実質個人消費は調査課による季節調整値。トレンドは</a:t>
            </a:r>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HP</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フィルターを用いた。</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3" name="正方形/長方形 12"/>
          <p:cNvSpPr/>
          <p:nvPr/>
        </p:nvSpPr>
        <p:spPr>
          <a:xfrm>
            <a:off x="106425" y="2713136"/>
            <a:ext cx="577143" cy="283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円</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4" name="正方形/長方形 13"/>
          <p:cNvSpPr/>
          <p:nvPr/>
        </p:nvSpPr>
        <p:spPr>
          <a:xfrm>
            <a:off x="4590852" y="2713136"/>
            <a:ext cx="577143" cy="283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円</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5" name="フリーフォーム 4"/>
          <p:cNvSpPr/>
          <p:nvPr/>
        </p:nvSpPr>
        <p:spPr>
          <a:xfrm>
            <a:off x="3492499" y="3284984"/>
            <a:ext cx="1024467" cy="2501900"/>
          </a:xfrm>
          <a:custGeom>
            <a:avLst/>
            <a:gdLst>
              <a:gd name="connsiteX0" fmla="*/ 0 w 622300"/>
              <a:gd name="connsiteY0" fmla="*/ 2501900 h 2501900"/>
              <a:gd name="connsiteX1" fmla="*/ 0 w 622300"/>
              <a:gd name="connsiteY1" fmla="*/ 0 h 2501900"/>
              <a:gd name="connsiteX2" fmla="*/ 622300 w 622300"/>
              <a:gd name="connsiteY2" fmla="*/ 0 h 2501900"/>
            </a:gdLst>
            <a:ahLst/>
            <a:cxnLst>
              <a:cxn ang="0">
                <a:pos x="connsiteX0" y="connsiteY0"/>
              </a:cxn>
              <a:cxn ang="0">
                <a:pos x="connsiteX1" y="connsiteY1"/>
              </a:cxn>
              <a:cxn ang="0">
                <a:pos x="connsiteX2" y="connsiteY2"/>
              </a:cxn>
            </a:cxnLst>
            <a:rect l="l" t="t" r="r" b="b"/>
            <a:pathLst>
              <a:path w="622300" h="2501900">
                <a:moveTo>
                  <a:pt x="0" y="2501900"/>
                </a:moveTo>
                <a:lnTo>
                  <a:pt x="0" y="0"/>
                </a:lnTo>
                <a:lnTo>
                  <a:pt x="622300" y="0"/>
                </a:lnTo>
              </a:path>
            </a:pathLst>
          </a:custGeom>
          <a:noFill/>
          <a:ln w="15875">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dirty="0" smtClean="0">
                <a:solidFill>
                  <a:schemeClr val="tx1"/>
                </a:solidFill>
              </a:rPr>
              <a:t>税率引上げ</a:t>
            </a:r>
            <a:endParaRPr kumimoji="1" lang="ja-JP" altLang="en-US" sz="1200" dirty="0">
              <a:solidFill>
                <a:schemeClr val="tx1"/>
              </a:solidFill>
            </a:endParaRPr>
          </a:p>
        </p:txBody>
      </p:sp>
      <p:sp>
        <p:nvSpPr>
          <p:cNvPr id="15" name="フリーフォーム 14"/>
          <p:cNvSpPr/>
          <p:nvPr/>
        </p:nvSpPr>
        <p:spPr>
          <a:xfrm>
            <a:off x="7922468" y="3284984"/>
            <a:ext cx="1024467" cy="2501900"/>
          </a:xfrm>
          <a:custGeom>
            <a:avLst/>
            <a:gdLst>
              <a:gd name="connsiteX0" fmla="*/ 0 w 622300"/>
              <a:gd name="connsiteY0" fmla="*/ 2501900 h 2501900"/>
              <a:gd name="connsiteX1" fmla="*/ 0 w 622300"/>
              <a:gd name="connsiteY1" fmla="*/ 0 h 2501900"/>
              <a:gd name="connsiteX2" fmla="*/ 622300 w 622300"/>
              <a:gd name="connsiteY2" fmla="*/ 0 h 2501900"/>
            </a:gdLst>
            <a:ahLst/>
            <a:cxnLst>
              <a:cxn ang="0">
                <a:pos x="connsiteX0" y="connsiteY0"/>
              </a:cxn>
              <a:cxn ang="0">
                <a:pos x="connsiteX1" y="connsiteY1"/>
              </a:cxn>
              <a:cxn ang="0">
                <a:pos x="connsiteX2" y="connsiteY2"/>
              </a:cxn>
            </a:cxnLst>
            <a:rect l="l" t="t" r="r" b="b"/>
            <a:pathLst>
              <a:path w="622300" h="2501900">
                <a:moveTo>
                  <a:pt x="0" y="2501900"/>
                </a:moveTo>
                <a:lnTo>
                  <a:pt x="0" y="0"/>
                </a:lnTo>
                <a:lnTo>
                  <a:pt x="622300" y="0"/>
                </a:lnTo>
              </a:path>
            </a:pathLst>
          </a:custGeom>
          <a:noFill/>
          <a:ln w="15875">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dirty="0" smtClean="0">
                <a:solidFill>
                  <a:schemeClr val="tx1"/>
                </a:solidFill>
              </a:rPr>
              <a:t>税率引上げ</a:t>
            </a:r>
            <a:endParaRPr kumimoji="1" lang="ja-JP" altLang="en-US" sz="1200" dirty="0">
              <a:solidFill>
                <a:schemeClr val="tx1"/>
              </a:solidFill>
            </a:endParaRPr>
          </a:p>
        </p:txBody>
      </p:sp>
    </p:spTree>
    <p:extLst>
      <p:ext uri="{BB962C8B-B14F-4D97-AF65-F5344CB8AC3E}">
        <p14:creationId xmlns:p14="http://schemas.microsoft.com/office/powerpoint/2010/main" val="268018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6"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38" y="4325938"/>
            <a:ext cx="43942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財別消費の動向</a:t>
            </a:r>
            <a:endParaRPr kumimoji="1" lang="ja-JP" altLang="en-US" dirty="0"/>
          </a:p>
        </p:txBody>
      </p:sp>
      <p:sp>
        <p:nvSpPr>
          <p:cNvPr id="3" name="コンテンツ プレースホルダー 2"/>
          <p:cNvSpPr>
            <a:spLocks noGrp="1"/>
          </p:cNvSpPr>
          <p:nvPr>
            <p:ph idx="1"/>
          </p:nvPr>
        </p:nvSpPr>
        <p:spPr>
          <a:xfrm>
            <a:off x="251520" y="620687"/>
            <a:ext cx="8640960" cy="1132383"/>
          </a:xfrm>
        </p:spPr>
        <p:txBody>
          <a:bodyPr/>
          <a:lstStyle/>
          <a:p>
            <a:r>
              <a:rPr kumimoji="1" lang="ja-JP" altLang="en-US" dirty="0" smtClean="0"/>
              <a:t>財別に消費動向を見ると、耐久財ではトレンドと比べて駆け込み、反動減の幅が大きい。ただし、反動減は徐々に緩和しつつある。</a:t>
            </a:r>
            <a:endParaRPr kumimoji="1" lang="en-US" altLang="ja-JP" dirty="0" smtClean="0"/>
          </a:p>
          <a:p>
            <a:r>
              <a:rPr kumimoji="1" lang="ja-JP" altLang="en-US" dirty="0" smtClean="0"/>
              <a:t>半耐久財、非耐久財では、反動減は耐久財ほどの大きさではないものの、</a:t>
            </a:r>
            <a:r>
              <a:rPr kumimoji="1" lang="en-US" altLang="ja-JP" dirty="0" smtClean="0"/>
              <a:t>7</a:t>
            </a:r>
            <a:r>
              <a:rPr kumimoji="1" lang="ja-JP" altLang="en-US" dirty="0" smtClean="0"/>
              <a:t>月にはトレンドに回帰する動きが停滞。サービス消費は</a:t>
            </a:r>
            <a:r>
              <a:rPr kumimoji="1" lang="ja-JP" altLang="en-US" dirty="0" smtClean="0"/>
              <a:t>、駆け込み</a:t>
            </a:r>
            <a:r>
              <a:rPr kumimoji="1" lang="ja-JP" altLang="en-US" dirty="0" smtClean="0"/>
              <a:t>、</a:t>
            </a:r>
            <a:r>
              <a:rPr kumimoji="1" lang="ja-JP" altLang="en-US" dirty="0" smtClean="0"/>
              <a:t>反動の影響は小さい。</a:t>
            </a:r>
            <a:endParaRPr kumimoji="1" lang="ja-JP" altLang="en-US" dirty="0"/>
          </a:p>
        </p:txBody>
      </p:sp>
      <p:sp>
        <p:nvSpPr>
          <p:cNvPr id="4" name="スライド番号プレースホルダー 3"/>
          <p:cNvSpPr>
            <a:spLocks noGrp="1"/>
          </p:cNvSpPr>
          <p:nvPr>
            <p:ph type="sldNum" sz="quarter" idx="12"/>
          </p:nvPr>
        </p:nvSpPr>
        <p:spPr/>
        <p:txBody>
          <a:bodyPr/>
          <a:lstStyle/>
          <a:p>
            <a:fld id="{D9550142-B990-490A-A107-ED7302A7FD52}" type="slidenum">
              <a:rPr kumimoji="1" lang="ja-JP" altLang="en-US" smtClean="0"/>
              <a:t>2</a:t>
            </a:fld>
            <a:endParaRPr kumimoji="1" lang="ja-JP" altLang="en-US"/>
          </a:p>
        </p:txBody>
      </p:sp>
      <p:sp>
        <p:nvSpPr>
          <p:cNvPr id="13" name="正方形/長方形 12"/>
          <p:cNvSpPr/>
          <p:nvPr/>
        </p:nvSpPr>
        <p:spPr>
          <a:xfrm>
            <a:off x="106425" y="6491436"/>
            <a:ext cx="4383158" cy="404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a:solidFill>
                  <a:schemeClr val="tx1"/>
                </a:solidFill>
                <a:latin typeface="AR P丸ゴシック体M" panose="020F0600000000000000" pitchFamily="50" charset="-128"/>
                <a:ea typeface="AR P丸ゴシック体M" panose="020F0600000000000000" pitchFamily="50" charset="-128"/>
              </a:rPr>
              <a:t>総務省</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「家計調査」</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実質消費は調査課による季節調整値。トレンドは</a:t>
            </a:r>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HP</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フィルターを用いた。</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4" name="テキスト ボックス 13"/>
          <p:cNvSpPr txBox="1"/>
          <p:nvPr/>
        </p:nvSpPr>
        <p:spPr>
          <a:xfrm>
            <a:off x="2513584" y="1753071"/>
            <a:ext cx="4116833" cy="307777"/>
          </a:xfrm>
          <a:prstGeom prst="rect">
            <a:avLst/>
          </a:prstGeom>
          <a:no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a:t>
            </a:r>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　財別</a:t>
            </a:r>
            <a:r>
              <a:rPr lang="ja-JP" altLang="en-US" sz="1400" dirty="0" smtClean="0">
                <a:latin typeface="AR P丸ゴシック体E" panose="020F0900000000000000" pitchFamily="50" charset="-128"/>
                <a:ea typeface="AR P丸ゴシック体E" panose="020F0900000000000000" pitchFamily="50" charset="-128"/>
              </a:rPr>
              <a:t>の消費税増税前後</a:t>
            </a:r>
            <a:r>
              <a:rPr lang="ja-JP" altLang="en-US" sz="1400" dirty="0" smtClean="0">
                <a:latin typeface="AR P丸ゴシック体E" panose="020F0900000000000000" pitchFamily="50" charset="-128"/>
                <a:ea typeface="AR P丸ゴシック体E" panose="020F0900000000000000" pitchFamily="50" charset="-128"/>
              </a:rPr>
              <a:t>の実質個人</a:t>
            </a:r>
            <a:r>
              <a:rPr lang="ja-JP" altLang="en-US" sz="1400" dirty="0" smtClean="0">
                <a:latin typeface="AR P丸ゴシック体E" panose="020F0900000000000000" pitchFamily="50" charset="-128"/>
                <a:ea typeface="AR P丸ゴシック体E" panose="020F0900000000000000" pitchFamily="50" charset="-128"/>
              </a:rPr>
              <a:t>消費動向</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20" name="正方形/長方形 19"/>
          <p:cNvSpPr/>
          <p:nvPr/>
        </p:nvSpPr>
        <p:spPr>
          <a:xfrm>
            <a:off x="106425" y="1921048"/>
            <a:ext cx="577143" cy="283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円</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21" name="正方形/長方形 20"/>
          <p:cNvSpPr/>
          <p:nvPr/>
        </p:nvSpPr>
        <p:spPr>
          <a:xfrm>
            <a:off x="106425" y="4149080"/>
            <a:ext cx="577143" cy="283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円</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22" name="正方形/長方形 21"/>
          <p:cNvSpPr/>
          <p:nvPr/>
        </p:nvSpPr>
        <p:spPr>
          <a:xfrm>
            <a:off x="4499992" y="1921048"/>
            <a:ext cx="577143" cy="283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円</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23" name="正方形/長方形 22"/>
          <p:cNvSpPr/>
          <p:nvPr/>
        </p:nvSpPr>
        <p:spPr>
          <a:xfrm>
            <a:off x="4499992" y="4149080"/>
            <a:ext cx="577143" cy="283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円</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pic>
        <p:nvPicPr>
          <p:cNvPr id="17" name="Picture 7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38" y="2130425"/>
            <a:ext cx="43942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8" name="Picture 8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8650" y="2130425"/>
            <a:ext cx="43942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9" name="Picture 8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38650" y="4325938"/>
            <a:ext cx="43942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正方形/長方形 25"/>
          <p:cNvSpPr/>
          <p:nvPr/>
        </p:nvSpPr>
        <p:spPr>
          <a:xfrm>
            <a:off x="4499992" y="4149080"/>
            <a:ext cx="577143" cy="283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円</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27" name="正方形/長方形 26"/>
          <p:cNvSpPr/>
          <p:nvPr/>
        </p:nvSpPr>
        <p:spPr>
          <a:xfrm>
            <a:off x="128898" y="4149080"/>
            <a:ext cx="577143" cy="283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円</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Tree>
    <p:extLst>
      <p:ext uri="{BB962C8B-B14F-4D97-AF65-F5344CB8AC3E}">
        <p14:creationId xmlns:p14="http://schemas.microsoft.com/office/powerpoint/2010/main" val="112941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駆け込み、反動減の動向～耐久財の反動減は徐々に解消</a:t>
            </a:r>
            <a:endParaRPr kumimoji="1" lang="ja-JP" altLang="en-US" dirty="0"/>
          </a:p>
        </p:txBody>
      </p:sp>
      <p:sp>
        <p:nvSpPr>
          <p:cNvPr id="3" name="コンテンツ プレースホルダー 2"/>
          <p:cNvSpPr>
            <a:spLocks noGrp="1"/>
          </p:cNvSpPr>
          <p:nvPr>
            <p:ph idx="1"/>
          </p:nvPr>
        </p:nvSpPr>
        <p:spPr>
          <a:xfrm>
            <a:off x="251520" y="620687"/>
            <a:ext cx="8640960" cy="1890284"/>
          </a:xfrm>
        </p:spPr>
        <p:txBody>
          <a:bodyPr/>
          <a:lstStyle/>
          <a:p>
            <a:r>
              <a:rPr lang="ja-JP" altLang="en-US" dirty="0" smtClean="0"/>
              <a:t>昨年末から生じ始めた駆け込み需要は、</a:t>
            </a:r>
            <a:r>
              <a:rPr lang="en-US" altLang="ja-JP" dirty="0" smtClean="0"/>
              <a:t>3</a:t>
            </a:r>
            <a:r>
              <a:rPr lang="ja-JP" altLang="en-US" dirty="0" smtClean="0"/>
              <a:t>月に急速に勢いを増し、総額では</a:t>
            </a:r>
            <a:r>
              <a:rPr lang="en-US" altLang="ja-JP" dirty="0" smtClean="0"/>
              <a:t>5</a:t>
            </a:r>
            <a:r>
              <a:rPr lang="ja-JP" altLang="en-US" dirty="0" smtClean="0"/>
              <a:t>兆円前後に達した可能性。耐久財の寄与が半分程度と大きいが、日用品の買いだめなども発生。</a:t>
            </a:r>
            <a:endParaRPr kumimoji="1" lang="en-US" altLang="ja-JP" dirty="0" smtClean="0"/>
          </a:p>
          <a:p>
            <a:r>
              <a:rPr kumimoji="1" lang="ja-JP" altLang="en-US" dirty="0" smtClean="0"/>
              <a:t>耐久</a:t>
            </a:r>
            <a:r>
              <a:rPr kumimoji="1" lang="ja-JP" altLang="en-US" dirty="0" smtClean="0"/>
              <a:t>財</a:t>
            </a:r>
            <a:r>
              <a:rPr kumimoji="1" lang="ja-JP" altLang="en-US" dirty="0" smtClean="0"/>
              <a:t>のトレンド消費からの下振れ幅は徐々に縮小しつつあり、反動減の影響は徐々に緩和しつつある。ただし、駆け込みの規模が大きかったため、年内は影響が残る可能性。</a:t>
            </a:r>
            <a:endParaRPr kumimoji="1" lang="en-US" altLang="ja-JP" dirty="0" smtClean="0"/>
          </a:p>
          <a:p>
            <a:r>
              <a:rPr lang="ja-JP" altLang="en-US" dirty="0" smtClean="0"/>
              <a:t>足下では、非耐久財の駆け込みの残高（買いだめ品の家庭内在庫）はほぼ無くなった模様。あらためて店頭に買い物に行った消費者は、価格高騰を目の当たりにし、消費を抑制させている可能性も。</a:t>
            </a:r>
            <a:endParaRPr lang="en-US" altLang="ja-JP" dirty="0" smtClean="0"/>
          </a:p>
        </p:txBody>
      </p:sp>
      <p:sp>
        <p:nvSpPr>
          <p:cNvPr id="4" name="スライド番号プレースホルダー 3"/>
          <p:cNvSpPr>
            <a:spLocks noGrp="1"/>
          </p:cNvSpPr>
          <p:nvPr>
            <p:ph type="sldNum" sz="quarter" idx="12"/>
          </p:nvPr>
        </p:nvSpPr>
        <p:spPr/>
        <p:txBody>
          <a:bodyPr/>
          <a:lstStyle/>
          <a:p>
            <a:fld id="{D9550142-B990-490A-A107-ED7302A7FD52}" type="slidenum">
              <a:rPr kumimoji="1" lang="ja-JP" altLang="en-US" smtClean="0"/>
              <a:t>3</a:t>
            </a:fld>
            <a:endParaRPr kumimoji="1" lang="ja-JP" altLang="en-US"/>
          </a:p>
        </p:txBody>
      </p:sp>
      <p:sp>
        <p:nvSpPr>
          <p:cNvPr id="11" name="テキスト ボックス 10"/>
          <p:cNvSpPr txBox="1"/>
          <p:nvPr/>
        </p:nvSpPr>
        <p:spPr>
          <a:xfrm>
            <a:off x="532100" y="2458637"/>
            <a:ext cx="3621504" cy="307777"/>
          </a:xfrm>
          <a:prstGeom prst="rect">
            <a:avLst/>
          </a:prstGeom>
          <a:no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図１</a:t>
            </a:r>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実質個人消費のトレンドからの乖離幅</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2" name="テキスト ボックス 11"/>
          <p:cNvSpPr txBox="1"/>
          <p:nvPr/>
        </p:nvSpPr>
        <p:spPr>
          <a:xfrm>
            <a:off x="5018155" y="2458637"/>
            <a:ext cx="3502882" cy="307777"/>
          </a:xfrm>
          <a:prstGeom prst="rect">
            <a:avLst/>
          </a:prstGeom>
          <a:no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a:t>
            </a:r>
            <a:r>
              <a:rPr kumimoji="1" lang="en-US" altLang="ja-JP" sz="1400" dirty="0" smtClean="0">
                <a:latin typeface="AR P丸ゴシック体E" panose="020F0900000000000000" pitchFamily="50" charset="-128"/>
                <a:ea typeface="AR P丸ゴシック体E" panose="020F0900000000000000" pitchFamily="50" charset="-128"/>
              </a:rPr>
              <a:t>2】</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実質個人消費の駆け込み需要残高</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3" name="正方形/長方形 12"/>
          <p:cNvSpPr/>
          <p:nvPr/>
        </p:nvSpPr>
        <p:spPr>
          <a:xfrm>
            <a:off x="0" y="6353898"/>
            <a:ext cx="7740352" cy="504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a:solidFill>
                  <a:schemeClr val="tx1"/>
                </a:solidFill>
                <a:latin typeface="AR P丸ゴシック体M" panose="020F0600000000000000" pitchFamily="50" charset="-128"/>
                <a:ea typeface="AR P丸ゴシック体M" panose="020F0600000000000000" pitchFamily="50" charset="-128"/>
              </a:rPr>
              <a:t>総務省</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「家計調査</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」、「消費者物価指数」</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実質個人消費は、消費者物価指数で項目毎に実質化した後、季節調整を行った。</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トレンドは</a:t>
            </a:r>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HP</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フィルターを用いた</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駆け込み</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需要</a:t>
            </a:r>
            <a:r>
              <a:rPr lang="ja-JP" altLang="en-US" sz="1000" dirty="0">
                <a:solidFill>
                  <a:schemeClr val="tx1"/>
                </a:solidFill>
                <a:latin typeface="AR P丸ゴシック体M" panose="020F0600000000000000" pitchFamily="50" charset="-128"/>
                <a:ea typeface="AR P丸ゴシック体M" panose="020F0600000000000000" pitchFamily="50" charset="-128"/>
              </a:rPr>
              <a:t>の残高</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は、実質消費のトレンドからの上振れ分を駆け込み、下振れ分を反動減とみなして積み上げた試算値。</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4" name="正方形/長方形 13"/>
          <p:cNvSpPr/>
          <p:nvPr/>
        </p:nvSpPr>
        <p:spPr>
          <a:xfrm>
            <a:off x="107504" y="2617167"/>
            <a:ext cx="1728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（トレンドからの乖離幅、円）</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5" name="正方形/長方形 14"/>
          <p:cNvSpPr/>
          <p:nvPr/>
        </p:nvSpPr>
        <p:spPr>
          <a:xfrm>
            <a:off x="4413692" y="2680610"/>
            <a:ext cx="2102523" cy="244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（トレンドからの累積乖離幅</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、円）</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3021" y="2853903"/>
            <a:ext cx="4422775"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853903"/>
            <a:ext cx="4421187"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60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耐久財</a:t>
            </a:r>
            <a:r>
              <a:rPr kumimoji="1" lang="ja-JP" altLang="en-US" dirty="0" smtClean="0"/>
              <a:t>の駆け込み需要の動向</a:t>
            </a:r>
            <a:endParaRPr kumimoji="1" lang="ja-JP" altLang="en-US" dirty="0"/>
          </a:p>
        </p:txBody>
      </p:sp>
      <p:sp>
        <p:nvSpPr>
          <p:cNvPr id="3" name="コンテンツ プレースホルダー 2"/>
          <p:cNvSpPr>
            <a:spLocks noGrp="1"/>
          </p:cNvSpPr>
          <p:nvPr>
            <p:ph idx="1"/>
          </p:nvPr>
        </p:nvSpPr>
        <p:spPr>
          <a:xfrm>
            <a:off x="251520" y="620688"/>
            <a:ext cx="8640960" cy="1368152"/>
          </a:xfrm>
        </p:spPr>
        <p:txBody>
          <a:bodyPr/>
          <a:lstStyle/>
          <a:p>
            <a:r>
              <a:rPr kumimoji="1" lang="ja-JP" altLang="en-US" dirty="0" smtClean="0"/>
              <a:t>耐久財では、家電、自動車、住居用設備などで駆け込みが大きく発生。</a:t>
            </a:r>
            <a:r>
              <a:rPr kumimoji="1" lang="en-US" altLang="ja-JP" dirty="0" smtClean="0"/>
              <a:t>3</a:t>
            </a:r>
            <a:r>
              <a:rPr kumimoji="1" lang="ja-JP" altLang="en-US" dirty="0" smtClean="0"/>
              <a:t>月までの駆け込み</a:t>
            </a:r>
            <a:r>
              <a:rPr kumimoji="1" lang="ja-JP" altLang="en-US" dirty="0" smtClean="0"/>
              <a:t>幅は</a:t>
            </a:r>
            <a:r>
              <a:rPr kumimoji="1" lang="en-US" altLang="ja-JP" dirty="0" smtClean="0"/>
              <a:t>2</a:t>
            </a:r>
            <a:r>
              <a:rPr kumimoji="1" lang="ja-JP" altLang="en-US" dirty="0" smtClean="0"/>
              <a:t>～</a:t>
            </a:r>
            <a:r>
              <a:rPr lang="en-US" altLang="ja-JP" dirty="0"/>
              <a:t>3</a:t>
            </a:r>
            <a:r>
              <a:rPr kumimoji="1" lang="ja-JP" altLang="en-US" dirty="0" smtClean="0"/>
              <a:t>兆円</a:t>
            </a:r>
            <a:r>
              <a:rPr kumimoji="1" lang="ja-JP" altLang="en-US" dirty="0" smtClean="0"/>
              <a:t>程度か。</a:t>
            </a:r>
            <a:endParaRPr kumimoji="1" lang="en-US" altLang="ja-JP" dirty="0" smtClean="0"/>
          </a:p>
          <a:p>
            <a:r>
              <a:rPr lang="ja-JP" altLang="en-US" dirty="0"/>
              <a:t>増税後</a:t>
            </a:r>
            <a:r>
              <a:rPr lang="ja-JP" altLang="en-US" dirty="0" smtClean="0"/>
              <a:t>の</a:t>
            </a:r>
            <a:r>
              <a:rPr lang="ja-JP" altLang="en-US" dirty="0"/>
              <a:t>消費</a:t>
            </a:r>
            <a:r>
              <a:rPr lang="ja-JP" altLang="en-US" dirty="0" smtClean="0"/>
              <a:t>の落ち込みにより、駆け込み需要で先食いされた消費は徐々に解消しつつある。ただし、駆け込み幅が大きかったため、完全に解消するのは年末ごろまでかかる可能性。</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9550142-B990-490A-A107-ED7302A7FD52}" type="slidenum">
              <a:rPr kumimoji="1" lang="ja-JP" altLang="en-US" smtClean="0"/>
              <a:t>4</a:t>
            </a:fld>
            <a:endParaRPr kumimoji="1" lang="ja-JP" altLang="en-US" dirty="0"/>
          </a:p>
        </p:txBody>
      </p:sp>
      <p:sp>
        <p:nvSpPr>
          <p:cNvPr id="9" name="テキスト ボックス 8"/>
          <p:cNvSpPr txBox="1"/>
          <p:nvPr/>
        </p:nvSpPr>
        <p:spPr>
          <a:xfrm>
            <a:off x="532100" y="2138175"/>
            <a:ext cx="3801041"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図１</a:t>
            </a:r>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実質耐久財消費のトレンドからの乖離幅</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0" name="テキスト ボックス 9"/>
          <p:cNvSpPr txBox="1"/>
          <p:nvPr/>
        </p:nvSpPr>
        <p:spPr>
          <a:xfrm>
            <a:off x="5018155" y="2138175"/>
            <a:ext cx="3682418"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a:t>
            </a:r>
            <a:r>
              <a:rPr kumimoji="1" lang="en-US" altLang="ja-JP" sz="1400" dirty="0" smtClean="0">
                <a:latin typeface="AR P丸ゴシック体E" panose="020F0900000000000000" pitchFamily="50" charset="-128"/>
                <a:ea typeface="AR P丸ゴシック体E" panose="020F0900000000000000" pitchFamily="50" charset="-128"/>
              </a:rPr>
              <a:t>2】</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実質耐久財消費の駆け込み需要残高</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1" name="正方形/長方形 10"/>
          <p:cNvSpPr/>
          <p:nvPr/>
        </p:nvSpPr>
        <p:spPr>
          <a:xfrm>
            <a:off x="0" y="6353898"/>
            <a:ext cx="7740352" cy="504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a:solidFill>
                  <a:schemeClr val="tx1"/>
                </a:solidFill>
                <a:latin typeface="AR P丸ゴシック体M" panose="020F0600000000000000" pitchFamily="50" charset="-128"/>
                <a:ea typeface="AR P丸ゴシック体M" panose="020F0600000000000000" pitchFamily="50" charset="-128"/>
              </a:rPr>
              <a:t>総務省</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「家計調査</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」、「消費者物価指数」</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実質耐久財消費は、消費者物価指数で項目毎に実質化した後、季節調整を行った。</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トレンドは</a:t>
            </a:r>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HP</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フィルターを用いた</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駆け込み</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需要</a:t>
            </a:r>
            <a:r>
              <a:rPr lang="ja-JP" altLang="en-US" sz="1000" dirty="0">
                <a:solidFill>
                  <a:schemeClr val="tx1"/>
                </a:solidFill>
                <a:latin typeface="AR P丸ゴシック体M" panose="020F0600000000000000" pitchFamily="50" charset="-128"/>
                <a:ea typeface="AR P丸ゴシック体M" panose="020F0600000000000000" pitchFamily="50" charset="-128"/>
              </a:rPr>
              <a:t>の残高</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は、実質消費のトレンドからの上振れ分を駆け込み、下振れ分を反動減とみなして積み上げた試算値。</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2" name="正方形/長方形 11"/>
          <p:cNvSpPr/>
          <p:nvPr/>
        </p:nvSpPr>
        <p:spPr>
          <a:xfrm>
            <a:off x="107504" y="2501461"/>
            <a:ext cx="1728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（トレンドからの乖離幅、円）</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3" name="正方形/長方形 12"/>
          <p:cNvSpPr/>
          <p:nvPr/>
        </p:nvSpPr>
        <p:spPr>
          <a:xfrm>
            <a:off x="4413692" y="2564904"/>
            <a:ext cx="2102523" cy="244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（トレンドからの累積乖離幅</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、円）</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pic>
        <p:nvPicPr>
          <p:cNvPr id="4131" name="Picture 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087" y="2818407"/>
            <a:ext cx="4379913" cy="349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2"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7664" y="2761256"/>
            <a:ext cx="4343400" cy="360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22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半耐久財</a:t>
            </a:r>
            <a:r>
              <a:rPr kumimoji="1" lang="ja-JP" altLang="en-US" dirty="0" smtClean="0"/>
              <a:t>の駆け込み需要の動向</a:t>
            </a:r>
            <a:endParaRPr kumimoji="1" lang="ja-JP" altLang="en-US" dirty="0"/>
          </a:p>
        </p:txBody>
      </p:sp>
      <p:sp>
        <p:nvSpPr>
          <p:cNvPr id="3" name="コンテンツ プレースホルダー 2"/>
          <p:cNvSpPr>
            <a:spLocks noGrp="1"/>
          </p:cNvSpPr>
          <p:nvPr>
            <p:ph idx="1"/>
          </p:nvPr>
        </p:nvSpPr>
        <p:spPr>
          <a:xfrm>
            <a:off x="251520" y="620687"/>
            <a:ext cx="8640960" cy="1368153"/>
          </a:xfrm>
        </p:spPr>
        <p:txBody>
          <a:bodyPr/>
          <a:lstStyle/>
          <a:p>
            <a:r>
              <a:rPr kumimoji="1" lang="ja-JP" altLang="en-US" dirty="0" smtClean="0"/>
              <a:t>半耐久財では、衣料品、住宅関連用品、家庭用雑貨などで駆け込み需要が発生。</a:t>
            </a:r>
            <a:r>
              <a:rPr kumimoji="1" lang="en-US" altLang="ja-JP" dirty="0" smtClean="0"/>
              <a:t>3</a:t>
            </a:r>
            <a:r>
              <a:rPr lang="ja-JP" altLang="en-US" dirty="0" smtClean="0"/>
              <a:t>月</a:t>
            </a:r>
            <a:r>
              <a:rPr lang="ja-JP" altLang="en-US" dirty="0"/>
              <a:t>まで</a:t>
            </a:r>
            <a:r>
              <a:rPr lang="ja-JP" altLang="en-US" dirty="0" smtClean="0"/>
              <a:t>の駆け込み幅</a:t>
            </a:r>
            <a:r>
              <a:rPr lang="ja-JP" altLang="en-US" dirty="0" smtClean="0"/>
              <a:t>は</a:t>
            </a:r>
            <a:r>
              <a:rPr lang="en-US" altLang="ja-JP" dirty="0" smtClean="0"/>
              <a:t>1</a:t>
            </a:r>
            <a:r>
              <a:rPr lang="ja-JP" altLang="en-US" dirty="0" smtClean="0"/>
              <a:t>兆円弱と</a:t>
            </a:r>
            <a:r>
              <a:rPr lang="ja-JP" altLang="en-US" dirty="0" smtClean="0"/>
              <a:t>みられる。</a:t>
            </a:r>
            <a:endParaRPr lang="en-US" altLang="ja-JP" dirty="0" smtClean="0"/>
          </a:p>
          <a:p>
            <a:r>
              <a:rPr lang="ja-JP" altLang="en-US" dirty="0"/>
              <a:t>半耐久財</a:t>
            </a:r>
            <a:r>
              <a:rPr lang="ja-JP" altLang="en-US" dirty="0" smtClean="0"/>
              <a:t>でも、反動減により消費の先食い分は徐々に解消しつつある。</a:t>
            </a:r>
            <a:r>
              <a:rPr lang="en-US" altLang="ja-JP" dirty="0" smtClean="0"/>
              <a:t>7</a:t>
            </a:r>
            <a:r>
              <a:rPr lang="ja-JP" altLang="en-US" dirty="0" smtClean="0"/>
              <a:t>月には、天候要因で半耐久財の半分程度を占める衣料品の消費が大きく落ち込んでおり、反動減の影響解消を早める方向に作用した可能性。反動減の影響は秋ごろまで続く公算。</a:t>
            </a:r>
            <a:endParaRPr kumimoji="1" lang="ja-JP" altLang="en-US" dirty="0"/>
          </a:p>
        </p:txBody>
      </p:sp>
      <p:sp>
        <p:nvSpPr>
          <p:cNvPr id="4" name="スライド番号プレースホルダー 3"/>
          <p:cNvSpPr>
            <a:spLocks noGrp="1"/>
          </p:cNvSpPr>
          <p:nvPr>
            <p:ph type="sldNum" sz="quarter" idx="12"/>
          </p:nvPr>
        </p:nvSpPr>
        <p:spPr/>
        <p:txBody>
          <a:bodyPr/>
          <a:lstStyle/>
          <a:p>
            <a:fld id="{D9550142-B990-490A-A107-ED7302A7FD52}" type="slidenum">
              <a:rPr kumimoji="1" lang="ja-JP" altLang="en-US" smtClean="0"/>
              <a:t>5</a:t>
            </a:fld>
            <a:endParaRPr kumimoji="1" lang="ja-JP" altLang="en-US"/>
          </a:p>
        </p:txBody>
      </p:sp>
      <p:pic>
        <p:nvPicPr>
          <p:cNvPr id="512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2878336"/>
            <a:ext cx="4427537" cy="34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780" y="2916436"/>
            <a:ext cx="4367213"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テキスト ボックス 9"/>
          <p:cNvSpPr txBox="1"/>
          <p:nvPr/>
        </p:nvSpPr>
        <p:spPr>
          <a:xfrm>
            <a:off x="532100" y="2138175"/>
            <a:ext cx="3980577"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図１</a:t>
            </a:r>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実質半耐久財消費のトレンドからの乖離幅</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1" name="テキスト ボックス 10"/>
          <p:cNvSpPr txBox="1"/>
          <p:nvPr/>
        </p:nvSpPr>
        <p:spPr>
          <a:xfrm>
            <a:off x="5018155" y="2138175"/>
            <a:ext cx="3861955"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a:t>
            </a:r>
            <a:r>
              <a:rPr kumimoji="1" lang="en-US" altLang="ja-JP" sz="1400" dirty="0" smtClean="0">
                <a:latin typeface="AR P丸ゴシック体E" panose="020F0900000000000000" pitchFamily="50" charset="-128"/>
                <a:ea typeface="AR P丸ゴシック体E" panose="020F0900000000000000" pitchFamily="50" charset="-128"/>
              </a:rPr>
              <a:t>2】</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実質半耐久財消費の駆け込み需要残高</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2" name="正方形/長方形 11"/>
          <p:cNvSpPr/>
          <p:nvPr/>
        </p:nvSpPr>
        <p:spPr>
          <a:xfrm>
            <a:off x="0" y="6353898"/>
            <a:ext cx="7740352" cy="504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a:solidFill>
                  <a:schemeClr val="tx1"/>
                </a:solidFill>
                <a:latin typeface="AR P丸ゴシック体M" panose="020F0600000000000000" pitchFamily="50" charset="-128"/>
                <a:ea typeface="AR P丸ゴシック体M" panose="020F0600000000000000" pitchFamily="50" charset="-128"/>
              </a:rPr>
              <a:t>総務省</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「家計調査</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」、「消費者物価指数」</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実質半耐久財消費は、消費者物価指数で項目毎に実質化した後、季節調整を行った。</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トレンドは</a:t>
            </a:r>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HP</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フィルターを用いた</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駆け込み</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需要</a:t>
            </a:r>
            <a:r>
              <a:rPr lang="ja-JP" altLang="en-US" sz="1000" dirty="0">
                <a:solidFill>
                  <a:schemeClr val="tx1"/>
                </a:solidFill>
                <a:latin typeface="AR P丸ゴシック体M" panose="020F0600000000000000" pitchFamily="50" charset="-128"/>
                <a:ea typeface="AR P丸ゴシック体M" panose="020F0600000000000000" pitchFamily="50" charset="-128"/>
              </a:rPr>
              <a:t>の残高</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は、実質消費のトレンドからの上振れ分を駆け込み、下振れ分を反動減とみなして積み上げた試算値。</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6" name="正方形/長方形 15"/>
          <p:cNvSpPr/>
          <p:nvPr/>
        </p:nvSpPr>
        <p:spPr>
          <a:xfrm>
            <a:off x="107504" y="2501461"/>
            <a:ext cx="1728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（トレンドからの乖離幅、円）</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7" name="正方形/長方形 16"/>
          <p:cNvSpPr/>
          <p:nvPr/>
        </p:nvSpPr>
        <p:spPr>
          <a:xfrm>
            <a:off x="4413692" y="2564904"/>
            <a:ext cx="2102523" cy="244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（トレンドからの累積乖離幅</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、円）</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Tree>
    <p:extLst>
      <p:ext uri="{BB962C8B-B14F-4D97-AF65-F5344CB8AC3E}">
        <p14:creationId xmlns:p14="http://schemas.microsoft.com/office/powerpoint/2010/main" val="242304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非耐久財</a:t>
            </a:r>
            <a:r>
              <a:rPr kumimoji="1" lang="ja-JP" altLang="en-US" dirty="0" smtClean="0"/>
              <a:t>の駆け込み需要の動向</a:t>
            </a:r>
            <a:endParaRPr kumimoji="1" lang="ja-JP" altLang="en-US" dirty="0"/>
          </a:p>
        </p:txBody>
      </p:sp>
      <p:sp>
        <p:nvSpPr>
          <p:cNvPr id="3" name="コンテンツ プレースホルダー 2"/>
          <p:cNvSpPr>
            <a:spLocks noGrp="1"/>
          </p:cNvSpPr>
          <p:nvPr>
            <p:ph idx="1"/>
          </p:nvPr>
        </p:nvSpPr>
        <p:spPr>
          <a:xfrm>
            <a:off x="251520" y="620688"/>
            <a:ext cx="8640960" cy="1872208"/>
          </a:xfrm>
        </p:spPr>
        <p:txBody>
          <a:bodyPr/>
          <a:lstStyle/>
          <a:p>
            <a:r>
              <a:rPr kumimoji="1" lang="ja-JP" altLang="en-US" dirty="0" smtClean="0"/>
              <a:t>非耐久財では、食料品（穀類、酒類、調味料等）やエネルギー関連（ガソリン、灯油等）で駆け込み需要</a:t>
            </a:r>
            <a:r>
              <a:rPr lang="ja-JP" altLang="en-US" dirty="0" smtClean="0"/>
              <a:t>が発生。駆け込みの規模は</a:t>
            </a:r>
            <a:r>
              <a:rPr lang="en-US" altLang="ja-JP" dirty="0" smtClean="0"/>
              <a:t>1</a:t>
            </a:r>
            <a:r>
              <a:rPr lang="ja-JP" altLang="en-US" dirty="0" smtClean="0"/>
              <a:t>兆</a:t>
            </a:r>
            <a:r>
              <a:rPr lang="ja-JP" altLang="en-US" dirty="0" smtClean="0"/>
              <a:t>円程度の</a:t>
            </a:r>
            <a:r>
              <a:rPr lang="ja-JP" altLang="en-US" dirty="0" smtClean="0"/>
              <a:t>公算。</a:t>
            </a:r>
            <a:endParaRPr lang="en-US" altLang="ja-JP" dirty="0" smtClean="0"/>
          </a:p>
          <a:p>
            <a:r>
              <a:rPr lang="ja-JP" altLang="en-US" dirty="0"/>
              <a:t>非耐久</a:t>
            </a:r>
            <a:r>
              <a:rPr lang="ja-JP" altLang="en-US" dirty="0" smtClean="0"/>
              <a:t>財で生じた駆け込み需要は、主に買い溜めが目的。家庭内在庫が尽きるまで反動減が持続するが、家庭内に保存しておける量にも限界があるため、耐久財や半耐久財と比べると影響</a:t>
            </a:r>
            <a:r>
              <a:rPr lang="ja-JP" altLang="en-US" dirty="0" smtClean="0"/>
              <a:t>は</a:t>
            </a:r>
            <a:r>
              <a:rPr lang="ja-JP" altLang="en-US" dirty="0"/>
              <a:t>短期</a:t>
            </a:r>
            <a:r>
              <a:rPr lang="ja-JP" altLang="en-US" dirty="0" smtClean="0"/>
              <a:t>に</a:t>
            </a:r>
            <a:r>
              <a:rPr lang="ja-JP" altLang="en-US" dirty="0" smtClean="0"/>
              <a:t>留まる。</a:t>
            </a:r>
            <a:endParaRPr lang="en-US" altLang="ja-JP" dirty="0" smtClean="0"/>
          </a:p>
          <a:p>
            <a:r>
              <a:rPr kumimoji="1" lang="ja-JP" altLang="en-US" dirty="0"/>
              <a:t>実際</a:t>
            </a:r>
            <a:r>
              <a:rPr kumimoji="1" lang="ja-JP" altLang="en-US" dirty="0" smtClean="0"/>
              <a:t>の</a:t>
            </a:r>
            <a:r>
              <a:rPr kumimoji="1" lang="ja-JP" altLang="en-US" dirty="0"/>
              <a:t>データ</a:t>
            </a:r>
            <a:r>
              <a:rPr kumimoji="1" lang="ja-JP" altLang="en-US" dirty="0" smtClean="0"/>
              <a:t>で</a:t>
            </a:r>
            <a:r>
              <a:rPr kumimoji="1" lang="ja-JP" altLang="en-US" dirty="0"/>
              <a:t>確認する</a:t>
            </a:r>
            <a:r>
              <a:rPr kumimoji="1" lang="ja-JP" altLang="en-US" dirty="0" smtClean="0"/>
              <a:t>と、</a:t>
            </a:r>
            <a:r>
              <a:rPr kumimoji="1" lang="en-US" altLang="ja-JP" dirty="0" smtClean="0"/>
              <a:t>6</a:t>
            </a:r>
            <a:r>
              <a:rPr kumimoji="1" lang="ja-JP" altLang="en-US" dirty="0" smtClean="0"/>
              <a:t>月ごろには駆け込み需要の反動減による消費抑制圧力は解消</a:t>
            </a:r>
            <a:r>
              <a:rPr kumimoji="1" lang="ja-JP" altLang="en-US" dirty="0" smtClean="0"/>
              <a:t>した模様。</a:t>
            </a:r>
            <a:endParaRPr kumimoji="1" lang="ja-JP" altLang="en-US" dirty="0"/>
          </a:p>
        </p:txBody>
      </p:sp>
      <p:sp>
        <p:nvSpPr>
          <p:cNvPr id="4" name="スライド番号プレースホルダー 3"/>
          <p:cNvSpPr>
            <a:spLocks noGrp="1"/>
          </p:cNvSpPr>
          <p:nvPr>
            <p:ph type="sldNum" sz="quarter" idx="12"/>
          </p:nvPr>
        </p:nvSpPr>
        <p:spPr/>
        <p:txBody>
          <a:bodyPr/>
          <a:lstStyle/>
          <a:p>
            <a:fld id="{D9550142-B990-490A-A107-ED7302A7FD52}" type="slidenum">
              <a:rPr kumimoji="1" lang="ja-JP" altLang="en-US" smtClean="0"/>
              <a:t>6</a:t>
            </a:fld>
            <a:endParaRPr kumimoji="1" lang="ja-JP" altLang="en-US"/>
          </a:p>
        </p:txBody>
      </p:sp>
      <p:pic>
        <p:nvPicPr>
          <p:cNvPr id="614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3004051"/>
            <a:ext cx="44164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3929" y="2996952"/>
            <a:ext cx="4379913"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テキスト ボックス 8"/>
          <p:cNvSpPr txBox="1"/>
          <p:nvPr/>
        </p:nvSpPr>
        <p:spPr>
          <a:xfrm>
            <a:off x="532099" y="2554715"/>
            <a:ext cx="3980577"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図１</a:t>
            </a:r>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実質非耐久財消費のトレンドからの乖離幅</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2" name="テキスト ボックス 11"/>
          <p:cNvSpPr txBox="1"/>
          <p:nvPr/>
        </p:nvSpPr>
        <p:spPr>
          <a:xfrm>
            <a:off x="5018154" y="2554715"/>
            <a:ext cx="3861955"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a:t>
            </a:r>
            <a:r>
              <a:rPr kumimoji="1" lang="en-US" altLang="ja-JP" sz="1400" dirty="0" smtClean="0">
                <a:latin typeface="AR P丸ゴシック体E" panose="020F0900000000000000" pitchFamily="50" charset="-128"/>
                <a:ea typeface="AR P丸ゴシック体E" panose="020F0900000000000000" pitchFamily="50" charset="-128"/>
              </a:rPr>
              <a:t>2】</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実質非耐久財消費の駆け込み需要残高</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3" name="正方形/長方形 12"/>
          <p:cNvSpPr/>
          <p:nvPr/>
        </p:nvSpPr>
        <p:spPr>
          <a:xfrm>
            <a:off x="0" y="6353898"/>
            <a:ext cx="7740352" cy="504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a:solidFill>
                  <a:schemeClr val="tx1"/>
                </a:solidFill>
                <a:latin typeface="AR P丸ゴシック体M" panose="020F0600000000000000" pitchFamily="50" charset="-128"/>
                <a:ea typeface="AR P丸ゴシック体M" panose="020F0600000000000000" pitchFamily="50" charset="-128"/>
              </a:rPr>
              <a:t>総務省</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「家計調査</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」、「消費者物価指数」</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実質非耐久財消費は、消費者物価指数で項目毎に実質化した後、季節調整を行った。</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トレンドは</a:t>
            </a:r>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HP</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フィルターを用いた</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駆け込み</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需要</a:t>
            </a:r>
            <a:r>
              <a:rPr lang="ja-JP" altLang="en-US" sz="1000" dirty="0">
                <a:solidFill>
                  <a:schemeClr val="tx1"/>
                </a:solidFill>
                <a:latin typeface="AR P丸ゴシック体M" panose="020F0600000000000000" pitchFamily="50" charset="-128"/>
                <a:ea typeface="AR P丸ゴシック体M" panose="020F0600000000000000" pitchFamily="50" charset="-128"/>
              </a:rPr>
              <a:t>の残高</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は、実質消費のトレンドからの上振れ分を駆け込み、下振れ分を反動減とみなして積み上げた試算値。</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4" name="正方形/長方形 13"/>
          <p:cNvSpPr/>
          <p:nvPr/>
        </p:nvSpPr>
        <p:spPr>
          <a:xfrm>
            <a:off x="107504" y="2739702"/>
            <a:ext cx="1728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（トレンドからの乖離幅、円）</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5" name="正方形/長方形 14"/>
          <p:cNvSpPr/>
          <p:nvPr/>
        </p:nvSpPr>
        <p:spPr>
          <a:xfrm>
            <a:off x="4413692" y="2803145"/>
            <a:ext cx="2102523" cy="244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（トレンドからの累積乖離幅</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、円）</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Tree>
    <p:extLst>
      <p:ext uri="{BB962C8B-B14F-4D97-AF65-F5344CB8AC3E}">
        <p14:creationId xmlns:p14="http://schemas.microsoft.com/office/powerpoint/2010/main" val="267824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サービス消費</a:t>
            </a:r>
            <a:r>
              <a:rPr kumimoji="1" lang="ja-JP" altLang="en-US" dirty="0" smtClean="0"/>
              <a:t>の駆け込み需要の動向</a:t>
            </a:r>
            <a:endParaRPr kumimoji="1" lang="ja-JP" altLang="en-US" dirty="0"/>
          </a:p>
        </p:txBody>
      </p:sp>
      <p:sp>
        <p:nvSpPr>
          <p:cNvPr id="3" name="コンテンツ プレースホルダー 2"/>
          <p:cNvSpPr>
            <a:spLocks noGrp="1"/>
          </p:cNvSpPr>
          <p:nvPr>
            <p:ph idx="1"/>
          </p:nvPr>
        </p:nvSpPr>
        <p:spPr>
          <a:xfrm>
            <a:off x="251520" y="620687"/>
            <a:ext cx="8640960" cy="1584177"/>
          </a:xfrm>
        </p:spPr>
        <p:txBody>
          <a:bodyPr/>
          <a:lstStyle/>
          <a:p>
            <a:r>
              <a:rPr kumimoji="1" lang="ja-JP" altLang="en-US" dirty="0" smtClean="0"/>
              <a:t>サービス消費では、定期券で一部駆け込み需要が見られた</a:t>
            </a:r>
            <a:r>
              <a:rPr lang="ja-JP" altLang="en-US" dirty="0" smtClean="0"/>
              <a:t>他、リフォーム等の住宅</a:t>
            </a:r>
            <a:r>
              <a:rPr lang="ja-JP" altLang="en-US" dirty="0" smtClean="0"/>
              <a:t>工事が増加した模様（ただし、家計調査のサンプルバイアスにより</a:t>
            </a:r>
            <a:r>
              <a:rPr lang="ja-JP" altLang="en-US" dirty="0"/>
              <a:t>リフォーム消費</a:t>
            </a:r>
            <a:r>
              <a:rPr lang="ja-JP" altLang="en-US" dirty="0" smtClean="0"/>
              <a:t>の</a:t>
            </a:r>
            <a:r>
              <a:rPr lang="ja-JP" altLang="en-US" dirty="0"/>
              <a:t>ピーク</a:t>
            </a:r>
            <a:r>
              <a:rPr lang="ja-JP" altLang="en-US" dirty="0" smtClean="0"/>
              <a:t>は</a:t>
            </a:r>
            <a:r>
              <a:rPr lang="en-US" altLang="ja-JP" dirty="0" smtClean="0"/>
              <a:t>4</a:t>
            </a:r>
            <a:r>
              <a:rPr lang="ja-JP" altLang="en-US" dirty="0" smtClean="0"/>
              <a:t>月）。これらの品目では、</a:t>
            </a:r>
            <a:r>
              <a:rPr lang="en-US" altLang="ja-JP" dirty="0" smtClean="0"/>
              <a:t>5</a:t>
            </a:r>
            <a:r>
              <a:rPr lang="ja-JP" altLang="en-US" dirty="0" smtClean="0"/>
              <a:t>月に消費がトレンドから大きく下振れ。ただし、その他の項目では消費税の影響は明確には観察されない</a:t>
            </a:r>
            <a:r>
              <a:rPr lang="ja-JP" altLang="en-US" dirty="0" smtClean="0"/>
              <a:t>。駆け込み総額は</a:t>
            </a:r>
            <a:r>
              <a:rPr lang="en-US" altLang="ja-JP" dirty="0" smtClean="0"/>
              <a:t>5,000</a:t>
            </a:r>
            <a:r>
              <a:rPr lang="ja-JP" altLang="en-US" dirty="0" smtClean="0"/>
              <a:t>億円前後か。</a:t>
            </a:r>
            <a:endParaRPr lang="en-US" altLang="ja-JP" dirty="0" smtClean="0"/>
          </a:p>
          <a:p>
            <a:r>
              <a:rPr lang="ja-JP" altLang="en-US" dirty="0" smtClean="0"/>
              <a:t>定期券の駆け込みの影響は既に解消。サービス消費の駆け込みの影響は、住宅リフォームのみで残存。影響は徐々に解消傾向にあり、秋頃には解消の公算。</a:t>
            </a:r>
            <a:endParaRPr lang="en-US" altLang="ja-JP" dirty="0" smtClean="0"/>
          </a:p>
        </p:txBody>
      </p:sp>
      <p:sp>
        <p:nvSpPr>
          <p:cNvPr id="4" name="スライド番号プレースホルダー 3"/>
          <p:cNvSpPr>
            <a:spLocks noGrp="1"/>
          </p:cNvSpPr>
          <p:nvPr>
            <p:ph type="sldNum" sz="quarter" idx="12"/>
          </p:nvPr>
        </p:nvSpPr>
        <p:spPr/>
        <p:txBody>
          <a:bodyPr/>
          <a:lstStyle/>
          <a:p>
            <a:fld id="{D9550142-B990-490A-A107-ED7302A7FD52}" type="slidenum">
              <a:rPr kumimoji="1" lang="ja-JP" altLang="en-US" smtClean="0"/>
              <a:t>7</a:t>
            </a:fld>
            <a:endParaRPr kumimoji="1" lang="ja-JP" altLang="en-US"/>
          </a:p>
        </p:txBody>
      </p:sp>
      <p:sp>
        <p:nvSpPr>
          <p:cNvPr id="12" name="正方形/長方形 11"/>
          <p:cNvSpPr/>
          <p:nvPr/>
        </p:nvSpPr>
        <p:spPr>
          <a:xfrm>
            <a:off x="64889" y="2570161"/>
            <a:ext cx="1728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（トレンドからの乖離幅、円）</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89" y="2872655"/>
            <a:ext cx="4403725" cy="339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テキスト ボックス 13"/>
          <p:cNvSpPr txBox="1"/>
          <p:nvPr/>
        </p:nvSpPr>
        <p:spPr>
          <a:xfrm>
            <a:off x="539552" y="2257127"/>
            <a:ext cx="3953326"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図１</a:t>
            </a:r>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実質サービス消費のトレンドからの乖離幅</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5" name="テキスト ボックス 14"/>
          <p:cNvSpPr txBox="1"/>
          <p:nvPr/>
        </p:nvSpPr>
        <p:spPr>
          <a:xfrm>
            <a:off x="5025607" y="2257127"/>
            <a:ext cx="3834704"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a:t>
            </a:r>
            <a:r>
              <a:rPr kumimoji="1" lang="en-US" altLang="ja-JP" sz="1400" dirty="0" smtClean="0">
                <a:latin typeface="AR P丸ゴシック体E" panose="020F0900000000000000" pitchFamily="50" charset="-128"/>
                <a:ea typeface="AR P丸ゴシック体E" panose="020F0900000000000000" pitchFamily="50" charset="-128"/>
              </a:rPr>
              <a:t>2】</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実質サービス消費の駆け込み需要残高</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6" name="正方形/長方形 15"/>
          <p:cNvSpPr/>
          <p:nvPr/>
        </p:nvSpPr>
        <p:spPr>
          <a:xfrm>
            <a:off x="0" y="6353898"/>
            <a:ext cx="7740352" cy="504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a:solidFill>
                  <a:schemeClr val="tx1"/>
                </a:solidFill>
                <a:latin typeface="AR P丸ゴシック体M" panose="020F0600000000000000" pitchFamily="50" charset="-128"/>
                <a:ea typeface="AR P丸ゴシック体M" panose="020F0600000000000000" pitchFamily="50" charset="-128"/>
              </a:rPr>
              <a:t>総務省</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「家計調査</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」、「消費者物価指数」</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実質サービス消費は、消費者物価指数で項目毎に実質化した後、季節調整を行った。</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トレンドは</a:t>
            </a:r>
            <a:r>
              <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rPr>
              <a:t>HP</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フィルターを用いた</a:t>
            </a:r>
            <a:r>
              <a:rPr kumimoji="1"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a:p>
            <a:r>
              <a:rPr lang="en-US" altLang="ja-JP"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駆け込み</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需要</a:t>
            </a:r>
            <a:r>
              <a:rPr lang="ja-JP" altLang="en-US" sz="1000" dirty="0">
                <a:solidFill>
                  <a:schemeClr val="tx1"/>
                </a:solidFill>
                <a:latin typeface="AR P丸ゴシック体M" panose="020F0600000000000000" pitchFamily="50" charset="-128"/>
                <a:ea typeface="AR P丸ゴシック体M" panose="020F0600000000000000" pitchFamily="50" charset="-128"/>
              </a:rPr>
              <a:t>の残高</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は、実質消費のトレンドからの上振れ分を駆け込み、下振れ分を反動減とみなして積み上げた試算値。</a:t>
            </a:r>
            <a:endParaRPr kumimoji="1"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7" name="正方形/長方形 16"/>
          <p:cNvSpPr/>
          <p:nvPr/>
        </p:nvSpPr>
        <p:spPr>
          <a:xfrm>
            <a:off x="4413692" y="2601882"/>
            <a:ext cx="2102523" cy="244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（トレンドからの累積乖離幅</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、円）</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206" y="2872655"/>
            <a:ext cx="4408487" cy="33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558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1291" y="3197794"/>
            <a:ext cx="4367213" cy="342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467" y="3168425"/>
            <a:ext cx="4368800"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lang="ja-JP" altLang="en-US" dirty="0" smtClean="0"/>
              <a:t>反動減の影響剥落後の消費動向～所得効果の本格化</a:t>
            </a:r>
            <a:endParaRPr kumimoji="1" lang="ja-JP" altLang="en-US" dirty="0"/>
          </a:p>
        </p:txBody>
      </p:sp>
      <p:sp>
        <p:nvSpPr>
          <p:cNvPr id="3" name="コンテンツ プレースホルダー 2"/>
          <p:cNvSpPr>
            <a:spLocks noGrp="1"/>
          </p:cNvSpPr>
          <p:nvPr>
            <p:ph idx="1"/>
          </p:nvPr>
        </p:nvSpPr>
        <p:spPr>
          <a:xfrm>
            <a:off x="251520" y="620687"/>
            <a:ext cx="8640960" cy="2135213"/>
          </a:xfrm>
        </p:spPr>
        <p:txBody>
          <a:bodyPr/>
          <a:lstStyle/>
          <a:p>
            <a:r>
              <a:rPr lang="ja-JP" altLang="en-US" dirty="0"/>
              <a:t>非耐久消費財で</a:t>
            </a:r>
            <a:r>
              <a:rPr lang="ja-JP" altLang="en-US" dirty="0" smtClean="0"/>
              <a:t>は、駆け込み需要の反動減による消費抑制圧力はほぼ解消したとみられる。しかし、</a:t>
            </a:r>
            <a:r>
              <a:rPr lang="en-US" altLang="ja-JP" dirty="0" smtClean="0"/>
              <a:t>7</a:t>
            </a:r>
            <a:r>
              <a:rPr lang="ja-JP" altLang="en-US" dirty="0" smtClean="0"/>
              <a:t>月には非耐久財の実質消費は減少。</a:t>
            </a:r>
            <a:endParaRPr lang="en-US" altLang="ja-JP" dirty="0" smtClean="0"/>
          </a:p>
          <a:p>
            <a:r>
              <a:rPr kumimoji="1" lang="ja-JP" altLang="en-US" dirty="0" smtClean="0"/>
              <a:t>消費税増税や円安、天候不良などに伴い、食料品を中心に非耐久消費財の物価上昇が急速であることが背景にある。家庭内の買い置きが尽きた家庭が、店頭で販売されている商品の価格を</a:t>
            </a:r>
            <a:r>
              <a:rPr lang="ja-JP" altLang="en-US" dirty="0" smtClean="0"/>
              <a:t>見て、購入単価を下げる、購入数量を減らすなどの消費抑制を行っている模様。所得効果は、反動減の影響が剥落した後に本格化。</a:t>
            </a:r>
            <a:endParaRPr lang="en-US" altLang="ja-JP" dirty="0" smtClean="0"/>
          </a:p>
          <a:p>
            <a:r>
              <a:rPr lang="ja-JP" altLang="en-US" dirty="0"/>
              <a:t>非耐久財で</a:t>
            </a:r>
            <a:r>
              <a:rPr lang="ja-JP" altLang="en-US" dirty="0" smtClean="0"/>
              <a:t>は、</a:t>
            </a:r>
            <a:r>
              <a:rPr lang="en-US" altLang="ja-JP" dirty="0" smtClean="0"/>
              <a:t>5</a:t>
            </a:r>
            <a:r>
              <a:rPr lang="ja-JP" altLang="en-US" dirty="0" smtClean="0"/>
              <a:t>～</a:t>
            </a:r>
            <a:r>
              <a:rPr lang="en-US" altLang="ja-JP" dirty="0" smtClean="0"/>
              <a:t>6</a:t>
            </a:r>
            <a:r>
              <a:rPr lang="ja-JP" altLang="en-US" dirty="0" smtClean="0"/>
              <a:t>％の物価上昇に対して消費の下振れは</a:t>
            </a:r>
            <a:r>
              <a:rPr lang="en-US" altLang="ja-JP" dirty="0" smtClean="0"/>
              <a:t>3</a:t>
            </a:r>
            <a:r>
              <a:rPr lang="ja-JP" altLang="en-US" dirty="0" smtClean="0"/>
              <a:t>％程度。物価上昇幅の半分程度は消費下押し圧力になる可能性。</a:t>
            </a:r>
            <a:endParaRPr kumimoji="1" lang="ja-JP" altLang="en-US" dirty="0"/>
          </a:p>
        </p:txBody>
      </p:sp>
      <p:sp>
        <p:nvSpPr>
          <p:cNvPr id="4" name="スライド番号プレースホルダー 3"/>
          <p:cNvSpPr>
            <a:spLocks noGrp="1"/>
          </p:cNvSpPr>
          <p:nvPr>
            <p:ph type="sldNum" sz="quarter" idx="12"/>
          </p:nvPr>
        </p:nvSpPr>
        <p:spPr/>
        <p:txBody>
          <a:bodyPr/>
          <a:lstStyle/>
          <a:p>
            <a:fld id="{D9550142-B990-490A-A107-ED7302A7FD52}" type="slidenum">
              <a:rPr kumimoji="1" lang="ja-JP" altLang="en-US" smtClean="0"/>
              <a:t>8</a:t>
            </a:fld>
            <a:endParaRPr kumimoji="1" lang="ja-JP" altLang="en-US"/>
          </a:p>
        </p:txBody>
      </p:sp>
      <p:sp>
        <p:nvSpPr>
          <p:cNvPr id="6" name="テキスト ボックス 5"/>
          <p:cNvSpPr txBox="1"/>
          <p:nvPr/>
        </p:nvSpPr>
        <p:spPr>
          <a:xfrm>
            <a:off x="4741291" y="2820491"/>
            <a:ext cx="3767378"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a:t>
            </a:r>
            <a:r>
              <a:rPr kumimoji="1" lang="en-US" altLang="ja-JP" sz="1400" dirty="0" smtClean="0">
                <a:latin typeface="AR P丸ゴシック体E" panose="020F0900000000000000" pitchFamily="50" charset="-128"/>
                <a:ea typeface="AR P丸ゴシック体E" panose="020F0900000000000000" pitchFamily="50" charset="-128"/>
              </a:rPr>
              <a:t>2】</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財・サービス別消費者物価指数の推移</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7" name="正方形/長方形 6"/>
          <p:cNvSpPr/>
          <p:nvPr/>
        </p:nvSpPr>
        <p:spPr>
          <a:xfrm>
            <a:off x="4525267" y="6523287"/>
            <a:ext cx="2723158" cy="332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総務省「消費者物価指数」</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8" name="正方形/長方形 7"/>
          <p:cNvSpPr/>
          <p:nvPr/>
        </p:nvSpPr>
        <p:spPr>
          <a:xfrm>
            <a:off x="4309243" y="2977207"/>
            <a:ext cx="1728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（前年比、％）</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3" name="テキスト ボックス 12"/>
          <p:cNvSpPr txBox="1"/>
          <p:nvPr/>
        </p:nvSpPr>
        <p:spPr>
          <a:xfrm>
            <a:off x="989184" y="2804131"/>
            <a:ext cx="2752677" cy="307777"/>
          </a:xfrm>
          <a:prstGeom prst="rect">
            <a:avLst/>
          </a:prstGeom>
          <a:solidFill>
            <a:schemeClr val="bg1"/>
          </a:solidFill>
        </p:spPr>
        <p:txBody>
          <a:bodyPr wrap="none" rtlCol="0">
            <a:spAutoFit/>
          </a:bodyPr>
          <a:lstStyle/>
          <a:p>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図１</a:t>
            </a:r>
            <a:r>
              <a:rPr kumimoji="1" lang="en-US" altLang="ja-JP" sz="1400" dirty="0" smtClean="0">
                <a:latin typeface="AR P丸ゴシック体E" panose="020F0900000000000000" pitchFamily="50" charset="-128"/>
                <a:ea typeface="AR P丸ゴシック体E" panose="020F0900000000000000" pitchFamily="50" charset="-128"/>
              </a:rPr>
              <a:t>】</a:t>
            </a:r>
            <a:r>
              <a:rPr kumimoji="1" lang="ja-JP" altLang="en-US" sz="1400" dirty="0" smtClean="0">
                <a:latin typeface="AR P丸ゴシック体E" panose="020F0900000000000000" pitchFamily="50" charset="-128"/>
                <a:ea typeface="AR P丸ゴシック体E" panose="020F0900000000000000" pitchFamily="50" charset="-128"/>
              </a:rPr>
              <a:t>　</a:t>
            </a:r>
            <a:r>
              <a:rPr kumimoji="1" lang="ja-JP" altLang="en-US" sz="1400" dirty="0" smtClean="0">
                <a:latin typeface="AR P丸ゴシック体E" panose="020F0900000000000000" pitchFamily="50" charset="-128"/>
                <a:ea typeface="AR P丸ゴシック体E" panose="020F0900000000000000" pitchFamily="50" charset="-128"/>
              </a:rPr>
              <a:t>実質非耐久財消費の推移</a:t>
            </a:r>
            <a:endParaRPr kumimoji="1" lang="en-US" altLang="ja-JP" sz="1400" dirty="0" smtClean="0">
              <a:latin typeface="AR P丸ゴシック体E" panose="020F0900000000000000" pitchFamily="50" charset="-128"/>
              <a:ea typeface="AR P丸ゴシック体E" panose="020F0900000000000000" pitchFamily="50" charset="-128"/>
            </a:endParaRPr>
          </a:p>
        </p:txBody>
      </p:sp>
      <p:sp>
        <p:nvSpPr>
          <p:cNvPr id="14" name="正方形/長方形 13"/>
          <p:cNvSpPr/>
          <p:nvPr/>
        </p:nvSpPr>
        <p:spPr>
          <a:xfrm>
            <a:off x="181123" y="2977207"/>
            <a:ext cx="1728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r>
              <a:rPr lang="ja-JP" altLang="en-US" sz="1000" dirty="0">
                <a:solidFill>
                  <a:schemeClr val="tx1"/>
                </a:solidFill>
                <a:latin typeface="AR P丸ゴシック体M" panose="020F0600000000000000" pitchFamily="50" charset="-128"/>
                <a:ea typeface="AR P丸ゴシック体M" panose="020F0600000000000000" pitchFamily="50" charset="-128"/>
              </a:rPr>
              <a:t>円</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sp>
        <p:nvSpPr>
          <p:cNvPr id="15" name="正方形/長方形 14"/>
          <p:cNvSpPr/>
          <p:nvPr/>
        </p:nvSpPr>
        <p:spPr>
          <a:xfrm>
            <a:off x="178306" y="6523287"/>
            <a:ext cx="2723158" cy="332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（資料）</a:t>
            </a:r>
            <a:r>
              <a:rPr lang="ja-JP" altLang="en-US" sz="1000" dirty="0" smtClean="0">
                <a:solidFill>
                  <a:schemeClr val="tx1"/>
                </a:solidFill>
                <a:latin typeface="AR P丸ゴシック体M" panose="020F0600000000000000" pitchFamily="50" charset="-128"/>
                <a:ea typeface="AR P丸ゴシック体M" panose="020F0600000000000000" pitchFamily="50" charset="-128"/>
              </a:rPr>
              <a:t>総務省「家計調査」、「消費者物価指数」</a:t>
            </a:r>
            <a:endParaRPr lang="en-US" altLang="ja-JP" sz="1000" dirty="0" smtClean="0">
              <a:solidFill>
                <a:schemeClr val="tx1"/>
              </a:solidFill>
              <a:latin typeface="AR P丸ゴシック体M" panose="020F0600000000000000" pitchFamily="50" charset="-128"/>
              <a:ea typeface="AR P丸ゴシック体M" panose="020F0600000000000000" pitchFamily="50" charset="-128"/>
            </a:endParaRPr>
          </a:p>
        </p:txBody>
      </p:sp>
      <p:grpSp>
        <p:nvGrpSpPr>
          <p:cNvPr id="5" name="グループ化 4"/>
          <p:cNvGrpSpPr/>
          <p:nvPr/>
        </p:nvGrpSpPr>
        <p:grpSpPr>
          <a:xfrm>
            <a:off x="3209605" y="4750544"/>
            <a:ext cx="1549628" cy="1189754"/>
            <a:chOff x="3209605" y="4628257"/>
            <a:chExt cx="1549628" cy="1189754"/>
          </a:xfrm>
        </p:grpSpPr>
        <p:sp>
          <p:nvSpPr>
            <p:cNvPr id="18" name="テキスト ボックス 1"/>
            <p:cNvSpPr txBox="1"/>
            <p:nvPr/>
          </p:nvSpPr>
          <p:spPr>
            <a:xfrm>
              <a:off x="3209605" y="5264013"/>
              <a:ext cx="1549628" cy="553998"/>
            </a:xfrm>
            <a:prstGeom prst="rect">
              <a:avLst/>
            </a:prstGeom>
          </p:spPr>
          <p:txBody>
            <a:bodyPr vert="horz"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000" dirty="0" smtClean="0">
                  <a:latin typeface="ＭＳ Ｐゴシック"/>
                  <a:ea typeface="ＭＳ Ｐゴシック"/>
                </a:rPr>
                <a:t>トレンドから消費は</a:t>
              </a:r>
              <a:endParaRPr lang="en-US" altLang="ja-JP" sz="1000" dirty="0" smtClean="0">
                <a:latin typeface="ＭＳ Ｐゴシック"/>
                <a:ea typeface="ＭＳ Ｐゴシック"/>
              </a:endParaRPr>
            </a:p>
            <a:p>
              <a:pPr algn="ctr"/>
              <a:r>
                <a:rPr lang="en-US" altLang="ja-JP" sz="1000" dirty="0" smtClean="0">
                  <a:latin typeface="ＭＳ Ｐゴシック"/>
                  <a:ea typeface="ＭＳ Ｐゴシック"/>
                </a:rPr>
                <a:t>3</a:t>
              </a:r>
              <a:r>
                <a:rPr lang="ja-JP" altLang="en-US" sz="1000" dirty="0" smtClean="0">
                  <a:latin typeface="ＭＳ Ｐゴシック"/>
                  <a:ea typeface="ＭＳ Ｐゴシック"/>
                </a:rPr>
                <a:t>％程度下振れ。</a:t>
              </a:r>
              <a:endParaRPr lang="en-US" altLang="ja-JP" sz="1000" dirty="0" smtClean="0">
                <a:latin typeface="ＭＳ Ｐゴシック"/>
                <a:ea typeface="ＭＳ Ｐゴシック"/>
              </a:endParaRPr>
            </a:p>
            <a:p>
              <a:pPr algn="ctr"/>
              <a:r>
                <a:rPr lang="ja-JP" altLang="en-US" sz="1000" dirty="0" smtClean="0">
                  <a:latin typeface="ＭＳ Ｐゴシック"/>
                  <a:ea typeface="ＭＳ Ｐゴシック"/>
                </a:rPr>
                <a:t>所得</a:t>
              </a:r>
              <a:r>
                <a:rPr lang="ja-JP" altLang="en-US" sz="1000" dirty="0">
                  <a:latin typeface="ＭＳ Ｐゴシック"/>
                  <a:ea typeface="ＭＳ Ｐゴシック"/>
                </a:rPr>
                <a:t>効果</a:t>
              </a:r>
              <a:r>
                <a:rPr lang="ja-JP" altLang="en-US" sz="1000" dirty="0" smtClean="0">
                  <a:latin typeface="ＭＳ Ｐゴシック"/>
                  <a:ea typeface="ＭＳ Ｐゴシック"/>
                </a:rPr>
                <a:t>に伴う</a:t>
              </a:r>
              <a:r>
                <a:rPr lang="ja-JP" altLang="en-US" sz="1000" dirty="0">
                  <a:latin typeface="ＭＳ Ｐゴシック"/>
                  <a:ea typeface="ＭＳ Ｐゴシック"/>
                </a:rPr>
                <a:t>消費減</a:t>
              </a:r>
              <a:r>
                <a:rPr lang="ja-JP" altLang="en-US" sz="1000" dirty="0" smtClean="0">
                  <a:latin typeface="ＭＳ Ｐゴシック"/>
                  <a:ea typeface="ＭＳ Ｐゴシック"/>
                </a:rPr>
                <a:t>？</a:t>
              </a:r>
              <a:endParaRPr lang="en-US" altLang="ja-JP" sz="1000" dirty="0" smtClean="0">
                <a:latin typeface="ＭＳ Ｐゴシック"/>
                <a:ea typeface="ＭＳ Ｐゴシック"/>
              </a:endParaRPr>
            </a:p>
          </p:txBody>
        </p:sp>
        <p:sp>
          <p:nvSpPr>
            <p:cNvPr id="19" name="円弧 18"/>
            <p:cNvSpPr/>
            <p:nvPr/>
          </p:nvSpPr>
          <p:spPr>
            <a:xfrm>
              <a:off x="3828642" y="4628257"/>
              <a:ext cx="152400" cy="314325"/>
            </a:xfrm>
            <a:prstGeom prst="arc">
              <a:avLst>
                <a:gd name="adj1" fmla="val 16200000"/>
                <a:gd name="adj2" fmla="val 5714828"/>
              </a:avLst>
            </a:prstGeom>
          </p:spPr>
          <p:style>
            <a:lnRef idx="1">
              <a:schemeClr val="dk1"/>
            </a:lnRef>
            <a:fillRef idx="0">
              <a:schemeClr val="dk1"/>
            </a:fillRef>
            <a:effectRef idx="0">
              <a:schemeClr val="dk1"/>
            </a:effectRef>
            <a:fontRef idx="minor">
              <a:schemeClr val="tx1"/>
            </a:fontRef>
          </p:style>
          <p:txBody>
            <a:bodyPr wrap="squar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ja-JP"/>
            </a:p>
          </p:txBody>
        </p:sp>
        <p:sp>
          <p:nvSpPr>
            <p:cNvPr id="20" name="フリーフォーム 19"/>
            <p:cNvSpPr/>
            <p:nvPr/>
          </p:nvSpPr>
          <p:spPr>
            <a:xfrm>
              <a:off x="3984419" y="4867597"/>
              <a:ext cx="191935" cy="396416"/>
            </a:xfrm>
            <a:custGeom>
              <a:avLst/>
              <a:gdLst>
                <a:gd name="connsiteX0" fmla="*/ 0 w 144310"/>
                <a:gd name="connsiteY0" fmla="*/ 0 h 361950"/>
                <a:gd name="connsiteX1" fmla="*/ 123825 w 144310"/>
                <a:gd name="connsiteY1" fmla="*/ 114300 h 361950"/>
                <a:gd name="connsiteX2" fmla="*/ 142875 w 144310"/>
                <a:gd name="connsiteY2" fmla="*/ 361950 h 361950"/>
              </a:gdLst>
              <a:ahLst/>
              <a:cxnLst>
                <a:cxn ang="0">
                  <a:pos x="connsiteX0" y="connsiteY0"/>
                </a:cxn>
                <a:cxn ang="0">
                  <a:pos x="connsiteX1" y="connsiteY1"/>
                </a:cxn>
                <a:cxn ang="0">
                  <a:pos x="connsiteX2" y="connsiteY2"/>
                </a:cxn>
              </a:cxnLst>
              <a:rect l="l" t="t" r="r" b="b"/>
              <a:pathLst>
                <a:path w="144310" h="361950">
                  <a:moveTo>
                    <a:pt x="0" y="0"/>
                  </a:moveTo>
                  <a:cubicBezTo>
                    <a:pt x="50006" y="26987"/>
                    <a:pt x="100013" y="53975"/>
                    <a:pt x="123825" y="114300"/>
                  </a:cubicBezTo>
                  <a:cubicBezTo>
                    <a:pt x="147637" y="174625"/>
                    <a:pt x="145256" y="268287"/>
                    <a:pt x="142875" y="361950"/>
                  </a:cubicBezTo>
                </a:path>
              </a:pathLst>
            </a:custGeom>
            <a:ln>
              <a:headEnd type="arrow"/>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kumimoji="1" lang="ja-JP" altLang="en-US" sz="1100"/>
            </a:p>
          </p:txBody>
        </p:sp>
      </p:grpSp>
    </p:spTree>
    <p:extLst>
      <p:ext uri="{BB962C8B-B14F-4D97-AF65-F5344CB8AC3E}">
        <p14:creationId xmlns:p14="http://schemas.microsoft.com/office/powerpoint/2010/main" val="3722796973"/>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6189</TotalTime>
  <Words>2148</Words>
  <Application>Microsoft Office PowerPoint</Application>
  <PresentationFormat>画面に合わせる (4:3)</PresentationFormat>
  <Paragraphs>130</Paragraphs>
  <Slides>11</Slides>
  <Notes>1</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blank</vt:lpstr>
      <vt:lpstr>消費税増税後の消費動向</vt:lpstr>
      <vt:lpstr>1997年増税時と2014年増税時の消費動向の比較</vt:lpstr>
      <vt:lpstr>財別消費の動向</vt:lpstr>
      <vt:lpstr>駆け込み、反動減の動向～耐久財の反動減は徐々に解消</vt:lpstr>
      <vt:lpstr>耐久財の駆け込み需要の動向</vt:lpstr>
      <vt:lpstr>半耐久財の駆け込み需要の動向</vt:lpstr>
      <vt:lpstr>非耐久財の駆け込み需要の動向</vt:lpstr>
      <vt:lpstr>サービス消費の駆け込み需要の動向</vt:lpstr>
      <vt:lpstr>反動減の影響剥落後の消費動向～所得効果の本格化</vt:lpstr>
      <vt:lpstr>家計の消費抑制動向に注意</vt:lpstr>
      <vt:lpstr>まとめ</vt:lpstr>
    </vt:vector>
  </TitlesOfParts>
  <Company>METI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METI</dc:creator>
  <cp:lastModifiedBy>METI</cp:lastModifiedBy>
  <cp:revision>245</cp:revision>
  <cp:lastPrinted>2014-08-19T12:48:37Z</cp:lastPrinted>
  <dcterms:created xsi:type="dcterms:W3CDTF">2014-07-28T04:58:49Z</dcterms:created>
  <dcterms:modified xsi:type="dcterms:W3CDTF">2014-09-03T05:57:49Z</dcterms:modified>
</cp:coreProperties>
</file>