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6" r:id="rId2"/>
    <p:sldId id="355" r:id="rId3"/>
    <p:sldId id="358" r:id="rId4"/>
    <p:sldId id="350" r:id="rId5"/>
    <p:sldId id="351" r:id="rId6"/>
    <p:sldId id="352" r:id="rId7"/>
    <p:sldId id="334" r:id="rId8"/>
    <p:sldId id="357" r:id="rId9"/>
    <p:sldId id="359" r:id="rId10"/>
    <p:sldId id="360" r:id="rId11"/>
    <p:sldId id="361" r:id="rId12"/>
    <p:sldId id="362" r:id="rId13"/>
    <p:sldId id="35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38D"/>
    <a:srgbClr val="0000CC"/>
    <a:srgbClr val="0096EA"/>
    <a:srgbClr val="FF97AB"/>
    <a:srgbClr val="A50021"/>
    <a:srgbClr val="000099"/>
    <a:srgbClr val="CCEC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9376" autoAdjust="0"/>
  </p:normalViewPr>
  <p:slideViewPr>
    <p:cSldViewPr snapToGrid="0">
      <p:cViewPr varScale="1">
        <p:scale>
          <a:sx n="106" d="100"/>
          <a:sy n="106" d="100"/>
        </p:scale>
        <p:origin x="7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09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DA658F-A143-4565-8B18-9DCDE3BD1A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ECBA429-2C3E-4795-B071-11D176F159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DA4F8AC-B0AF-4A26-AA5E-E6F9378AD7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19B197A-9441-475E-B01C-7C62A7630E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EFF29C-E618-4562-82CA-15FF2C4776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849BE5-6C12-4483-91C7-0685B72DB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B244A9-435F-4842-B6E5-423F820B7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EA8A2CC-4CE6-44B5-8D84-2D98F0C5A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869263D-387F-4F23-8E25-CE969CF6F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DDC0D07-E7B8-4310-BADC-4FCA20A6BA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5FD7888-FD50-49C4-B1FE-C05F0BF4DC39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AB4C5BCE-9E33-4606-BC73-F8038BA63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3E456AA-2B18-4C71-8F25-495726254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408F2CF-042A-4429-AD95-B792F08DCB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96BF2CD-2A92-49DF-B24A-9EECAA10FC5A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0F88D0-DDD9-49E5-84DD-F22E65A4B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2387BD-631A-4EDB-BAFF-2B068518D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DDCF67-1A78-48C4-BB0C-52BBC2716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937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77461-0ACB-4FA6-8438-FD54D562C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8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2A3FB95-4845-4A69-B322-3EDB86A56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AA07C16-D0DA-4DE0-94C5-CA8852904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1DBBF31-E962-4AC6-8BCF-48154F7E7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FCA6C-DBCF-4995-9EA2-95AC1F21A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9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93DCFFE-A4BF-437E-A729-5B8827A17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FD383E8-6E4F-4AA4-8173-ADAD0B994F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8970A59-D1D3-4A9D-9D53-1D1179D9D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AA3AC-2BEC-4DFE-8949-9015CEE0A2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27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086600" cy="731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00200"/>
            <a:ext cx="6950075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9BDA17-6720-4CC6-92FE-055F6E227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0B33131-5244-4393-875F-0A8D9D3BE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9695608-19C0-4415-8659-E17BB4DFA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F05A-F4EA-4523-BB17-FF44804F1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97AD9F-0F98-4E6C-99C7-56692EB5A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E49F77E-10CB-40C2-B413-CD238D02F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EEB2C4E-A4C5-43BD-9170-295491BA7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137F-84B1-44F6-8DE0-71476BACC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33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086600" cy="731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39883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600200"/>
            <a:ext cx="339883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37B77E4-6F32-4ADC-9ACB-65E57CB9A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CA3529-AC22-4371-9B05-544C6CE97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3D9436-C007-4FCF-A58E-3744AB9A3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0F195-B223-4754-A61A-97A1BFDF5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82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168"/>
            <a:ext cx="7086600" cy="7318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472"/>
            <a:ext cx="6950075" cy="5031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3C6E85C-2A7F-4D2B-8840-5BB15C18F4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30BDC4-EFEA-4D63-B37D-AAF2F3D60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E051135-9FC2-4325-B2A8-D07C022EC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5E7DC-3E5B-4CE1-AF6F-DEF67C397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0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7C072F-E0D3-410E-A61E-E75E8B9FFA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B6695C-42BB-488D-AE7F-DD80872E0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1B79A3-C201-4D81-A089-B5221C85A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1DD56-4218-41A8-B459-31C842443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4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3988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600200"/>
            <a:ext cx="33988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4DEE8A5-5C35-40E2-A099-893177C69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129C6FE-93A2-4E18-AFA5-CB3D68F9F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95D8AC-672B-4C28-ABCB-3E18D066F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C464-C218-4114-837E-E7D0B93C1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EA09FE-7A7D-4B0D-BC8F-8F8B2499D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B962D81-D94E-4758-85BC-566A2F569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4F0279C-2F1B-4AAC-A4D1-2F2411ECC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9A52C-3B31-4052-A534-75B8D91F6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21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94DE63D-28FE-4D8E-85F7-AA3FD4A42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982C266-2F81-4CBA-A409-E2B84430D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519F0A-D650-45AE-8677-A28CC5FB5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0EF03-67B5-47C7-9E67-3B0808ACC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1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D839866-528F-4CBB-82C2-B02952217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341E92A-D8A2-4010-A8B1-3EFD0476DA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C1B4C2-0FD0-4130-A1E6-BED473AE7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7DE8C-D04C-44D7-9847-89A4975A41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10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9521AE7-7724-451B-B024-1EAD674D81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DA05BD3-F090-41A1-B722-502F67807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7AC78-58A4-4CF5-B7ED-5D087457C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54A5-8123-4628-95DB-3C14A2015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761677-111B-4D41-B5CC-F8748160EF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3450AE8-C854-4F32-85F5-852F218D7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1A0438F-C270-494A-8664-AE6CB82FB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EF2-17CA-43C6-A2F0-C52F7F768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7A37D6-02AD-47BF-84DB-954D83642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7086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B66381-2F5D-4D14-B3DC-D21B8872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69500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E5E18EA-C490-4763-8D3F-02EFB49402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F853222-25E4-4688-AF0F-E768043B34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9D89D34-8DA2-4286-97D3-A0AEE89A3C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1676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E67824A-FC41-420A-80AE-91B153659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-help@R-project.org" TargetMode="External"/><Relationship Id="rId2" Type="http://schemas.openxmlformats.org/officeDocument/2006/relationships/hyperlink" Target="http://www.r-project.org/mai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an.r-project.org/other-docs.html" TargetMode="External"/><Relationship Id="rId4" Type="http://schemas.openxmlformats.org/officeDocument/2006/relationships/hyperlink" Target="http://cran.r-project.org/web/view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idre.ucla.edu/r/" TargetMode="External"/><Relationship Id="rId4" Type="http://schemas.openxmlformats.org/officeDocument/2006/relationships/hyperlink" Target="http://www.burns-stat.com/pages/Tutor/hints_R_begi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C4DC8C8-BC3B-4BC3-A249-BD674E1F7DE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279525" y="1600200"/>
            <a:ext cx="7085013" cy="253841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  <a:t>An Introduction to R</a:t>
            </a:r>
            <a:b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  <a:t>Following the book: ISLR</a:t>
            </a:r>
            <a:b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  <a:t>C.A.L.</a:t>
            </a:r>
            <a:b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  <a:t>with Lads and Lasses Who R</a:t>
            </a:r>
            <a:b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</a:br>
            <a:br>
              <a:rPr lang="en-US" altLang="en-US" dirty="0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 sz="2800" dirty="0">
                <a:solidFill>
                  <a:srgbClr val="28638D"/>
                </a:solidFill>
                <a:latin typeface="Times" panose="02020603050405020304" pitchFamily="18" charset="0"/>
              </a:rPr>
              <a:t>September 2018</a:t>
            </a:r>
            <a:endParaRPr lang="en-US" altLang="en-US" sz="2400" b="1" dirty="0">
              <a:solidFill>
                <a:srgbClr val="28638D"/>
              </a:solidFill>
              <a:latin typeface="Times" panose="02020603050405020304" pitchFamily="18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6C0E7B4A-503A-49DE-BCF0-5BDB38E1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4388"/>
            <a:ext cx="38846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endParaRPr lang="en-US" altLang="en-US" sz="1600">
              <a:solidFill>
                <a:srgbClr val="6699FF"/>
              </a:solidFill>
              <a:latin typeface="Denmark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en-US" altLang="en-US" sz="1600">
                <a:solidFill>
                  <a:srgbClr val="28638D"/>
                </a:solidFill>
                <a:latin typeface="Denmark"/>
              </a:rPr>
              <a:t>Stu Rodgers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id="{1C642375-360A-4599-BD98-AA36AA27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 dirty="0">
                <a:solidFill>
                  <a:srgbClr val="28638D"/>
                </a:solidFill>
              </a:rPr>
              <a:t>Nomenclature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9754D-C475-412D-81DB-97463172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Observations –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	</a:t>
            </a:r>
            <a:r>
              <a:rPr lang="en-US" sz="2000" dirty="0"/>
              <a:t>Variables –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lvl="1">
              <a:defRPr/>
            </a:pPr>
            <a:r>
              <a:rPr lang="en-US" sz="1600" dirty="0"/>
              <a:t>Wage data set consists of 12 variables for 3,000 people</a:t>
            </a:r>
          </a:p>
          <a:p>
            <a:pPr lvl="1">
              <a:defRPr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 3,000 observations</a:t>
            </a:r>
          </a:p>
          <a:p>
            <a:pPr lvl="1">
              <a:defRPr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 12 variables (such as year, age, , and more)</a:t>
            </a:r>
          </a:p>
          <a:p>
            <a:pPr>
              <a:defRPr/>
            </a:pPr>
            <a:r>
              <a:rPr lang="pt-BR" sz="2000" dirty="0"/>
              <a:t>Matrices and Vectors</a:t>
            </a:r>
          </a:p>
          <a:p>
            <a:pPr lvl="1">
              <a:defRPr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600" b="1" dirty="0"/>
              <a:t> </a:t>
            </a:r>
            <a:r>
              <a:rPr lang="pt-BR" sz="1600" dirty="0"/>
              <a:t>denotes a 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600" dirty="0"/>
              <a:t>×</a:t>
            </a:r>
            <a:r>
              <a:rPr 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1600" dirty="0"/>
              <a:t>matrix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element is –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600" dirty="0"/>
              <a:t>Vectors normally shown as columns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Wage data set in R</a:t>
            </a:r>
          </a:p>
        </p:txBody>
      </p:sp>
      <p:grpSp>
        <p:nvGrpSpPr>
          <p:cNvPr id="15364" name="Group 6">
            <a:extLst>
              <a:ext uri="{FF2B5EF4-FFF2-40B4-BE49-F238E27FC236}">
                <a16:creationId xmlns:a16="http://schemas.microsoft.com/office/drawing/2014/main" id="{81FAC058-A333-4D8E-94F0-A4088D7221E0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3570288"/>
            <a:ext cx="5735637" cy="1279525"/>
            <a:chOff x="1202400" y="3416433"/>
            <a:chExt cx="5734380" cy="1280160"/>
          </a:xfrm>
        </p:grpSpPr>
        <p:pic>
          <p:nvPicPr>
            <p:cNvPr id="15365" name="Picture 1">
              <a:extLst>
                <a:ext uri="{FF2B5EF4-FFF2-40B4-BE49-F238E27FC236}">
                  <a16:creationId xmlns:a16="http://schemas.microsoft.com/office/drawing/2014/main" id="{45035D16-3293-425C-AFD8-76143587C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6" b="7970"/>
            <a:stretch>
              <a:fillRect/>
            </a:stretch>
          </p:blipFill>
          <p:spPr bwMode="auto">
            <a:xfrm>
              <a:off x="1202400" y="3462153"/>
              <a:ext cx="2641211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4">
              <a:extLst>
                <a:ext uri="{FF2B5EF4-FFF2-40B4-BE49-F238E27FC236}">
                  <a16:creationId xmlns:a16="http://schemas.microsoft.com/office/drawing/2014/main" id="{76CE9590-403B-4C5B-8D9F-F4DA7718E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0"/>
            <a:stretch>
              <a:fillRect/>
            </a:stretch>
          </p:blipFill>
          <p:spPr bwMode="auto">
            <a:xfrm>
              <a:off x="5727495" y="3416433"/>
              <a:ext cx="1209285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5">
              <a:extLst>
                <a:ext uri="{FF2B5EF4-FFF2-40B4-BE49-F238E27FC236}">
                  <a16:creationId xmlns:a16="http://schemas.microsoft.com/office/drawing/2014/main" id="{5CC12605-98C0-4FC3-89B5-CC691E9C0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4"/>
            <a:stretch>
              <a:fillRect/>
            </a:stretch>
          </p:blipFill>
          <p:spPr bwMode="auto">
            <a:xfrm>
              <a:off x="4138704" y="3416433"/>
              <a:ext cx="1293698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>
            <a:extLst>
              <a:ext uri="{FF2B5EF4-FFF2-40B4-BE49-F238E27FC236}">
                <a16:creationId xmlns:a16="http://schemas.microsoft.com/office/drawing/2014/main" id="{20D2809E-A124-4B7B-8ACE-FC0510255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 dirty="0">
                <a:solidFill>
                  <a:srgbClr val="28638D"/>
                </a:solidFill>
              </a:rPr>
              <a:t>Nomenclature</a:t>
            </a:r>
          </a:p>
        </p:txBody>
      </p:sp>
      <p:sp>
        <p:nvSpPr>
          <p:cNvPr id="16387" name="Content Placeholder 3">
            <a:extLst>
              <a:ext uri="{FF2B5EF4-FFF2-40B4-BE49-F238E27FC236}">
                <a16:creationId xmlns:a16="http://schemas.microsoft.com/office/drawing/2014/main" id="{26853C08-0C48-4F72-B763-2232179FC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r>
              <a:rPr lang="en-US" altLang="en-US" sz="2000" dirty="0"/>
              <a:t>Models</a:t>
            </a:r>
          </a:p>
          <a:p>
            <a:pPr lvl="1"/>
            <a:r>
              <a:rPr lang="en-US" altLang="en-US" sz="1600" dirty="0"/>
              <a:t>inputs - predictors, independent variables, features </a:t>
            </a:r>
          </a:p>
          <a:p>
            <a:pPr lvl="1"/>
            <a:r>
              <a:rPr lang="en-US" altLang="en-US" sz="1600" dirty="0"/>
              <a:t>outputs - responses, dependent variables</a:t>
            </a:r>
          </a:p>
          <a:p>
            <a:pPr lvl="2"/>
            <a:r>
              <a:rPr lang="en-US" altLang="en-US" sz="1200" dirty="0"/>
              <a:t>quantitative outputs - </a:t>
            </a:r>
            <a:r>
              <a:rPr lang="en-US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altLang="en-US" sz="1200" dirty="0"/>
              <a:t>qualitative outputs - </a:t>
            </a:r>
            <a:r>
              <a:rPr lang="en-US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1200" dirty="0"/>
              <a:t> (for group)</a:t>
            </a:r>
          </a:p>
          <a:p>
            <a:pPr lvl="1"/>
            <a:r>
              <a:rPr lang="en-US" altLang="en-US" sz="1600" dirty="0"/>
              <a:t>quantitative variables - numbers</a:t>
            </a:r>
          </a:p>
          <a:p>
            <a:pPr lvl="1"/>
            <a:r>
              <a:rPr lang="en-US" altLang="en-US" sz="1600" dirty="0"/>
              <a:t>qualitative variables - factors, categorical, discrete</a:t>
            </a:r>
          </a:p>
          <a:p>
            <a:pPr lvl="2"/>
            <a:r>
              <a:rPr lang="en-US" altLang="en-US" sz="1200" dirty="0"/>
              <a:t>“success” “failure”; “survived” “died”; “red” “blue”</a:t>
            </a:r>
          </a:p>
          <a:p>
            <a:pPr lvl="1"/>
            <a:r>
              <a:rPr lang="en-US" altLang="en-US" sz="1600" dirty="0"/>
              <a:t>regression = predict quantitative outputs</a:t>
            </a:r>
          </a:p>
          <a:p>
            <a:pPr lvl="1"/>
            <a:r>
              <a:rPr lang="en-US" altLang="en-US" sz="1600" dirty="0"/>
              <a:t>classification = predict qualitative outputs</a:t>
            </a:r>
            <a:br>
              <a:rPr lang="en-US" altLang="en-US" sz="1600" dirty="0"/>
            </a:br>
            <a:endParaRPr lang="en-US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>
            <a:extLst>
              <a:ext uri="{FF2B5EF4-FFF2-40B4-BE49-F238E27FC236}">
                <a16:creationId xmlns:a16="http://schemas.microsoft.com/office/drawing/2014/main" id="{20D2809E-A124-4B7B-8ACE-FC0510255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 dirty="0">
                <a:solidFill>
                  <a:srgbClr val="28638D"/>
                </a:solidFill>
              </a:rPr>
              <a:t>Code walk through in R</a:t>
            </a:r>
          </a:p>
        </p:txBody>
      </p:sp>
      <p:sp>
        <p:nvSpPr>
          <p:cNvPr id="16387" name="Content Placeholder 3">
            <a:extLst>
              <a:ext uri="{FF2B5EF4-FFF2-40B4-BE49-F238E27FC236}">
                <a16:creationId xmlns:a16="http://schemas.microsoft.com/office/drawing/2014/main" id="{26853C08-0C48-4F72-B763-2232179FC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r>
              <a:rPr lang="en-US" altLang="en-US" sz="2000" dirty="0"/>
              <a:t>Lab from Chapter 2</a:t>
            </a:r>
          </a:p>
          <a:p>
            <a:r>
              <a:rPr lang="en-US" altLang="en-US" sz="2000" dirty="0"/>
              <a:t>Lab from Chapter 3</a:t>
            </a:r>
          </a:p>
        </p:txBody>
      </p:sp>
    </p:spTree>
    <p:extLst>
      <p:ext uri="{BB962C8B-B14F-4D97-AF65-F5344CB8AC3E}">
        <p14:creationId xmlns:p14="http://schemas.microsoft.com/office/powerpoint/2010/main" val="37498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310B866-FC58-4873-8E67-026578905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>
                <a:solidFill>
                  <a:srgbClr val="28638D"/>
                </a:solidFill>
              </a:rPr>
              <a:t>Questions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C0991A1-7969-4405-BB1E-FE3DC6D82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r>
              <a:rPr lang="en-US" altLang="en-US" dirty="0">
                <a:solidFill>
                  <a:srgbClr val="28638D"/>
                </a:solidFill>
              </a:rPr>
              <a:t>Stu Rodgers</a:t>
            </a:r>
          </a:p>
          <a:p>
            <a:r>
              <a:rPr lang="en-US" altLang="en-US" dirty="0">
                <a:solidFill>
                  <a:srgbClr val="28638D"/>
                </a:solidFill>
              </a:rPr>
              <a:t>stu10887@gmail.com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58E2B129-E7F4-4703-A184-5EF869BA1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 dirty="0">
                <a:solidFill>
                  <a:srgbClr val="28638D"/>
                </a:solidFill>
              </a:rPr>
              <a:t>A Brief Outline of this CAL</a:t>
            </a:r>
          </a:p>
        </p:txBody>
      </p:sp>
      <p:sp>
        <p:nvSpPr>
          <p:cNvPr id="6147" name="Subtitle 4">
            <a:extLst>
              <a:ext uri="{FF2B5EF4-FFF2-40B4-BE49-F238E27FC236}">
                <a16:creationId xmlns:a16="http://schemas.microsoft.com/office/drawing/2014/main" id="{582E02E0-42D1-4D0C-BE8E-111200C94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pPr marL="457200" indent="-457200"/>
            <a:r>
              <a:rPr lang="en-US" altLang="en-US" dirty="0"/>
              <a:t>Introductions</a:t>
            </a:r>
          </a:p>
          <a:p>
            <a:pPr marL="457200" indent="-457200"/>
            <a:r>
              <a:rPr lang="en-US" altLang="en-US" dirty="0"/>
              <a:t>Brief overview of R Resources</a:t>
            </a:r>
          </a:p>
          <a:p>
            <a:pPr marL="457200" indent="-457200"/>
            <a:r>
              <a:rPr lang="en-US" altLang="en-US" dirty="0"/>
              <a:t>ISLR Book Overview</a:t>
            </a:r>
          </a:p>
          <a:p>
            <a:pPr marL="457200" indent="-457200"/>
            <a:r>
              <a:rPr lang="en-US" altLang="en-US" dirty="0"/>
              <a:t>Datasets and nomenclature</a:t>
            </a:r>
          </a:p>
          <a:p>
            <a:pPr marL="457200" indent="-457200"/>
            <a:r>
              <a:rPr lang="en-US" altLang="en-US" dirty="0"/>
              <a:t>Code walk through in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6FF59-228F-44B5-8B42-829876789728}"/>
              </a:ext>
            </a:extLst>
          </p:cNvPr>
          <p:cNvSpPr/>
          <p:nvPr/>
        </p:nvSpPr>
        <p:spPr>
          <a:xfrm>
            <a:off x="838200" y="5439628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8638D"/>
                </a:solidFill>
              </a:rPr>
              <a:t>Some of the figures in this presentation are taken from "An Introduction to Statistical Learning, with applications in R"  (Springer, 2013) with permission from the authors: G. James, D. Witten,  T. Hastie and R. </a:t>
            </a:r>
            <a:r>
              <a:rPr lang="en-US" sz="1600" dirty="0" err="1">
                <a:solidFill>
                  <a:srgbClr val="28638D"/>
                </a:solidFill>
              </a:rPr>
              <a:t>Tibshirani</a:t>
            </a:r>
            <a:r>
              <a:rPr lang="en-US" sz="1600" dirty="0">
                <a:solidFill>
                  <a:srgbClr val="28638D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C49A491-8B69-456A-89BC-C2638C245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>
                <a:solidFill>
                  <a:srgbClr val="28638D"/>
                </a:solidFill>
              </a:rPr>
              <a:t>Introductions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1D581F2-5238-4E58-B23A-D6407F9B9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r>
              <a:rPr lang="en-US" altLang="en-US" dirty="0"/>
              <a:t>Name</a:t>
            </a:r>
          </a:p>
          <a:p>
            <a:r>
              <a:rPr lang="en-US" altLang="en-US" dirty="0"/>
              <a:t>Your interest in this topic/event</a:t>
            </a:r>
          </a:p>
          <a:p>
            <a:r>
              <a:rPr lang="en-US" altLang="en-US" dirty="0"/>
              <a:t>Your experience with R</a:t>
            </a:r>
          </a:p>
          <a:p>
            <a:r>
              <a:rPr lang="en-US" altLang="en-US" dirty="0"/>
              <a:t>Your experience with statistical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752DE5-E885-4882-B8E2-9EF12A56822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279525" y="1600200"/>
            <a:ext cx="7085013" cy="2538413"/>
          </a:xfrm>
        </p:spPr>
        <p:txBody>
          <a:bodyPr/>
          <a:lstStyle/>
          <a:p>
            <a:pPr algn="ctr" eaLnBrk="1" hangingPunct="1"/>
            <a:r>
              <a:rPr lang="en-US" altLang="en-US">
                <a:solidFill>
                  <a:srgbClr val="28638D"/>
                </a:solidFill>
                <a:latin typeface="Times" panose="02020603050405020304" pitchFamily="18" charset="0"/>
              </a:rPr>
              <a:t>A Brief Tour</a:t>
            </a:r>
            <a:br>
              <a:rPr lang="en-US" altLang="en-US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>
                <a:solidFill>
                  <a:srgbClr val="28638D"/>
                </a:solidFill>
                <a:latin typeface="Times" panose="02020603050405020304" pitchFamily="18" charset="0"/>
              </a:rPr>
              <a:t>of </a:t>
            </a:r>
            <a:br>
              <a:rPr lang="en-US" altLang="en-US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>
                <a:solidFill>
                  <a:srgbClr val="28638D"/>
                </a:solidFill>
                <a:latin typeface="Times" panose="02020603050405020304" pitchFamily="18" charset="0"/>
              </a:rPr>
              <a:t>Online Resources for R</a:t>
            </a:r>
            <a:br>
              <a:rPr lang="en-US" altLang="en-US">
                <a:solidFill>
                  <a:srgbClr val="28638D"/>
                </a:solidFill>
                <a:latin typeface="Times" panose="02020603050405020304" pitchFamily="18" charset="0"/>
              </a:rPr>
            </a:br>
            <a:r>
              <a:rPr lang="en-US" altLang="en-US" sz="2800">
                <a:solidFill>
                  <a:srgbClr val="28638D"/>
                </a:solidFill>
                <a:latin typeface="Times" panose="02020603050405020304" pitchFamily="18" charset="0"/>
              </a:rPr>
              <a:t>September 2018</a:t>
            </a:r>
            <a:endParaRPr lang="en-US" altLang="en-US" sz="2400" b="1">
              <a:solidFill>
                <a:srgbClr val="28638D"/>
              </a:solidFill>
              <a:latin typeface="Times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3E434CD6-D26F-4800-954A-E308FD97F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4388"/>
            <a:ext cx="38846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endParaRPr lang="en-US" altLang="en-US" sz="1600">
              <a:solidFill>
                <a:srgbClr val="6699FF"/>
              </a:solidFill>
              <a:latin typeface="Denmark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en-US" altLang="en-US" sz="1600">
                <a:solidFill>
                  <a:srgbClr val="28638D"/>
                </a:solidFill>
                <a:latin typeface="Denmark"/>
              </a:rPr>
              <a:t>Stu Rodgers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AE8F5A3-E1B1-46C5-BBD3-58B9186AE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>
                <a:solidFill>
                  <a:srgbClr val="28638D"/>
                </a:solidFill>
              </a:rPr>
              <a:t>Great places to start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FB6113-6DA6-48B6-84D7-E46F4F0E0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r>
              <a:rPr lang="en-US" altLang="en-US" sz="2400">
                <a:hlinkClick r:id="rId2"/>
              </a:rPr>
              <a:t>http://www.r-project.org/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http://cran.r-project.org/manuals.html</a:t>
            </a:r>
          </a:p>
          <a:p>
            <a:pPr lvl="1"/>
            <a:r>
              <a:rPr lang="en-US" altLang="en-US" sz="1600" b="1"/>
              <a:t>An Introduction to R</a:t>
            </a:r>
            <a:endParaRPr lang="en-US" altLang="en-US" sz="1600"/>
          </a:p>
          <a:p>
            <a:pPr lvl="1"/>
            <a:r>
              <a:rPr lang="en-US" altLang="en-US" sz="1600" b="1"/>
              <a:t>The R language definition</a:t>
            </a:r>
            <a:endParaRPr lang="en-US" altLang="en-US" sz="1600"/>
          </a:p>
          <a:p>
            <a:pPr lvl="1"/>
            <a:r>
              <a:rPr lang="en-US" altLang="en-US" sz="1600" b="1"/>
              <a:t>Writing R Extensions</a:t>
            </a:r>
            <a:endParaRPr lang="en-US" altLang="en-US" sz="1600"/>
          </a:p>
          <a:p>
            <a:pPr lvl="1"/>
            <a:r>
              <a:rPr lang="en-US" altLang="en-US" sz="1600" b="1"/>
              <a:t>R Data Import/Export</a:t>
            </a:r>
            <a:endParaRPr lang="en-US" altLang="en-US" sz="1600"/>
          </a:p>
          <a:p>
            <a:pPr lvl="1"/>
            <a:r>
              <a:rPr lang="en-US" altLang="en-US" sz="1600" b="1"/>
              <a:t>R Installation and Administration</a:t>
            </a:r>
            <a:endParaRPr lang="en-US" altLang="en-US" sz="1600"/>
          </a:p>
          <a:p>
            <a:pPr lvl="1"/>
            <a:r>
              <a:rPr lang="en-US" altLang="en-US" sz="1600" b="1"/>
              <a:t>R Internals</a:t>
            </a:r>
            <a:endParaRPr lang="en-US" altLang="en-US" sz="1600"/>
          </a:p>
          <a:p>
            <a:pPr lvl="1"/>
            <a:r>
              <a:rPr lang="en-US" altLang="en-US" sz="1600" b="1"/>
              <a:t>The R Reference Index</a:t>
            </a:r>
            <a:endParaRPr lang="en-US" altLang="en-US" sz="1600"/>
          </a:p>
          <a:p>
            <a:endParaRPr lang="en-US" altLang="en-US" sz="2400"/>
          </a:p>
          <a:p>
            <a:r>
              <a:rPr lang="en-US" altLang="en-US" sz="2400"/>
              <a:t>http://journal.r-project.org/</a:t>
            </a:r>
          </a:p>
          <a:p>
            <a:pPr lvl="1"/>
            <a:r>
              <a:rPr lang="en-US" altLang="en-US" sz="2000"/>
              <a:t>google search </a:t>
            </a:r>
          </a:p>
          <a:p>
            <a:pPr lvl="2"/>
            <a:r>
              <a:rPr lang="en-US" altLang="en-US" sz="1600"/>
              <a:t>&lt;search terms&gt;  site:journal.r-project.org</a:t>
            </a:r>
          </a:p>
          <a:p>
            <a:pPr lvl="2"/>
            <a:r>
              <a:rPr lang="en-US" altLang="en-US" sz="1600"/>
              <a:t>&lt;search terms&gt;  site:www.r-project.org/doc/Rnews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B2F52E3-F06B-4B49-9F25-3AC1157E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>
                <a:solidFill>
                  <a:srgbClr val="28638D"/>
                </a:solidFill>
              </a:rPr>
              <a:t>Great places to learn more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E1239D9-CEFD-43CB-890C-217CAF0B0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28725"/>
            <a:ext cx="6950075" cy="5141913"/>
          </a:xfrm>
        </p:spPr>
        <p:txBody>
          <a:bodyPr/>
          <a:lstStyle/>
          <a:p>
            <a:r>
              <a:rPr lang="en-US" altLang="en-US" sz="2400"/>
              <a:t>Mailing Lists                                      </a:t>
            </a:r>
            <a:r>
              <a:rPr lang="en-US" altLang="en-US" sz="2400">
                <a:hlinkClick r:id="rId2"/>
              </a:rPr>
              <a:t>http://www.r-project.org/mail.html</a:t>
            </a:r>
            <a:endParaRPr lang="en-US" altLang="en-US" sz="2400"/>
          </a:p>
          <a:p>
            <a:pPr lvl="1"/>
            <a:r>
              <a:rPr lang="en-US" altLang="en-US" sz="2000"/>
              <a:t>R-help - </a:t>
            </a:r>
            <a:r>
              <a:rPr lang="en-US" altLang="en-US" sz="2000">
                <a:hlinkClick r:id="rId3"/>
              </a:rPr>
              <a:t>r-help@R-project.org</a:t>
            </a:r>
            <a:endParaRPr lang="en-US" altLang="en-US" sz="2000"/>
          </a:p>
          <a:p>
            <a:endParaRPr lang="en-US" altLang="en-US" sz="2400"/>
          </a:p>
          <a:p>
            <a:r>
              <a:rPr lang="en-US" altLang="en-US" sz="2400"/>
              <a:t>CRAN Task Views                         </a:t>
            </a:r>
            <a:r>
              <a:rPr lang="en-US" altLang="en-US" sz="2400">
                <a:hlinkClick r:id="rId4"/>
              </a:rPr>
              <a:t>http://cran.r-project.org/web/views/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Contributed Documentation     </a:t>
            </a:r>
            <a:r>
              <a:rPr lang="en-US" altLang="en-US" sz="2400">
                <a:hlinkClick r:id="rId5"/>
              </a:rPr>
              <a:t>http://cran.r-project.org/other-docs.html</a:t>
            </a:r>
            <a:endParaRPr lang="en-US" altLang="en-US" sz="2400"/>
          </a:p>
          <a:p>
            <a:pPr lvl="1"/>
            <a:r>
              <a:rPr lang="en-US" altLang="en-US" sz="2000"/>
              <a:t>Docs with &gt; 100 pages</a:t>
            </a:r>
          </a:p>
          <a:p>
            <a:pPr lvl="1"/>
            <a:r>
              <a:rPr lang="en-US" altLang="en-US" sz="2000"/>
              <a:t>Docs with &lt; 100 pages</a:t>
            </a:r>
          </a:p>
          <a:p>
            <a:pPr lvl="1"/>
            <a:r>
              <a:rPr lang="en-US" altLang="en-US" sz="2000"/>
              <a:t>Reference cards</a:t>
            </a:r>
          </a:p>
          <a:p>
            <a:pPr lvl="1"/>
            <a:r>
              <a:rPr lang="en-US" altLang="en-US" sz="2000"/>
              <a:t>Other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>
            <a:extLst>
              <a:ext uri="{FF2B5EF4-FFF2-40B4-BE49-F238E27FC236}">
                <a16:creationId xmlns:a16="http://schemas.microsoft.com/office/drawing/2014/main" id="{240E111C-0ED6-4C0C-AC16-5B054CEE5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>
                <a:solidFill>
                  <a:srgbClr val="28638D"/>
                </a:solidFill>
              </a:rPr>
              <a:t>Some suggested extras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DFBC-9505-4113-BED5-92EEBD59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Journal of Statistical Software</a:t>
            </a:r>
          </a:p>
          <a:p>
            <a:pPr marL="344488" indent="0">
              <a:buFontTx/>
              <a:buNone/>
              <a:defRPr/>
            </a:pPr>
            <a:r>
              <a:rPr lang="en-US" sz="2000" dirty="0">
                <a:hlinkClick r:id="rId2"/>
              </a:rPr>
              <a:t>http</a:t>
            </a:r>
            <a:r>
              <a:rPr lang="en-US" sz="2000" dirty="0">
                <a:hlinkClick r:id="rId3"/>
              </a:rPr>
              <a:t>://www.jstatsoft.org/</a:t>
            </a:r>
            <a:endParaRPr lang="en-US" sz="2000" dirty="0"/>
          </a:p>
          <a:p>
            <a:pPr marL="344488" indent="-344488">
              <a:buFontTx/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/>
              <a:t>Online text called QUICK-R: </a:t>
            </a:r>
            <a:r>
              <a:rPr lang="en-US" sz="2000" dirty="0">
                <a:hlinkClick r:id="rId2"/>
              </a:rPr>
              <a:t>http://www.statmethods.net/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Some hints for the R beginner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http://www.burns-stat.com/pages/Tutor/hints_R_begin.html</a:t>
            </a:r>
            <a:br>
              <a:rPr lang="en-US" sz="2000" dirty="0"/>
            </a:br>
            <a:endParaRPr lang="en-US" sz="2000" dirty="0"/>
          </a:p>
          <a:p>
            <a:pPr>
              <a:defRPr/>
            </a:pPr>
            <a:r>
              <a:rPr lang="en-US" sz="2000" dirty="0"/>
              <a:t>UCLA academic on-line courses 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https://stats.idre.ucla.edu/r/</a:t>
            </a:r>
            <a:endParaRPr lang="en-US" sz="2000" dirty="0"/>
          </a:p>
          <a:p>
            <a:pPr marL="0" indent="0">
              <a:buFontTx/>
              <a:buNone/>
              <a:defRPr/>
            </a:pP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>
            <a:extLst>
              <a:ext uri="{FF2B5EF4-FFF2-40B4-BE49-F238E27FC236}">
                <a16:creationId xmlns:a16="http://schemas.microsoft.com/office/drawing/2014/main" id="{A267B322-0966-405D-8A15-3380FF63D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 sz="2800">
                <a:solidFill>
                  <a:srgbClr val="28638D"/>
                </a:solidFill>
              </a:rPr>
              <a:t>http://www-bcf.usc.edu/~gareth/ISL/</a:t>
            </a:r>
          </a:p>
        </p:txBody>
      </p:sp>
      <p:pic>
        <p:nvPicPr>
          <p:cNvPr id="133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91013D-92BB-43C6-B851-E5A5AFF176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1238250"/>
            <a:ext cx="3257550" cy="5032375"/>
          </a:xfrm>
        </p:spPr>
      </p:pic>
      <p:sp>
        <p:nvSpPr>
          <p:cNvPr id="13316" name="Rectangle 7">
            <a:extLst>
              <a:ext uri="{FF2B5EF4-FFF2-40B4-BE49-F238E27FC236}">
                <a16:creationId xmlns:a16="http://schemas.microsoft.com/office/drawing/2014/main" id="{BCBA404C-9777-4AD0-90A8-C928A13B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1238250"/>
            <a:ext cx="3900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book, ISLR, published in 2013.</a:t>
            </a:r>
          </a:p>
          <a:p>
            <a:pPr eaLnBrk="1" hangingPunct="1"/>
            <a:r>
              <a:rPr lang="en-US" altLang="en-US"/>
              <a:t>Each chapter contains an R lab with examples.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seminar will mostly follow this book.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65FB1D96-0349-44F2-A86E-C2B16934D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4488"/>
            <a:ext cx="7086600" cy="731837"/>
          </a:xfrm>
        </p:spPr>
        <p:txBody>
          <a:bodyPr/>
          <a:lstStyle/>
          <a:p>
            <a:r>
              <a:rPr lang="en-US" altLang="en-US" dirty="0">
                <a:solidFill>
                  <a:srgbClr val="28638D"/>
                </a:solidFill>
              </a:rPr>
              <a:t>Datasets</a:t>
            </a:r>
          </a:p>
        </p:txBody>
      </p:sp>
      <p:sp>
        <p:nvSpPr>
          <p:cNvPr id="14339" name="Content Placeholder 3">
            <a:extLst>
              <a:ext uri="{FF2B5EF4-FFF2-40B4-BE49-F238E27FC236}">
                <a16:creationId xmlns:a16="http://schemas.microsoft.com/office/drawing/2014/main" id="{C060602D-6225-4BB4-AE48-96C40C79C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38250"/>
            <a:ext cx="6950075" cy="5032375"/>
          </a:xfrm>
        </p:spPr>
        <p:txBody>
          <a:bodyPr/>
          <a:lstStyle/>
          <a:p>
            <a:r>
              <a:rPr lang="en-US" altLang="en-US" sz="1800" dirty="0"/>
              <a:t>Wage Data; Stock Market Data; Gene Expression Data</a:t>
            </a:r>
          </a:p>
          <a:p>
            <a:r>
              <a:rPr lang="en-US" altLang="en-US" sz="1800" dirty="0"/>
              <a:t>Data sets in package ‘ISLR’:</a:t>
            </a:r>
            <a:endParaRPr lang="en-US" altLang="en-US" sz="1200" dirty="0"/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Auto		Auto Data Set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Caravan	The Insurance Company (TIC) Benchmark</a:t>
            </a:r>
          </a:p>
          <a:p>
            <a:pPr marL="400050" lvl="1" indent="0"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Carseats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Sales of Child Car Seats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College	U.S. News and World Report's College Data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Credit 	Credit Card Balance Data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	Credit Card Default Data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Hitters 	Baseball Data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Khan		Khan Gene Data</a:t>
            </a:r>
          </a:p>
          <a:p>
            <a:pPr marL="400050" lvl="1" indent="0">
              <a:buFontTx/>
              <a:buNone/>
            </a:pPr>
            <a:r>
              <a:rPr lang="en-US" altLang="en-US" sz="1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NCI60		NCI 60 Data (gene expression data)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OJ		Orange Juice Data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Portfolio 	Portfolio Data</a:t>
            </a:r>
          </a:p>
          <a:p>
            <a:pPr marL="400050" lvl="1" indent="0">
              <a:buFontTx/>
              <a:buNone/>
            </a:pPr>
            <a:r>
              <a:rPr lang="en-US" altLang="en-US" sz="12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Smarket</a:t>
            </a:r>
            <a:r>
              <a:rPr lang="en-US" altLang="en-US" sz="1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S&amp;P Stock Market Data</a:t>
            </a:r>
          </a:p>
          <a:p>
            <a:pPr marL="400050" lvl="1" indent="0">
              <a:buFontTx/>
              <a:buNone/>
            </a:pPr>
            <a:r>
              <a:rPr lang="en-US" altLang="en-US" sz="12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Wage		Mid-Atlantic Wage Data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Weekly 	Weekly S&amp;P Stock Market Data</a:t>
            </a:r>
          </a:p>
          <a:p>
            <a:r>
              <a:rPr lang="en-US" altLang="en-US" sz="1800" dirty="0"/>
              <a:t>Installing and Loading packages in R</a:t>
            </a:r>
          </a:p>
          <a:p>
            <a:pPr marL="400050" lvl="1" indent="0"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(c(“ISLR"), repos='http://cran.us.r-project.org')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library(“ISLR")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</a:p>
          <a:p>
            <a:pPr marL="400050" lvl="1" indent="0"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summary(Wage)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25642</TotalTime>
  <Words>438</Words>
  <Application>Microsoft Office PowerPoint</Application>
  <PresentationFormat>On-screen Show (4:3)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Denmark</vt:lpstr>
      <vt:lpstr>Times</vt:lpstr>
      <vt:lpstr>Times New Roman</vt:lpstr>
      <vt:lpstr>Stack of books design template</vt:lpstr>
      <vt:lpstr>An Introduction to R Following the book: ISLR C.A.L. with Lads and Lasses Who R  September 2018</vt:lpstr>
      <vt:lpstr>A Brief Outline of this CAL</vt:lpstr>
      <vt:lpstr>Introductions</vt:lpstr>
      <vt:lpstr>A Brief Tour of  Online Resources for R September 2018</vt:lpstr>
      <vt:lpstr>Great places to start</vt:lpstr>
      <vt:lpstr>Great places to learn more</vt:lpstr>
      <vt:lpstr>Some suggested extras</vt:lpstr>
      <vt:lpstr>http://www-bcf.usc.edu/~gareth/ISL/</vt:lpstr>
      <vt:lpstr>Datasets</vt:lpstr>
      <vt:lpstr>Nomenclature</vt:lpstr>
      <vt:lpstr>Nomenclature</vt:lpstr>
      <vt:lpstr>Code walk through in R</vt:lpstr>
      <vt:lpstr>Questions</vt:lpstr>
    </vt:vector>
  </TitlesOfParts>
  <Company>Acme Global Solutions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KDD</dc:title>
  <dc:creator>Stu</dc:creator>
  <cp:lastModifiedBy>Rosanna Rodgers</cp:lastModifiedBy>
  <cp:revision>632</cp:revision>
  <dcterms:created xsi:type="dcterms:W3CDTF">2007-04-27T03:17:37Z</dcterms:created>
  <dcterms:modified xsi:type="dcterms:W3CDTF">2018-10-09T11:07:08Z</dcterms:modified>
</cp:coreProperties>
</file>