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/>
    <p:restoredTop sz="96327"/>
  </p:normalViewPr>
  <p:slideViewPr>
    <p:cSldViewPr snapToGrid="0">
      <p:cViewPr varScale="1">
        <p:scale>
          <a:sx n="176" d="100"/>
          <a:sy n="176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138E-831A-C193-0A2E-A1350534F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53F5A-EBEF-9F01-BFC8-1656ACBAB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AAAC2-EDC2-C0AC-D334-EE41980E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0936-14F3-F549-B497-FA378A51817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80CA1-662C-5A73-2E5B-4AD2EBB0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9C72-F5C3-BC4E-8E6A-E917686C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5BD-CEE0-724C-AFCD-B6066B2D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D315-F9DC-AB0F-49C9-E4F66D81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A8AF3-28B0-1174-97D3-156C0A37D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2C79-D4DD-220A-0B05-62753B80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0936-14F3-F549-B497-FA378A51817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14E8-0DE7-D416-D64A-D00D625B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CB43F-22D4-6324-8EBB-934ACCDE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5BD-CEE0-724C-AFCD-B6066B2D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4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EF9BF-EC75-C4B0-1A34-9C5AD3F2E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5B442-7F80-0130-C949-E0A327C6E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89C5-16D9-D30E-9982-DCA7675C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0936-14F3-F549-B497-FA378A51817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A449-9F33-0E47-255C-78B95213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BAFE3-B070-11AC-52DA-D35352AF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5BD-CEE0-724C-AFCD-B6066B2D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2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4369-1AF8-BC9D-B692-387E7273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2390-134A-3846-ECEB-6911F6C0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5774-52E5-0262-83E1-4A051AFD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0936-14F3-F549-B497-FA378A51817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DCB1D-6AEF-A18F-0405-A4A5D248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B4EB-B92E-0839-976E-EFFC8E58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5BD-CEE0-724C-AFCD-B6066B2D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CB00-4CD0-6297-9CF7-D158B770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84AED-1DEA-BE03-7844-4C850ACD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9B3E4-056E-64D7-D927-DBFA7DAA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0936-14F3-F549-B497-FA378A51817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96FD-88B2-5E33-1EFE-E1826EAC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71B4-17F0-25AF-09E1-78C40E43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5BD-CEE0-724C-AFCD-B6066B2D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AB02-2B9E-21D5-C142-31FDD010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B43E-2FFB-7844-37F3-E83D02A4D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5669B-E4BC-421A-57D4-5554411C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0E56C-8948-F257-F373-25A1C99B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0936-14F3-F549-B497-FA378A51817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A3B0E-2BE4-AE06-2B27-5A90799F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42765-6680-0CE9-9EFC-AF689708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5BD-CEE0-724C-AFCD-B6066B2D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374E-262A-60D3-5D1F-7A4F904C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E5144-2D35-8BEB-111D-97B668A5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EB9B-74A6-93BC-4E2C-13DEED121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65E81-8EF5-1C3D-4709-270E6A1B9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8A558-AEF9-3F00-46F6-E28B4BDAF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3C6DA-136B-4A57-5665-2018761B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0936-14F3-F549-B497-FA378A51817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D6C8C-2F2E-A7EC-2E4C-CF176198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C49B9-4CA4-BAC7-D03A-80AB4D56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5BD-CEE0-724C-AFCD-B6066B2D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29E7-1DA9-9F38-89C6-B04A9C48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3F8D3-7926-8C1E-6242-B2B63FE7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0936-14F3-F549-B497-FA378A51817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7C34B-10F1-456D-ABB7-9DAA5F83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0B64-F579-8360-8BDE-DFAF05B1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5BD-CEE0-724C-AFCD-B6066B2D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8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0ED10-6DB4-6D8A-DA15-2D065F0C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0936-14F3-F549-B497-FA378A51817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20D11-AD6D-A297-07FC-2B2302C4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34896-6EE7-D071-878C-10831B54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5BD-CEE0-724C-AFCD-B6066B2D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2E1D-E71F-2E40-6D89-B3F6ADE4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8A32-03AD-8D19-1204-16C48DB3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E12A5-736C-35B5-DA3C-383DE6303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0CFAC-2260-3779-0A10-0CF0DFC4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0936-14F3-F549-B497-FA378A51817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509A4-2F89-9B60-F4F7-B712A7F3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4158-320C-12EF-1675-D0E34291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5BD-CEE0-724C-AFCD-B6066B2D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87E2-4611-AE51-A9D0-3484CC8B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949E2-9D0E-3AB6-1672-61B1C8560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A9E1D-B976-640D-471F-714B3C301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5D30-6EB0-ECE0-3711-633ACFEC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0936-14F3-F549-B497-FA378A51817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D00D-3D9A-BB59-A645-9C7BB90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416A6-34BE-EE8B-AC3E-BF202071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25BD-CEE0-724C-AFCD-B6066B2D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128A0-675D-2DB0-B438-0B6B2DBD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744F-FD5A-6B86-5994-B5721E849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E28DD-0584-E551-8C3D-725C3E39A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0936-14F3-F549-B497-FA378A51817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C55F-E5B8-27D1-F013-2BCDB5F53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E0CF-E34C-E85D-B680-D00C6AFC1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25BD-CEE0-724C-AFCD-B6066B2D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F1735-FAB8-15EE-0B2E-286A0EC9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39" y="2111419"/>
            <a:ext cx="5819078" cy="3115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7D10DD-2605-0AEA-52B3-E3AA9C84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337" y="3880701"/>
            <a:ext cx="4414024" cy="271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CBDCB-372D-E5FB-B2CA-DB16AA92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951" y="292675"/>
            <a:ext cx="4498931" cy="3165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80DDCD-2840-DC7A-1620-B716B13DBB82}"/>
              </a:ext>
            </a:extLst>
          </p:cNvPr>
          <p:cNvSpPr txBox="1"/>
          <p:nvPr/>
        </p:nvSpPr>
        <p:spPr>
          <a:xfrm>
            <a:off x="852139" y="263086"/>
            <a:ext cx="5819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iOTa has built in assessments, allowing users to self-assess the effectiveness of their controls against common frameworks and regulations. Users may also upload their own control assessment</a:t>
            </a:r>
          </a:p>
        </p:txBody>
      </p:sp>
    </p:spTree>
    <p:extLst>
      <p:ext uri="{BB962C8B-B14F-4D97-AF65-F5344CB8AC3E}">
        <p14:creationId xmlns:p14="http://schemas.microsoft.com/office/powerpoint/2010/main" val="320453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A550E-D43C-55BE-0953-CFED30BA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638" y="1895010"/>
            <a:ext cx="2879333" cy="3067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786F9-5B78-2227-44B3-4E9E12D9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99" y="1512229"/>
            <a:ext cx="6159500" cy="314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0F7CC-A821-7E30-433A-B402C4238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287" y="2722756"/>
            <a:ext cx="2688046" cy="3655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BB67DA-C3A7-AD12-C419-CDE5F9F25B5F}"/>
              </a:ext>
            </a:extLst>
          </p:cNvPr>
          <p:cNvSpPr txBox="1"/>
          <p:nvPr/>
        </p:nvSpPr>
        <p:spPr>
          <a:xfrm>
            <a:off x="1085384" y="452025"/>
            <a:ext cx="858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new CyberPHA assessment uses AI to generate a profile for the facility. Target-Security Level aligns the CyberPHA with ISA 62443-3-2</a:t>
            </a:r>
          </a:p>
        </p:txBody>
      </p:sp>
    </p:spTree>
    <p:extLst>
      <p:ext uri="{BB962C8B-B14F-4D97-AF65-F5344CB8AC3E}">
        <p14:creationId xmlns:p14="http://schemas.microsoft.com/office/powerpoint/2010/main" val="216746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91DFA-2420-EB21-AAEB-C5420177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18" y="2821995"/>
            <a:ext cx="4802458" cy="26607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03BE6F-E00B-081C-2B97-A45D46E4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28" y="936664"/>
            <a:ext cx="5180195" cy="2147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0E8312-7366-69B0-0A4F-EE00758F4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106" y="4049835"/>
            <a:ext cx="3922910" cy="2865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C8C77-29E5-FD1B-2FAC-33C4477B7EEF}"/>
              </a:ext>
            </a:extLst>
          </p:cNvPr>
          <p:cNvSpPr txBox="1"/>
          <p:nvPr/>
        </p:nvSpPr>
        <p:spPr>
          <a:xfrm>
            <a:off x="791029" y="103761"/>
            <a:ext cx="883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number of scenarios can be </a:t>
            </a:r>
            <a:r>
              <a:rPr lang="en-US" dirty="0" err="1"/>
              <a:t>analysed</a:t>
            </a:r>
            <a:r>
              <a:rPr lang="en-US" dirty="0"/>
              <a:t> for each CyberPHA. KPIs are generated using AI to determine attack success probability, risk likelihood and most likely event costs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2BA8B-1499-F3C0-0346-7045B940B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18" y="664242"/>
            <a:ext cx="4972378" cy="26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8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BDC03D-10F7-D888-A1EE-780B3732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5" y="881928"/>
            <a:ext cx="9419019" cy="5293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F0FC12-1FD8-9745-052D-8B4389F4ED22}"/>
              </a:ext>
            </a:extLst>
          </p:cNvPr>
          <p:cNvSpPr txBox="1"/>
          <p:nvPr/>
        </p:nvSpPr>
        <p:spPr>
          <a:xfrm>
            <a:off x="1473200" y="268514"/>
            <a:ext cx="25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CyberPHA Report Output</a:t>
            </a:r>
          </a:p>
        </p:txBody>
      </p:sp>
    </p:spTree>
    <p:extLst>
      <p:ext uri="{BB962C8B-B14F-4D97-AF65-F5344CB8AC3E}">
        <p14:creationId xmlns:p14="http://schemas.microsoft.com/office/powerpoint/2010/main" val="202107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881B3D-30C6-3647-A7E5-11E78957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5" y="1019813"/>
            <a:ext cx="7611331" cy="4277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86EDE-0413-C47F-8B61-B20C144A4848}"/>
              </a:ext>
            </a:extLst>
          </p:cNvPr>
          <p:cNvSpPr txBox="1"/>
          <p:nvPr/>
        </p:nvSpPr>
        <p:spPr>
          <a:xfrm>
            <a:off x="986971" y="210457"/>
            <a:ext cx="942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Risk Assessment screen: </a:t>
            </a:r>
            <a:r>
              <a:rPr lang="en-US" dirty="0" err="1"/>
              <a:t>analyse</a:t>
            </a:r>
            <a:r>
              <a:rPr lang="en-US" dirty="0"/>
              <a:t> up to 5 scenarios. Output control recommendations aligned with NIST 800-82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01F51-385B-9236-C891-147C022D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958" y="1745528"/>
            <a:ext cx="3837241" cy="54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1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19436E-B70C-D17F-3B57-94DBB178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71" y="1148570"/>
            <a:ext cx="9334343" cy="5215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4A5DB-3DBB-7BBA-65D7-1B3D80B6E1CD}"/>
              </a:ext>
            </a:extLst>
          </p:cNvPr>
          <p:cNvSpPr txBox="1"/>
          <p:nvPr/>
        </p:nvSpPr>
        <p:spPr>
          <a:xfrm>
            <a:off x="1008742" y="399142"/>
            <a:ext cx="66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Risk Assessment Report Screenshot</a:t>
            </a:r>
          </a:p>
        </p:txBody>
      </p:sp>
    </p:spTree>
    <p:extLst>
      <p:ext uri="{BB962C8B-B14F-4D97-AF65-F5344CB8AC3E}">
        <p14:creationId xmlns:p14="http://schemas.microsoft.com/office/powerpoint/2010/main" val="205318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F00F2-4997-650C-B310-7BD08D1F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2" y="854975"/>
            <a:ext cx="9677097" cy="5148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9F504-45E7-B83F-E5C5-45B312876071}"/>
              </a:ext>
            </a:extLst>
          </p:cNvPr>
          <p:cNvSpPr txBox="1"/>
          <p:nvPr/>
        </p:nvSpPr>
        <p:spPr>
          <a:xfrm>
            <a:off x="1959429" y="370114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iOTa Risk Register</a:t>
            </a:r>
          </a:p>
        </p:txBody>
      </p:sp>
    </p:spTree>
    <p:extLst>
      <p:ext uri="{BB962C8B-B14F-4D97-AF65-F5344CB8AC3E}">
        <p14:creationId xmlns:p14="http://schemas.microsoft.com/office/powerpoint/2010/main" val="277043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6C4A94-84C8-4E31-95F3-E609115B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14" y="1180178"/>
            <a:ext cx="9458828" cy="5031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CB6C78-3565-FF19-FDC4-F99B9F64455E}"/>
              </a:ext>
            </a:extLst>
          </p:cNvPr>
          <p:cNvSpPr txBox="1"/>
          <p:nvPr/>
        </p:nvSpPr>
        <p:spPr>
          <a:xfrm>
            <a:off x="1259114" y="341086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 Register Snapshot View</a:t>
            </a:r>
          </a:p>
        </p:txBody>
      </p:sp>
    </p:spTree>
    <p:extLst>
      <p:ext uri="{BB962C8B-B14F-4D97-AF65-F5344CB8AC3E}">
        <p14:creationId xmlns:p14="http://schemas.microsoft.com/office/powerpoint/2010/main" val="423951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299C79-2F3C-05E5-A56E-C461249F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15" y="1046971"/>
            <a:ext cx="8801866" cy="491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7AFBA0-980A-74E4-450C-7DA93A644BC2}"/>
              </a:ext>
            </a:extLst>
          </p:cNvPr>
          <p:cNvSpPr txBox="1"/>
          <p:nvPr/>
        </p:nvSpPr>
        <p:spPr>
          <a:xfrm>
            <a:off x="1705429" y="355600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iOTa Dashboard</a:t>
            </a:r>
          </a:p>
        </p:txBody>
      </p:sp>
    </p:spTree>
    <p:extLst>
      <p:ext uri="{BB962C8B-B14F-4D97-AF65-F5344CB8AC3E}">
        <p14:creationId xmlns:p14="http://schemas.microsoft.com/office/powerpoint/2010/main" val="403875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King - EW</dc:creator>
  <cp:lastModifiedBy>Stuart King - EW</cp:lastModifiedBy>
  <cp:revision>1</cp:revision>
  <dcterms:created xsi:type="dcterms:W3CDTF">2023-12-08T21:18:41Z</dcterms:created>
  <dcterms:modified xsi:type="dcterms:W3CDTF">2023-12-08T21:41:00Z</dcterms:modified>
</cp:coreProperties>
</file>