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71" r:id="rId6"/>
    <p:sldId id="263" r:id="rId7"/>
    <p:sldId id="264" r:id="rId8"/>
    <p:sldId id="265" r:id="rId9"/>
    <p:sldId id="266" r:id="rId10"/>
    <p:sldId id="267" r:id="rId11"/>
    <p:sldId id="270" r:id="rId12"/>
    <p:sldId id="272" r:id="rId13"/>
    <p:sldId id="268" r:id="rId14"/>
    <p:sldId id="273" r:id="rId15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4" autoAdjust="0"/>
    <p:restoredTop sz="93525" autoAdjust="0"/>
  </p:normalViewPr>
  <p:slideViewPr>
    <p:cSldViewPr snapToGrid="0">
      <p:cViewPr varScale="1">
        <p:scale>
          <a:sx n="69" d="100"/>
          <a:sy n="69" d="100"/>
        </p:scale>
        <p:origin x="7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2021-03-04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2021-03-04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2021-03-04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2021-03-04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2021-03-04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2021-03-04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2021-03-04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2021-03-04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2021-03-04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2021-03-04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9"/>
            <a:ext cx="4775075" cy="74628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Supervised Learning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Stu Alden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Thinkful Data Science Flex Course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368B464-C09A-46EB-AAF4-1C02AC6CD720}"/>
              </a:ext>
            </a:extLst>
          </p:cNvPr>
          <p:cNvSpPr txBox="1">
            <a:spLocks/>
          </p:cNvSpPr>
          <p:nvPr/>
        </p:nvSpPr>
        <p:spPr>
          <a:xfrm>
            <a:off x="6095990" y="3202275"/>
            <a:ext cx="4775075" cy="559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TV Broadcast Segments – Which Ones are Commercials?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B74A-E7CF-4E65-97EA-FA22EEDE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FBCFA-D09C-477B-B90D-9422D1CE8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06498"/>
            <a:ext cx="10058400" cy="4146246"/>
          </a:xfrm>
        </p:spPr>
        <p:txBody>
          <a:bodyPr>
            <a:normAutofit/>
          </a:bodyPr>
          <a:lstStyle/>
          <a:p>
            <a:r>
              <a:rPr lang="en-US" sz="2400" dirty="0"/>
              <a:t>My models do a reasonably good job of discerning between news and commercials, given the data sets I examined </a:t>
            </a:r>
          </a:p>
          <a:p>
            <a:pPr lvl="1"/>
            <a:r>
              <a:rPr lang="en-US" sz="2000" dirty="0"/>
              <a:t>Of course, “heavy lifting” of feature preparation was already done</a:t>
            </a:r>
          </a:p>
          <a:p>
            <a:pPr lvl="1"/>
            <a:r>
              <a:rPr lang="en-US" sz="2000" dirty="0"/>
              <a:t>Not sure whether, say, 95% accuracy is “good enough.”  False positive (blocking a non-commercial) would likely be worse than false negative (not blocking a commercial).</a:t>
            </a:r>
          </a:p>
          <a:p>
            <a:r>
              <a:rPr lang="en-US" sz="2400" dirty="0"/>
              <a:t>It appears that results almost as good could be achieved on much smaller feature set</a:t>
            </a:r>
          </a:p>
          <a:p>
            <a:pPr lvl="1"/>
            <a:r>
              <a:rPr lang="en-US" sz="2000" dirty="0"/>
              <a:t>However, </a:t>
            </a:r>
            <a:r>
              <a:rPr lang="en-US" sz="2000" dirty="0" err="1"/>
              <a:t>imay</a:t>
            </a:r>
            <a:r>
              <a:rPr lang="en-US" sz="2000" dirty="0"/>
              <a:t> be harder to distinguish commercials from general TV shows (rather than just news) – would have to test to find out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0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B74A-E7CF-4E65-97EA-FA22EEDE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FBCFA-D09C-477B-B90D-9422D1CE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Items for future research</a:t>
            </a:r>
          </a:p>
          <a:p>
            <a:pPr lvl="1"/>
            <a:r>
              <a:rPr lang="en-US" sz="2000" dirty="0"/>
              <a:t>Longer-range goal would be to capture my own video/audio, learn how to encode the statistics, and see if the models could be applied in a practical manner to provide a usable “commercial blocker.”</a:t>
            </a:r>
          </a:p>
          <a:p>
            <a:pPr lvl="1"/>
            <a:r>
              <a:rPr lang="en-US" sz="1800" dirty="0"/>
              <a:t>Find a way to record video content coming into my home</a:t>
            </a:r>
          </a:p>
          <a:p>
            <a:pPr lvl="1"/>
            <a:r>
              <a:rPr lang="en-US" sz="1800" dirty="0"/>
              <a:t>Find routines which would determine audio and video statistics similar to those used here</a:t>
            </a:r>
          </a:p>
          <a:p>
            <a:r>
              <a:rPr lang="en-US" sz="2000" dirty="0"/>
              <a:t>All notes and analysis are in a Jupyter Notebook saved on Google Drive:</a:t>
            </a:r>
          </a:p>
          <a:p>
            <a:pPr lvl="1"/>
            <a:r>
              <a:rPr lang="en-US" sz="1800" dirty="0"/>
              <a:t>&lt;link here&gt;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6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B74A-E7CF-4E65-97EA-FA22EEDE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FBCFA-D09C-477B-B90D-9422D1CE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all dislike television commercials.  On pre-recorded materials, it would be great to have the commercials automatically cut out; it would be a substantial time-saver.</a:t>
            </a:r>
          </a:p>
          <a:p>
            <a:r>
              <a:rPr lang="en-US" sz="2000" dirty="0"/>
              <a:t>Given sufficient data describing the commercial and non-commercial segments of a broadcast, it seems plausible that an algorithm could distinguish between the two.</a:t>
            </a:r>
          </a:p>
          <a:p>
            <a:r>
              <a:rPr lang="en-US" sz="2000" dirty="0"/>
              <a:t>Since I’m not familiar with the ways that audio and video data can be captured, I looked for a pre-existing data set to which I could apply the algorithms I’ve learned so far.</a:t>
            </a:r>
          </a:p>
        </p:txBody>
      </p:sp>
    </p:spTree>
    <p:extLst>
      <p:ext uri="{BB962C8B-B14F-4D97-AF65-F5344CB8AC3E}">
        <p14:creationId xmlns:p14="http://schemas.microsoft.com/office/powerpoint/2010/main" val="19375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B74A-E7CF-4E65-97EA-FA22EEDE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research found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FBCFA-D09C-477B-B90D-9422D1CE8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5131"/>
            <a:ext cx="10058400" cy="4264226"/>
          </a:xfrm>
        </p:spPr>
        <p:txBody>
          <a:bodyPr>
            <a:normAutofit/>
          </a:bodyPr>
          <a:lstStyle/>
          <a:p>
            <a:r>
              <a:rPr lang="en-US" sz="1800" dirty="0"/>
              <a:t>In the UCI Machine learning repository (</a:t>
            </a:r>
            <a:r>
              <a:rPr lang="en-US" sz="1800" dirty="0">
                <a:hlinkClick r:id="rId2"/>
              </a:rPr>
              <a:t>https://archive.ics.uci.edu/ml/datasets.php</a:t>
            </a:r>
            <a:r>
              <a:rPr lang="en-US" sz="1800" dirty="0"/>
              <a:t>) there is a dataset published in 2015 by (hereafter referred to as “the authors”) Dr. </a:t>
            </a:r>
            <a:r>
              <a:rPr lang="en-US" sz="1800" dirty="0" err="1"/>
              <a:t>Prithwijit</a:t>
            </a:r>
            <a:r>
              <a:rPr lang="en-US" sz="1800" dirty="0"/>
              <a:t> Guha , </a:t>
            </a:r>
            <a:r>
              <a:rPr lang="en-US" sz="1800" dirty="0" err="1"/>
              <a:t>Raghvendra</a:t>
            </a:r>
            <a:r>
              <a:rPr lang="en-US" sz="1800" dirty="0"/>
              <a:t> D. </a:t>
            </a:r>
            <a:r>
              <a:rPr lang="en-US" sz="1800" dirty="0" err="1"/>
              <a:t>Kannao</a:t>
            </a:r>
            <a:r>
              <a:rPr lang="en-US" sz="1800" dirty="0"/>
              <a:t> and Ravishankar </a:t>
            </a:r>
            <a:r>
              <a:rPr lang="en-US" sz="1800" dirty="0" err="1"/>
              <a:t>Soni</a:t>
            </a:r>
            <a:r>
              <a:rPr lang="en-US" sz="1800" dirty="0"/>
              <a:t> from the Multimedia Analytics Lab, Department of Electrical and Electronics Engineering, Indian Institute of Technology, Guwahati, India</a:t>
            </a:r>
          </a:p>
          <a:p>
            <a:r>
              <a:rPr lang="en-US" sz="1800" dirty="0"/>
              <a:t>Found additional information in related paper online by the authors:  “Commercial Block Detection in Broadcast News Videos,” in Proc. Ninth Indian Conference on Computer Vision, Graphics and Image Processing, Dec. 2014</a:t>
            </a:r>
          </a:p>
          <a:p>
            <a:r>
              <a:rPr lang="en-US" sz="1800" dirty="0"/>
              <a:t>All details of machine learning algorithms the authors used were not provided, but they were able to achieve R-squared scores of 95% using an SVM approach.  With additional “post-processing” (preventing unrealistically long stretches of commercials or non-commercials), they were able to raise scores to 97%.</a:t>
            </a:r>
          </a:p>
          <a:p>
            <a:pPr lvl="1"/>
            <a:r>
              <a:rPr lang="en-US" sz="1600" dirty="0"/>
              <a:t>I took 97% as my “stretch goal”</a:t>
            </a:r>
          </a:p>
        </p:txBody>
      </p:sp>
    </p:spTree>
    <p:extLst>
      <p:ext uri="{BB962C8B-B14F-4D97-AF65-F5344CB8AC3E}">
        <p14:creationId xmlns:p14="http://schemas.microsoft.com/office/powerpoint/2010/main" val="254100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B74A-E7CF-4E65-97EA-FA22EEDE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FBCFA-D09C-477B-B90D-9422D1CE8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90886"/>
            <a:ext cx="10058400" cy="3849624"/>
          </a:xfrm>
        </p:spPr>
        <p:txBody>
          <a:bodyPr/>
          <a:lstStyle/>
          <a:p>
            <a:r>
              <a:rPr lang="en-US" dirty="0"/>
              <a:t>The authors recorded hundreds hours of news broadcasts from three Indian TV stations and two international news stations (BBC and CNN)</a:t>
            </a:r>
          </a:p>
          <a:p>
            <a:pPr lvl="1"/>
            <a:r>
              <a:rPr lang="en-US" dirty="0"/>
              <a:t>I chose to restrict my analysis to BBC (about 600 hours of broadcasts) and CNN (about 800 hours)</a:t>
            </a:r>
          </a:p>
          <a:p>
            <a:pPr lvl="1"/>
            <a:r>
              <a:rPr lang="en-US" dirty="0"/>
              <a:t>The data is relatively “balanced,” with commercial time comprising 20-30% of total air-time</a:t>
            </a:r>
          </a:p>
          <a:p>
            <a:r>
              <a:rPr lang="en-US" dirty="0"/>
              <a:t>The data was not the broadcast recording itself, but rather statistics extracted from the audio and video and recorded on a per-segment basis (a segment being a stretch of either news or commercials).  Some of the statistics:</a:t>
            </a:r>
          </a:p>
          <a:p>
            <a:pPr lvl="1"/>
            <a:r>
              <a:rPr lang="en-US" dirty="0"/>
              <a:t>Duration of the segment (in seconds)</a:t>
            </a:r>
          </a:p>
          <a:p>
            <a:pPr lvl="1"/>
            <a:r>
              <a:rPr lang="en-US" dirty="0"/>
              <a:t>For video, some sample video statistics: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endParaRPr lang="en-US" dirty="0"/>
          </a:p>
          <a:p>
            <a:pPr lvl="2"/>
            <a:r>
              <a:rPr lang="en-US" dirty="0"/>
              <a:t>2nd</a:t>
            </a:r>
          </a:p>
          <a:p>
            <a:pPr lvl="1"/>
            <a:r>
              <a:rPr lang="en-US" dirty="0"/>
              <a:t>For audio:</a:t>
            </a:r>
          </a:p>
          <a:p>
            <a:pPr lvl="2"/>
            <a:r>
              <a:rPr lang="en-US" dirty="0"/>
              <a:t>A “bag of words” compilation, potentially for 4,000 different words (but in practice only about </a:t>
            </a:r>
            <a:r>
              <a:rPr lang="en-US" dirty="0" err="1"/>
              <a:t>xxxx</a:t>
            </a:r>
            <a:r>
              <a:rPr lang="en-US" dirty="0"/>
              <a:t> bins of words were used)</a:t>
            </a:r>
          </a:p>
          <a:p>
            <a:pPr lvl="2"/>
            <a:r>
              <a:rPr lang="en-US" dirty="0"/>
              <a:t>Another 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4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B74A-E7CF-4E65-97EA-FA22EEDE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Highlights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FBCFA-D09C-477B-B90D-9422D1CE8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2254"/>
            <a:ext cx="10058400" cy="40904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Key aspects of the structure of the data files:</a:t>
            </a:r>
          </a:p>
          <a:p>
            <a:pPr lvl="1"/>
            <a:r>
              <a:rPr lang="en-US" dirty="0"/>
              <a:t>One segment per record; each record containing up to 4125 fields</a:t>
            </a:r>
          </a:p>
          <a:p>
            <a:pPr lvl="1"/>
            <a:r>
              <a:rPr lang="en-US" dirty="0"/>
              <a:t>Each segment marked as news (-1) or a commercial (1)</a:t>
            </a:r>
          </a:p>
          <a:p>
            <a:pPr lvl="1"/>
            <a:r>
              <a:rPr lang="en-US" dirty="0"/>
              <a:t>1 general information fields, xx video information fields, </a:t>
            </a:r>
            <a:r>
              <a:rPr lang="en-US" dirty="0" err="1"/>
              <a:t>xxxx</a:t>
            </a:r>
            <a:r>
              <a:rPr lang="en-US" dirty="0"/>
              <a:t> audio fields</a:t>
            </a:r>
          </a:p>
          <a:p>
            <a:pPr lvl="1"/>
            <a:r>
              <a:rPr lang="en-US" dirty="0"/>
              <a:t>Data stored in sparse row matrix format (</a:t>
            </a:r>
            <a:r>
              <a:rPr lang="en-US" dirty="0" err="1"/>
              <a:t>numpy.sparse.xxxx</a:t>
            </a:r>
            <a:r>
              <a:rPr lang="en-US" dirty="0"/>
              <a:t>) since so many fields are zeros.  (Fortunately, the </a:t>
            </a:r>
            <a:r>
              <a:rPr lang="en-US" dirty="0" err="1"/>
              <a:t>sklearn</a:t>
            </a:r>
            <a:r>
              <a:rPr lang="en-US" dirty="0"/>
              <a:t> routines handles this format without issues.)</a:t>
            </a:r>
          </a:p>
          <a:p>
            <a:r>
              <a:rPr lang="en-US" dirty="0"/>
              <a:t>Data quality</a:t>
            </a:r>
          </a:p>
          <a:p>
            <a:pPr lvl="1"/>
            <a:r>
              <a:rPr lang="en-US" dirty="0"/>
              <a:t>In general, the data was is great shape, and no adjustments were made before proceeding with analysis</a:t>
            </a:r>
          </a:p>
          <a:p>
            <a:pPr lvl="1"/>
            <a:r>
              <a:rPr lang="en-US" dirty="0"/>
              <a:t>However, I noted three potential issues:</a:t>
            </a:r>
          </a:p>
          <a:p>
            <a:pPr lvl="2"/>
            <a:r>
              <a:rPr lang="en-US" dirty="0"/>
              <a:t>The segment length was said to be in frames; however, the scale suggests that they are in seconds</a:t>
            </a:r>
          </a:p>
          <a:p>
            <a:pPr lvl="2"/>
            <a:r>
              <a:rPr lang="en-US" dirty="0"/>
              <a:t>There are a handful of outliers; for example, the BBC file has a commercial segment running for over 9 hours, which seems unlikely.  I made no adjustment for this, however.</a:t>
            </a:r>
          </a:p>
          <a:p>
            <a:pPr lvl="2"/>
            <a:r>
              <a:rPr lang="en-US" dirty="0"/>
              <a:t>The authors describe the content of each field, but their numbering system does not line up with their description.</a:t>
            </a:r>
          </a:p>
          <a:p>
            <a:pPr lvl="3"/>
            <a:r>
              <a:rPr lang="en-US" dirty="0"/>
              <a:t>For example, they say fields 18 – 58 inclusive( a total of </a:t>
            </a:r>
            <a:r>
              <a:rPr lang="en-US" u="sng" dirty="0"/>
              <a:t>41</a:t>
            </a:r>
            <a:r>
              <a:rPr lang="en-US" dirty="0"/>
              <a:t> fields) is for </a:t>
            </a:r>
            <a:r>
              <a:rPr lang="en-US" u="sng" dirty="0"/>
              <a:t>40</a:t>
            </a:r>
            <a:r>
              <a:rPr lang="en-US" dirty="0"/>
              <a:t> bins.  So, there may be some ambiguity in the field definitions.  (A related issue, not a data problem, is that the authors number their fields starting with 1, but my Python code starts array numbering at 0, so my labels are one off from theirs.)</a:t>
            </a:r>
          </a:p>
          <a:p>
            <a:r>
              <a:rPr lang="en-US" dirty="0"/>
              <a:t>I opted to regularize the data as it significantly improved the performance of the non-tree models. (In the case of logistic regression, required iterations were reduced by a factor of 30.)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3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B74A-E7CF-4E65-97EA-FA22EEDE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FBCFA-D09C-477B-B90D-9422D1CE8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317" y="2382185"/>
            <a:ext cx="3750527" cy="1226634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K-Nearest Neighbors</a:t>
            </a:r>
          </a:p>
          <a:p>
            <a:pPr lvl="1"/>
            <a:r>
              <a:rPr lang="en-US" dirty="0"/>
              <a:t>Support Vector Machines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DF3DEE-3966-4977-ADF7-ADEDFC039319}"/>
              </a:ext>
            </a:extLst>
          </p:cNvPr>
          <p:cNvSpPr txBox="1">
            <a:spLocks/>
          </p:cNvSpPr>
          <p:nvPr/>
        </p:nvSpPr>
        <p:spPr>
          <a:xfrm>
            <a:off x="1234068" y="3501484"/>
            <a:ext cx="10058400" cy="2364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the routines provided by </a:t>
            </a:r>
            <a:r>
              <a:rPr lang="en-US" b="1" dirty="0" err="1"/>
              <a:t>sklearn</a:t>
            </a:r>
            <a:r>
              <a:rPr lang="en-US" dirty="0"/>
              <a:t>, including the </a:t>
            </a:r>
            <a:r>
              <a:rPr lang="en-US" b="1" dirty="0" err="1"/>
              <a:t>GridSearchCV</a:t>
            </a:r>
            <a:r>
              <a:rPr lang="en-US" dirty="0"/>
              <a:t> utility to test variety of parameters, I trained models on subset of BBC data, trying to achieve highest possible R-squared score on the training data.</a:t>
            </a:r>
          </a:p>
          <a:p>
            <a:r>
              <a:rPr lang="en-US" dirty="0"/>
              <a:t>I then applied those models to a test subset (distinct from the training data) to check for possible overfitting.</a:t>
            </a:r>
          </a:p>
          <a:p>
            <a:r>
              <a:rPr lang="en-US" dirty="0"/>
              <a:t>Finally, I used the models (both as-is and retrained) on the CNN dataset in order to examine differences in performance.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12F5AD-C1FA-4C19-96E6-8264AC7FCE61}"/>
              </a:ext>
            </a:extLst>
          </p:cNvPr>
          <p:cNvSpPr txBox="1">
            <a:spLocks/>
          </p:cNvSpPr>
          <p:nvPr/>
        </p:nvSpPr>
        <p:spPr>
          <a:xfrm>
            <a:off x="5683405" y="2382185"/>
            <a:ext cx="4430751" cy="1226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Single Decision Tree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Gradient Boosting using shallow trees</a:t>
            </a: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1593CA-1264-4B57-A8E4-55E0E5242037}"/>
              </a:ext>
            </a:extLst>
          </p:cNvPr>
          <p:cNvSpPr txBox="1">
            <a:spLocks/>
          </p:cNvSpPr>
          <p:nvPr/>
        </p:nvSpPr>
        <p:spPr>
          <a:xfrm>
            <a:off x="1234068" y="1761892"/>
            <a:ext cx="8322527" cy="620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evaluated each of the supervised learning classifier models we've learned about so far: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50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B74A-E7CF-4E65-97EA-FA22EEDE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BBC International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FBCFA-D09C-477B-B90D-9422D1CE8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615" y="5214309"/>
            <a:ext cx="10058400" cy="9327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Although the authors reported best results from SVM, the tree-based models were better for me</a:t>
            </a:r>
          </a:p>
          <a:p>
            <a:r>
              <a:rPr lang="en-US" dirty="0"/>
              <a:t>Run times varied greatly; the single decision tree provided good performance with a </a:t>
            </a:r>
            <a:r>
              <a:rPr lang="en-US" u="sng" dirty="0"/>
              <a:t>very</a:t>
            </a:r>
            <a:r>
              <a:rPr lang="en-US" dirty="0"/>
              <a:t> short run time</a:t>
            </a:r>
          </a:p>
          <a:p>
            <a:r>
              <a:rPr lang="en-US" dirty="0"/>
              <a:t>Final “post-processing” could not be replicated; records are clearly not in broadcast order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9AB27E-5B1F-4DB0-9419-A88344619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247814"/>
              </p:ext>
            </p:extLst>
          </p:nvPr>
        </p:nvGraphicFramePr>
        <p:xfrm>
          <a:off x="1345581" y="1716028"/>
          <a:ext cx="9205775" cy="3357621"/>
        </p:xfrm>
        <a:graphic>
          <a:graphicData uri="http://schemas.openxmlformats.org/drawingml/2006/table">
            <a:tbl>
              <a:tblPr/>
              <a:tblGrid>
                <a:gridCol w="1841155">
                  <a:extLst>
                    <a:ext uri="{9D8B030D-6E8A-4147-A177-3AD203B41FA5}">
                      <a16:colId xmlns:a16="http://schemas.microsoft.com/office/drawing/2014/main" val="793202745"/>
                    </a:ext>
                  </a:extLst>
                </a:gridCol>
                <a:gridCol w="2433479">
                  <a:extLst>
                    <a:ext uri="{9D8B030D-6E8A-4147-A177-3AD203B41FA5}">
                      <a16:colId xmlns:a16="http://schemas.microsoft.com/office/drawing/2014/main" val="883882690"/>
                    </a:ext>
                  </a:extLst>
                </a:gridCol>
                <a:gridCol w="1650380">
                  <a:extLst>
                    <a:ext uri="{9D8B030D-6E8A-4147-A177-3AD203B41FA5}">
                      <a16:colId xmlns:a16="http://schemas.microsoft.com/office/drawing/2014/main" val="3107992554"/>
                    </a:ext>
                  </a:extLst>
                </a:gridCol>
                <a:gridCol w="1639230">
                  <a:extLst>
                    <a:ext uri="{9D8B030D-6E8A-4147-A177-3AD203B41FA5}">
                      <a16:colId xmlns:a16="http://schemas.microsoft.com/office/drawing/2014/main" val="777130401"/>
                    </a:ext>
                  </a:extLst>
                </a:gridCol>
                <a:gridCol w="1641531">
                  <a:extLst>
                    <a:ext uri="{9D8B030D-6E8A-4147-A177-3AD203B41FA5}">
                      <a16:colId xmlns:a16="http://schemas.microsoft.com/office/drawing/2014/main" val="101926270"/>
                    </a:ext>
                  </a:extLst>
                </a:gridCol>
              </a:tblGrid>
              <a:tr h="5171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Model</a:t>
                      </a:r>
                    </a:p>
                  </a:txBody>
                  <a:tcPr marL="83689" marR="83689" marT="41844" marB="41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Key Parameters</a:t>
                      </a:r>
                    </a:p>
                  </a:txBody>
                  <a:tcPr marL="83689" marR="83689" marT="41844" marB="41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R-squared (train)</a:t>
                      </a:r>
                    </a:p>
                  </a:txBody>
                  <a:tcPr marL="83689" marR="83689" marT="41844" marB="41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R-squared (test)</a:t>
                      </a:r>
                    </a:p>
                  </a:txBody>
                  <a:tcPr marL="83689" marR="83689" marT="41844" marB="41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</a:rPr>
                        <a:t>Run Time (sec)</a:t>
                      </a:r>
                    </a:p>
                  </a:txBody>
                  <a:tcPr marL="83689" marR="83689" marT="41844" marB="41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960344"/>
                  </a:ext>
                </a:extLst>
              </a:tr>
              <a:tr h="497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KNN</a:t>
                      </a:r>
                    </a:p>
                  </a:txBody>
                  <a:tcPr marL="83689" marR="83689" marT="41844" marB="41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11 neighbors, uniform wgt</a:t>
                      </a:r>
                    </a:p>
                  </a:txBody>
                  <a:tcPr marL="83689" marR="83689" marT="41844" marB="41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81.5%</a:t>
                      </a:r>
                    </a:p>
                  </a:txBody>
                  <a:tcPr marL="83689" marR="83689" marT="41844" marB="41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79.0%</a:t>
                      </a:r>
                    </a:p>
                  </a:txBody>
                  <a:tcPr marL="83689" marR="83689" marT="41844" marB="41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42</a:t>
                      </a:r>
                    </a:p>
                  </a:txBody>
                  <a:tcPr marL="83689" marR="83689" marT="41844" marB="41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934246"/>
                  </a:ext>
                </a:extLst>
              </a:tr>
              <a:tr h="497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Logistic</a:t>
                      </a:r>
                    </a:p>
                  </a:txBody>
                  <a:tcPr marL="83689" marR="83689" marT="41844" marB="41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422 iterations, L2</a:t>
                      </a:r>
                    </a:p>
                  </a:txBody>
                  <a:tcPr marL="83689" marR="83689" marT="41844" marB="41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83.4%</a:t>
                      </a:r>
                    </a:p>
                  </a:txBody>
                  <a:tcPr marL="83689" marR="83689" marT="41844" marB="41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83.5%</a:t>
                      </a:r>
                    </a:p>
                  </a:txBody>
                  <a:tcPr marL="83689" marR="83689" marT="41844" marB="41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124</a:t>
                      </a:r>
                    </a:p>
                  </a:txBody>
                  <a:tcPr marL="83689" marR="83689" marT="41844" marB="41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56446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Linear SVC</a:t>
                      </a:r>
                    </a:p>
                  </a:txBody>
                  <a:tcPr marL="83689" marR="83689" marT="41844" marB="41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52 iterations, L2</a:t>
                      </a:r>
                    </a:p>
                  </a:txBody>
                  <a:tcPr marL="83689" marR="83689" marT="41844" marB="41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83.9%</a:t>
                      </a:r>
                    </a:p>
                  </a:txBody>
                  <a:tcPr marL="83689" marR="83689" marT="41844" marB="41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84.3%</a:t>
                      </a:r>
                    </a:p>
                  </a:txBody>
                  <a:tcPr marL="83689" marR="83689" marT="41844" marB="41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83689" marR="83689" marT="41844" marB="41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61606"/>
                  </a:ext>
                </a:extLst>
              </a:tr>
              <a:tr h="497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Tree</a:t>
                      </a:r>
                    </a:p>
                  </a:txBody>
                  <a:tcPr marL="83689" marR="83689" marT="41844" marB="41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gini, max depth 8</a:t>
                      </a:r>
                    </a:p>
                  </a:txBody>
                  <a:tcPr marL="83689" marR="83689" marT="41844" marB="41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90.0%</a:t>
                      </a:r>
                    </a:p>
                  </a:txBody>
                  <a:tcPr marL="83689" marR="83689" marT="41844" marB="41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85.0%</a:t>
                      </a:r>
                    </a:p>
                  </a:txBody>
                  <a:tcPr marL="83689" marR="83689" marT="41844" marB="41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83689" marR="83689" marT="41844" marB="41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898483"/>
                  </a:ext>
                </a:extLst>
              </a:tr>
              <a:tr h="497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Grad. Boost</a:t>
                      </a:r>
                    </a:p>
                  </a:txBody>
                  <a:tcPr marL="83689" marR="83689" marT="41844" marB="41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300 estim, max depth 4</a:t>
                      </a:r>
                    </a:p>
                  </a:txBody>
                  <a:tcPr marL="83689" marR="83689" marT="41844" marB="41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93.0%</a:t>
                      </a:r>
                    </a:p>
                  </a:txBody>
                  <a:tcPr marL="83689" marR="83689" marT="41844" marB="41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88.8%</a:t>
                      </a:r>
                    </a:p>
                  </a:txBody>
                  <a:tcPr marL="83689" marR="83689" marT="41844" marB="41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226</a:t>
                      </a:r>
                    </a:p>
                  </a:txBody>
                  <a:tcPr marL="83689" marR="83689" marT="41844" marB="41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625171"/>
                  </a:ext>
                </a:extLst>
              </a:tr>
              <a:tr h="497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Forest</a:t>
                      </a:r>
                    </a:p>
                  </a:txBody>
                  <a:tcPr marL="83689" marR="83689" marT="41844" marB="41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100 </a:t>
                      </a:r>
                      <a:r>
                        <a:rPr lang="en-US" sz="1400" dirty="0" err="1">
                          <a:effectLst/>
                        </a:rPr>
                        <a:t>estim</a:t>
                      </a:r>
                      <a:r>
                        <a:rPr lang="en-US" sz="1400" dirty="0">
                          <a:effectLst/>
                        </a:rPr>
                        <a:t>, max depth 11</a:t>
                      </a:r>
                    </a:p>
                  </a:txBody>
                  <a:tcPr marL="83689" marR="83689" marT="41844" marB="41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94.9%</a:t>
                      </a:r>
                    </a:p>
                  </a:txBody>
                  <a:tcPr marL="83689" marR="83689" marT="41844" marB="41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88.3%</a:t>
                      </a:r>
                    </a:p>
                  </a:txBody>
                  <a:tcPr marL="83689" marR="83689" marT="41844" marB="41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68</a:t>
                      </a:r>
                    </a:p>
                  </a:txBody>
                  <a:tcPr marL="83689" marR="83689" marT="41844" marB="41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9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31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B74A-E7CF-4E65-97EA-FA22EEDE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Feature Importance – Gradient Boosting Model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2C58E7-AA66-4093-9485-04123F4C8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4981" y="2103120"/>
            <a:ext cx="3907078" cy="374904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FBCFA-D09C-477B-B90D-9422D1CE8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4029" y="2103120"/>
            <a:ext cx="5371171" cy="37490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Feature list for single decision tree is similar but not identical</a:t>
            </a:r>
          </a:p>
          <a:p>
            <a:r>
              <a:rPr lang="en-US" dirty="0"/>
              <a:t>Different from top list described by authors of the paper:</a:t>
            </a:r>
          </a:p>
          <a:p>
            <a:pPr lvl="1"/>
            <a:r>
              <a:rPr lang="en-US" dirty="0"/>
              <a:t>They cited primarily </a:t>
            </a:r>
            <a:r>
              <a:rPr lang="en-US" dirty="0" err="1"/>
              <a:t>xxxx</a:t>
            </a:r>
            <a:r>
              <a:rPr lang="en-US" dirty="0"/>
              <a:t> and the “bag of words” features.</a:t>
            </a:r>
          </a:p>
          <a:p>
            <a:pPr lvl="1"/>
            <a:r>
              <a:rPr lang="en-US" dirty="0"/>
              <a:t>My top five were:</a:t>
            </a:r>
          </a:p>
          <a:p>
            <a:pPr lvl="2"/>
            <a:r>
              <a:rPr lang="en-US" dirty="0"/>
              <a:t>Spectral </a:t>
            </a:r>
            <a:r>
              <a:rPr lang="en-US" dirty="0" err="1"/>
              <a:t>rolloff</a:t>
            </a:r>
            <a:r>
              <a:rPr lang="en-US" dirty="0"/>
              <a:t> variance</a:t>
            </a:r>
          </a:p>
          <a:p>
            <a:pPr lvl="2"/>
            <a:r>
              <a:rPr lang="en-US" dirty="0"/>
              <a:t>Text area mean (7</a:t>
            </a:r>
            <a:r>
              <a:rPr lang="en-US" baseline="30000" dirty="0"/>
              <a:t>th</a:t>
            </a:r>
            <a:r>
              <a:rPr lang="en-US" dirty="0"/>
              <a:t> of 15 measurements)</a:t>
            </a:r>
          </a:p>
          <a:p>
            <a:pPr lvl="2"/>
            <a:r>
              <a:rPr lang="en-US" dirty="0"/>
              <a:t>Text area mean (1</a:t>
            </a:r>
            <a:r>
              <a:rPr lang="en-US" baseline="30000" dirty="0"/>
              <a:t>st</a:t>
            </a:r>
            <a:r>
              <a:rPr lang="en-US" dirty="0"/>
              <a:t> of 15 measurements)</a:t>
            </a:r>
          </a:p>
          <a:p>
            <a:pPr lvl="2"/>
            <a:r>
              <a:rPr lang="en-US" dirty="0"/>
              <a:t>Short-time energy variance</a:t>
            </a:r>
          </a:p>
          <a:p>
            <a:pPr lvl="2"/>
            <a:r>
              <a:rPr lang="en-US" dirty="0"/>
              <a:t>Shot length (in seconds)</a:t>
            </a:r>
          </a:p>
          <a:p>
            <a:pPr lvl="1"/>
            <a:r>
              <a:rPr lang="en-US" dirty="0"/>
              <a:t>For me, top bag of words feature is only#7</a:t>
            </a:r>
          </a:p>
        </p:txBody>
      </p:sp>
    </p:spTree>
    <p:extLst>
      <p:ext uri="{BB962C8B-B14F-4D97-AF65-F5344CB8AC3E}">
        <p14:creationId xmlns:p14="http://schemas.microsoft.com/office/powerpoint/2010/main" val="228401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B74A-E7CF-4E65-97EA-FA22EEDE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BBC and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FBCFA-D09C-477B-B90D-9422D1CE8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933188"/>
            <a:ext cx="10058400" cy="1282218"/>
          </a:xfrm>
        </p:spPr>
        <p:txBody>
          <a:bodyPr/>
          <a:lstStyle/>
          <a:p>
            <a:r>
              <a:rPr lang="en-US" dirty="0"/>
              <a:t>Performance of the BBC-trained model is poor when applied to CNN data</a:t>
            </a:r>
          </a:p>
          <a:p>
            <a:pPr lvl="1"/>
            <a:r>
              <a:rPr lang="en-US" dirty="0"/>
              <a:t>Suggests that “look and feel” or “style” of a TV channel is critical for good model performance</a:t>
            </a:r>
          </a:p>
          <a:p>
            <a:r>
              <a:rPr lang="en-US" dirty="0"/>
              <a:t>When model is “retrained” on the larger CNN data (still with same parameters), performance is even better than with BBC data set.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C9F92B-02AB-478B-B8CD-24DC95A80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229369"/>
              </p:ext>
            </p:extLst>
          </p:nvPr>
        </p:nvGraphicFramePr>
        <p:xfrm>
          <a:off x="1066800" y="2148840"/>
          <a:ext cx="10058400" cy="2560320"/>
        </p:xfrm>
        <a:graphic>
          <a:graphicData uri="http://schemas.openxmlformats.org/drawingml/2006/table">
            <a:tbl>
              <a:tblPr/>
              <a:tblGrid>
                <a:gridCol w="2011680">
                  <a:extLst>
                    <a:ext uri="{9D8B030D-6E8A-4147-A177-3AD203B41FA5}">
                      <a16:colId xmlns:a16="http://schemas.microsoft.com/office/drawing/2014/main" val="218161382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71959412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10733542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16505653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6584941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R-squared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85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Trained 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BBC Train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BBC Train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CNN Train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CNN Train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916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Applied 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BBC Test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CNN 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CNN Train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CNN Test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459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683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Decision Tree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85.0%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60.5%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93.3%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90.2%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49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Gradient Boost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88.8%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68.9%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97.8%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94.2%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884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88.3%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63.9%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98.5%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93.4%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13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672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purl.org/dc/elements/1.1/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6896</TotalTime>
  <Words>1405</Words>
  <Application>Microsoft Office PowerPoint</Application>
  <PresentationFormat>Widescreen</PresentationFormat>
  <Paragraphs>142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Garamond</vt:lpstr>
      <vt:lpstr>SavonVTI</vt:lpstr>
      <vt:lpstr>Supervised Learning capstone</vt:lpstr>
      <vt:lpstr>Background</vt:lpstr>
      <vt:lpstr>Data and research found online</vt:lpstr>
      <vt:lpstr>Data Highlights</vt:lpstr>
      <vt:lpstr>Data Highlights (cont.)</vt:lpstr>
      <vt:lpstr>Tools used</vt:lpstr>
      <vt:lpstr>Results for BBC International News</vt:lpstr>
      <vt:lpstr>Feature Importance – Gradient Boosting Model</vt:lpstr>
      <vt:lpstr>Comparison between BBC and CNN</vt:lpstr>
      <vt:lpstr>Summary</vt:lpstr>
      <vt:lpstr>Summary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capstone</dc:title>
  <dc:creator>Stuart Alden</dc:creator>
  <cp:lastModifiedBy>Stuart Alden</cp:lastModifiedBy>
  <cp:revision>29</cp:revision>
  <cp:lastPrinted>2021-03-05T02:08:04Z</cp:lastPrinted>
  <dcterms:created xsi:type="dcterms:W3CDTF">2021-03-04T16:58:26Z</dcterms:created>
  <dcterms:modified xsi:type="dcterms:W3CDTF">2021-03-09T11:54:50Z</dcterms:modified>
</cp:coreProperties>
</file>