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1" r:id="rId6"/>
    <p:sldId id="263" r:id="rId7"/>
    <p:sldId id="264" r:id="rId8"/>
    <p:sldId id="265" r:id="rId9"/>
    <p:sldId id="274" r:id="rId10"/>
    <p:sldId id="276" r:id="rId11"/>
    <p:sldId id="275" r:id="rId12"/>
    <p:sldId id="266" r:id="rId13"/>
    <p:sldId id="267" r:id="rId14"/>
    <p:sldId id="270" r:id="rId15"/>
    <p:sldId id="272" r:id="rId16"/>
    <p:sldId id="268" r:id="rId17"/>
    <p:sldId id="273"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4" autoAdjust="0"/>
    <p:restoredTop sz="93525" autoAdjust="0"/>
  </p:normalViewPr>
  <p:slideViewPr>
    <p:cSldViewPr snapToGrid="0">
      <p:cViewPr varScale="1">
        <p:scale>
          <a:sx n="70" d="100"/>
          <a:sy n="70" d="100"/>
        </p:scale>
        <p:origin x="77"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2021-03-23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2021-03-23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2021-03-23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2021-03-23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2021-03-23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2021-03-23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2021-03-23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2021-03-23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2021-03-23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2021-03-23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drive/folders/1t0ONgVtl-DB664LDsPtrSqFfWn229IBO?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775075" cy="746289"/>
          </a:xfrm>
        </p:spPr>
        <p:txBody>
          <a:bodyPr>
            <a:normAutofit/>
          </a:bodyPr>
          <a:lstStyle/>
          <a:p>
            <a:r>
              <a:rPr lang="en-US" sz="2400" dirty="0">
                <a:solidFill>
                  <a:schemeClr val="tx1"/>
                </a:solidFill>
              </a:rPr>
              <a:t>Supervised Learning capstone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Stu Alden</a:t>
            </a:r>
            <a:br>
              <a:rPr lang="en-US" dirty="0">
                <a:solidFill>
                  <a:schemeClr val="tx1"/>
                </a:solidFill>
              </a:rPr>
            </a:br>
            <a:r>
              <a:rPr lang="en-US" dirty="0">
                <a:solidFill>
                  <a:schemeClr val="tx1"/>
                </a:solidFill>
              </a:rPr>
              <a:t>Thinkful Data Science Flex Course</a:t>
            </a:r>
          </a:p>
        </p:txBody>
      </p:sp>
      <p:sp>
        <p:nvSpPr>
          <p:cNvPr id="7" name="Subtitle 2">
            <a:extLst>
              <a:ext uri="{FF2B5EF4-FFF2-40B4-BE49-F238E27FC236}">
                <a16:creationId xmlns:a16="http://schemas.microsoft.com/office/drawing/2014/main" id="{8368B464-C09A-46EB-AAF4-1C02AC6CD720}"/>
              </a:ext>
            </a:extLst>
          </p:cNvPr>
          <p:cNvSpPr txBox="1">
            <a:spLocks/>
          </p:cNvSpPr>
          <p:nvPr/>
        </p:nvSpPr>
        <p:spPr>
          <a:xfrm>
            <a:off x="6095990" y="3202275"/>
            <a:ext cx="4775075" cy="55965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dirty="0">
                <a:solidFill>
                  <a:schemeClr val="tx1"/>
                </a:solidFill>
              </a:rPr>
              <a:t>TV Broadcast Segments – Which Ones are Commercials?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Results for BBC International News</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a:xfrm>
            <a:off x="1200615" y="5214309"/>
            <a:ext cx="10058400" cy="1069950"/>
          </a:xfrm>
        </p:spPr>
        <p:txBody>
          <a:bodyPr>
            <a:normAutofit fontScale="85000" lnSpcReduction="20000"/>
          </a:bodyPr>
          <a:lstStyle/>
          <a:p>
            <a:r>
              <a:rPr lang="en-US" dirty="0"/>
              <a:t>Although authors reported best results using SVM, the tree-based models were better for me</a:t>
            </a:r>
          </a:p>
          <a:p>
            <a:r>
              <a:rPr lang="en-US" dirty="0"/>
              <a:t>Run times varied greatly; single decision tree provided good performance with </a:t>
            </a:r>
            <a:r>
              <a:rPr lang="en-US" u="sng" dirty="0"/>
              <a:t>very</a:t>
            </a:r>
            <a:r>
              <a:rPr lang="en-US" dirty="0"/>
              <a:t> short run time</a:t>
            </a:r>
          </a:p>
          <a:p>
            <a:r>
              <a:rPr lang="en-US" dirty="0"/>
              <a:t>The authors’ final “post-processing” could not be replicated; records are clearly not in broadcast order (1</a:t>
            </a:r>
            <a:r>
              <a:rPr lang="en-US" baseline="30000" dirty="0"/>
              <a:t>st</a:t>
            </a:r>
            <a:r>
              <a:rPr lang="en-US" dirty="0"/>
              <a:t> 300 segments were commercials)</a:t>
            </a:r>
          </a:p>
        </p:txBody>
      </p:sp>
      <p:graphicFrame>
        <p:nvGraphicFramePr>
          <p:cNvPr id="4" name="Table 3">
            <a:extLst>
              <a:ext uri="{FF2B5EF4-FFF2-40B4-BE49-F238E27FC236}">
                <a16:creationId xmlns:a16="http://schemas.microsoft.com/office/drawing/2014/main" id="{809AB27E-5B1F-4DB0-9419-A88344619839}"/>
              </a:ext>
            </a:extLst>
          </p:cNvPr>
          <p:cNvGraphicFramePr>
            <a:graphicFrameLocks noGrp="1"/>
          </p:cNvGraphicFramePr>
          <p:nvPr>
            <p:extLst>
              <p:ext uri="{D42A27DB-BD31-4B8C-83A1-F6EECF244321}">
                <p14:modId xmlns:p14="http://schemas.microsoft.com/office/powerpoint/2010/main" val="2822505864"/>
              </p:ext>
            </p:extLst>
          </p:nvPr>
        </p:nvGraphicFramePr>
        <p:xfrm>
          <a:off x="1345581" y="1716028"/>
          <a:ext cx="9205775" cy="3357621"/>
        </p:xfrm>
        <a:graphic>
          <a:graphicData uri="http://schemas.openxmlformats.org/drawingml/2006/table">
            <a:tbl>
              <a:tblPr/>
              <a:tblGrid>
                <a:gridCol w="1841155">
                  <a:extLst>
                    <a:ext uri="{9D8B030D-6E8A-4147-A177-3AD203B41FA5}">
                      <a16:colId xmlns:a16="http://schemas.microsoft.com/office/drawing/2014/main" val="793202745"/>
                    </a:ext>
                  </a:extLst>
                </a:gridCol>
                <a:gridCol w="2433479">
                  <a:extLst>
                    <a:ext uri="{9D8B030D-6E8A-4147-A177-3AD203B41FA5}">
                      <a16:colId xmlns:a16="http://schemas.microsoft.com/office/drawing/2014/main" val="883882690"/>
                    </a:ext>
                  </a:extLst>
                </a:gridCol>
                <a:gridCol w="1650380">
                  <a:extLst>
                    <a:ext uri="{9D8B030D-6E8A-4147-A177-3AD203B41FA5}">
                      <a16:colId xmlns:a16="http://schemas.microsoft.com/office/drawing/2014/main" val="3107992554"/>
                    </a:ext>
                  </a:extLst>
                </a:gridCol>
                <a:gridCol w="1639230">
                  <a:extLst>
                    <a:ext uri="{9D8B030D-6E8A-4147-A177-3AD203B41FA5}">
                      <a16:colId xmlns:a16="http://schemas.microsoft.com/office/drawing/2014/main" val="777130401"/>
                    </a:ext>
                  </a:extLst>
                </a:gridCol>
                <a:gridCol w="1641531">
                  <a:extLst>
                    <a:ext uri="{9D8B030D-6E8A-4147-A177-3AD203B41FA5}">
                      <a16:colId xmlns:a16="http://schemas.microsoft.com/office/drawing/2014/main" val="101926270"/>
                    </a:ext>
                  </a:extLst>
                </a:gridCol>
              </a:tblGrid>
              <a:tr h="517187">
                <a:tc>
                  <a:txBody>
                    <a:bodyPr/>
                    <a:lstStyle/>
                    <a:p>
                      <a:pPr algn="l" fontAlgn="ctr"/>
                      <a:r>
                        <a:rPr lang="en-US" sz="1600" b="1">
                          <a:effectLst/>
                        </a:rPr>
                        <a:t>Model</a:t>
                      </a:r>
                    </a:p>
                  </a:txBody>
                  <a:tcPr marL="83689" marR="83689" marT="41844" marB="41844" anchor="ctr">
                    <a:lnL>
                      <a:noFill/>
                    </a:lnL>
                    <a:lnR>
                      <a:noFill/>
                    </a:lnR>
                    <a:lnT>
                      <a:noFill/>
                    </a:lnT>
                    <a:lnB>
                      <a:noFill/>
                    </a:lnB>
                  </a:tcPr>
                </a:tc>
                <a:tc>
                  <a:txBody>
                    <a:bodyPr/>
                    <a:lstStyle/>
                    <a:p>
                      <a:pPr algn="ctr" fontAlgn="ctr"/>
                      <a:r>
                        <a:rPr lang="en-US" sz="1600" b="1" dirty="0">
                          <a:effectLst/>
                        </a:rPr>
                        <a:t>Key Parameters</a:t>
                      </a:r>
                    </a:p>
                  </a:txBody>
                  <a:tcPr marL="83689" marR="83689" marT="41844" marB="41844" anchor="ctr">
                    <a:lnL>
                      <a:noFill/>
                    </a:lnL>
                    <a:lnR>
                      <a:noFill/>
                    </a:lnR>
                    <a:lnT>
                      <a:noFill/>
                    </a:lnT>
                    <a:lnB>
                      <a:noFill/>
                    </a:lnB>
                  </a:tcPr>
                </a:tc>
                <a:tc>
                  <a:txBody>
                    <a:bodyPr/>
                    <a:lstStyle/>
                    <a:p>
                      <a:pPr algn="ctr" fontAlgn="ctr"/>
                      <a:r>
                        <a:rPr lang="en-US" sz="1600" b="1" dirty="0">
                          <a:effectLst/>
                        </a:rPr>
                        <a:t>R-squared (train)</a:t>
                      </a:r>
                    </a:p>
                  </a:txBody>
                  <a:tcPr marL="83689" marR="83689" marT="41844" marB="41844" anchor="ctr">
                    <a:lnL>
                      <a:noFill/>
                    </a:lnL>
                    <a:lnR>
                      <a:noFill/>
                    </a:lnR>
                    <a:lnT>
                      <a:noFill/>
                    </a:lnT>
                    <a:lnB>
                      <a:noFill/>
                    </a:lnB>
                  </a:tcPr>
                </a:tc>
                <a:tc>
                  <a:txBody>
                    <a:bodyPr/>
                    <a:lstStyle/>
                    <a:p>
                      <a:pPr algn="ctr" fontAlgn="ctr"/>
                      <a:r>
                        <a:rPr lang="en-US" sz="1600" b="1" dirty="0">
                          <a:effectLst/>
                        </a:rPr>
                        <a:t>R-squared (test)</a:t>
                      </a:r>
                    </a:p>
                  </a:txBody>
                  <a:tcPr marL="83689" marR="83689" marT="41844" marB="41844" anchor="ctr">
                    <a:lnL>
                      <a:noFill/>
                    </a:lnL>
                    <a:lnR>
                      <a:noFill/>
                    </a:lnR>
                    <a:lnT>
                      <a:noFill/>
                    </a:lnT>
                    <a:lnB>
                      <a:noFill/>
                    </a:lnB>
                  </a:tcPr>
                </a:tc>
                <a:tc>
                  <a:txBody>
                    <a:bodyPr/>
                    <a:lstStyle/>
                    <a:p>
                      <a:pPr algn="r" fontAlgn="ctr"/>
                      <a:r>
                        <a:rPr lang="en-US" sz="1600" b="1" dirty="0">
                          <a:effectLst/>
                        </a:rPr>
                        <a:t>Run Time (sec)</a:t>
                      </a:r>
                    </a:p>
                  </a:txBody>
                  <a:tcPr marL="83689" marR="83689" marT="41844" marB="41844" anchor="ctr">
                    <a:lnL>
                      <a:noFill/>
                    </a:lnL>
                    <a:lnR>
                      <a:noFill/>
                    </a:lnR>
                    <a:lnT>
                      <a:noFill/>
                    </a:lnT>
                    <a:lnB>
                      <a:noFill/>
                    </a:lnB>
                  </a:tcPr>
                </a:tc>
                <a:extLst>
                  <a:ext uri="{0D108BD9-81ED-4DB2-BD59-A6C34878D82A}">
                    <a16:rowId xmlns:a16="http://schemas.microsoft.com/office/drawing/2014/main" val="2120960344"/>
                  </a:ext>
                </a:extLst>
              </a:tr>
              <a:tr h="497841">
                <a:tc>
                  <a:txBody>
                    <a:bodyPr/>
                    <a:lstStyle/>
                    <a:p>
                      <a:pPr algn="l" fontAlgn="ctr"/>
                      <a:r>
                        <a:rPr lang="en-US" sz="1400">
                          <a:effectLst/>
                        </a:rPr>
                        <a:t>KNN</a:t>
                      </a:r>
                    </a:p>
                  </a:txBody>
                  <a:tcPr marL="83689" marR="83689" marT="41844" marB="41844" anchor="ctr">
                    <a:lnL>
                      <a:noFill/>
                    </a:lnL>
                    <a:lnR>
                      <a:noFill/>
                    </a:lnR>
                    <a:lnT>
                      <a:noFill/>
                    </a:lnT>
                    <a:lnB>
                      <a:noFill/>
                    </a:lnB>
                    <a:solidFill>
                      <a:srgbClr val="F5F5F5"/>
                    </a:solidFill>
                  </a:tcPr>
                </a:tc>
                <a:tc>
                  <a:txBody>
                    <a:bodyPr/>
                    <a:lstStyle/>
                    <a:p>
                      <a:pPr algn="ctr" fontAlgn="ctr"/>
                      <a:r>
                        <a:rPr lang="en-US" sz="1400">
                          <a:effectLst/>
                        </a:rPr>
                        <a:t>11 neighbors, uniform wgt</a:t>
                      </a:r>
                    </a:p>
                  </a:txBody>
                  <a:tcPr marL="83689" marR="83689" marT="41844" marB="41844" anchor="ctr">
                    <a:lnL>
                      <a:noFill/>
                    </a:lnL>
                    <a:lnR>
                      <a:noFill/>
                    </a:lnR>
                    <a:lnT>
                      <a:noFill/>
                    </a:lnT>
                    <a:lnB>
                      <a:noFill/>
                    </a:lnB>
                    <a:solidFill>
                      <a:srgbClr val="F5F5F5"/>
                    </a:solidFill>
                  </a:tcPr>
                </a:tc>
                <a:tc>
                  <a:txBody>
                    <a:bodyPr/>
                    <a:lstStyle/>
                    <a:p>
                      <a:pPr algn="ctr" fontAlgn="ctr"/>
                      <a:r>
                        <a:rPr lang="en-US" sz="1400" dirty="0">
                          <a:effectLst/>
                        </a:rPr>
                        <a:t>85.7%</a:t>
                      </a:r>
                    </a:p>
                  </a:txBody>
                  <a:tcPr marL="83689" marR="83689" marT="41844" marB="41844" anchor="ctr">
                    <a:lnL>
                      <a:noFill/>
                    </a:lnL>
                    <a:lnR>
                      <a:noFill/>
                    </a:lnR>
                    <a:lnT>
                      <a:noFill/>
                    </a:lnT>
                    <a:lnB>
                      <a:noFill/>
                    </a:lnB>
                    <a:solidFill>
                      <a:srgbClr val="F5F5F5"/>
                    </a:solidFill>
                  </a:tcPr>
                </a:tc>
                <a:tc>
                  <a:txBody>
                    <a:bodyPr/>
                    <a:lstStyle/>
                    <a:p>
                      <a:pPr algn="ctr" fontAlgn="ctr"/>
                      <a:r>
                        <a:rPr lang="en-US" sz="1400" dirty="0">
                          <a:effectLst/>
                        </a:rPr>
                        <a:t>82.9%</a:t>
                      </a:r>
                    </a:p>
                  </a:txBody>
                  <a:tcPr marL="83689" marR="83689" marT="41844" marB="41844" anchor="ctr">
                    <a:lnL>
                      <a:noFill/>
                    </a:lnL>
                    <a:lnR>
                      <a:noFill/>
                    </a:lnR>
                    <a:lnT>
                      <a:noFill/>
                    </a:lnT>
                    <a:lnB>
                      <a:noFill/>
                    </a:lnB>
                    <a:solidFill>
                      <a:srgbClr val="F5F5F5"/>
                    </a:solidFill>
                  </a:tcPr>
                </a:tc>
                <a:tc>
                  <a:txBody>
                    <a:bodyPr/>
                    <a:lstStyle/>
                    <a:p>
                      <a:pPr algn="r" fontAlgn="ctr"/>
                      <a:r>
                        <a:rPr lang="en-US" sz="1400">
                          <a:effectLst/>
                        </a:rPr>
                        <a:t>42</a:t>
                      </a:r>
                    </a:p>
                  </a:txBody>
                  <a:tcPr marL="83689" marR="83689" marT="41844" marB="41844" anchor="ctr">
                    <a:lnL>
                      <a:noFill/>
                    </a:lnL>
                    <a:lnR>
                      <a:noFill/>
                    </a:lnR>
                    <a:lnT>
                      <a:noFill/>
                    </a:lnT>
                    <a:lnB>
                      <a:noFill/>
                    </a:lnB>
                    <a:solidFill>
                      <a:srgbClr val="F5F5F5"/>
                    </a:solidFill>
                  </a:tcPr>
                </a:tc>
                <a:extLst>
                  <a:ext uri="{0D108BD9-81ED-4DB2-BD59-A6C34878D82A}">
                    <a16:rowId xmlns:a16="http://schemas.microsoft.com/office/drawing/2014/main" val="1333934246"/>
                  </a:ext>
                </a:extLst>
              </a:tr>
              <a:tr h="497841">
                <a:tc>
                  <a:txBody>
                    <a:bodyPr/>
                    <a:lstStyle/>
                    <a:p>
                      <a:pPr algn="l" fontAlgn="ctr"/>
                      <a:r>
                        <a:rPr lang="en-US" sz="1400" dirty="0">
                          <a:effectLst/>
                        </a:rPr>
                        <a:t>Logistic </a:t>
                      </a:r>
                      <a:r>
                        <a:rPr lang="en-US" sz="1400" dirty="0" err="1">
                          <a:effectLst/>
                        </a:rPr>
                        <a:t>Regr</a:t>
                      </a:r>
                      <a:r>
                        <a:rPr lang="en-US" sz="1400" dirty="0">
                          <a:effectLst/>
                        </a:rPr>
                        <a:t>.</a:t>
                      </a:r>
                    </a:p>
                  </a:txBody>
                  <a:tcPr marL="83689" marR="83689" marT="41844" marB="41844" anchor="ctr">
                    <a:lnL>
                      <a:noFill/>
                    </a:lnL>
                    <a:lnR>
                      <a:noFill/>
                    </a:lnR>
                    <a:lnT>
                      <a:noFill/>
                    </a:lnT>
                    <a:lnB>
                      <a:noFill/>
                    </a:lnB>
                  </a:tcPr>
                </a:tc>
                <a:tc>
                  <a:txBody>
                    <a:bodyPr/>
                    <a:lstStyle/>
                    <a:p>
                      <a:pPr algn="ctr" fontAlgn="ctr"/>
                      <a:r>
                        <a:rPr lang="en-US" sz="1400" dirty="0">
                          <a:effectLst/>
                        </a:rPr>
                        <a:t>422 iterations, L2</a:t>
                      </a:r>
                    </a:p>
                  </a:txBody>
                  <a:tcPr marL="83689" marR="83689" marT="41844" marB="41844" anchor="ctr">
                    <a:lnL>
                      <a:noFill/>
                    </a:lnL>
                    <a:lnR>
                      <a:noFill/>
                    </a:lnR>
                    <a:lnT>
                      <a:noFill/>
                    </a:lnT>
                    <a:lnB>
                      <a:noFill/>
                    </a:lnB>
                  </a:tcPr>
                </a:tc>
                <a:tc>
                  <a:txBody>
                    <a:bodyPr/>
                    <a:lstStyle/>
                    <a:p>
                      <a:pPr algn="ctr" fontAlgn="ctr"/>
                      <a:r>
                        <a:rPr lang="en-US" sz="1400" dirty="0">
                          <a:effectLst/>
                        </a:rPr>
                        <a:t>86.1%</a:t>
                      </a:r>
                    </a:p>
                  </a:txBody>
                  <a:tcPr marL="83689" marR="83689" marT="41844" marB="41844" anchor="ctr">
                    <a:lnL>
                      <a:noFill/>
                    </a:lnL>
                    <a:lnR>
                      <a:noFill/>
                    </a:lnR>
                    <a:lnT>
                      <a:noFill/>
                    </a:lnT>
                    <a:lnB>
                      <a:noFill/>
                    </a:lnB>
                  </a:tcPr>
                </a:tc>
                <a:tc>
                  <a:txBody>
                    <a:bodyPr/>
                    <a:lstStyle/>
                    <a:p>
                      <a:pPr algn="ctr" fontAlgn="ctr"/>
                      <a:r>
                        <a:rPr lang="en-US" sz="1400" dirty="0">
                          <a:effectLst/>
                        </a:rPr>
                        <a:t>85.8%</a:t>
                      </a:r>
                    </a:p>
                  </a:txBody>
                  <a:tcPr marL="83689" marR="83689" marT="41844" marB="41844" anchor="ctr">
                    <a:lnL>
                      <a:noFill/>
                    </a:lnL>
                    <a:lnR>
                      <a:noFill/>
                    </a:lnR>
                    <a:lnT>
                      <a:noFill/>
                    </a:lnT>
                    <a:lnB>
                      <a:noFill/>
                    </a:lnB>
                  </a:tcPr>
                </a:tc>
                <a:tc>
                  <a:txBody>
                    <a:bodyPr/>
                    <a:lstStyle/>
                    <a:p>
                      <a:pPr algn="r" fontAlgn="ctr"/>
                      <a:r>
                        <a:rPr lang="en-US" sz="1400" dirty="0">
                          <a:effectLst/>
                        </a:rPr>
                        <a:t>4</a:t>
                      </a:r>
                    </a:p>
                  </a:txBody>
                  <a:tcPr marL="83689" marR="83689" marT="41844" marB="41844" anchor="ctr">
                    <a:lnL>
                      <a:noFill/>
                    </a:lnL>
                    <a:lnR>
                      <a:noFill/>
                    </a:lnR>
                    <a:lnT>
                      <a:noFill/>
                    </a:lnT>
                    <a:lnB>
                      <a:noFill/>
                    </a:lnB>
                  </a:tcPr>
                </a:tc>
                <a:extLst>
                  <a:ext uri="{0D108BD9-81ED-4DB2-BD59-A6C34878D82A}">
                    <a16:rowId xmlns:a16="http://schemas.microsoft.com/office/drawing/2014/main" val="1084564462"/>
                  </a:ext>
                </a:extLst>
              </a:tr>
              <a:tr h="284480">
                <a:tc>
                  <a:txBody>
                    <a:bodyPr/>
                    <a:lstStyle/>
                    <a:p>
                      <a:pPr algn="l" fontAlgn="ctr"/>
                      <a:r>
                        <a:rPr lang="en-US" sz="1400">
                          <a:effectLst/>
                        </a:rPr>
                        <a:t>Linear SVC</a:t>
                      </a:r>
                    </a:p>
                  </a:txBody>
                  <a:tcPr marL="83689" marR="83689" marT="41844" marB="41844" anchor="ctr">
                    <a:lnL>
                      <a:noFill/>
                    </a:lnL>
                    <a:lnR>
                      <a:noFill/>
                    </a:lnR>
                    <a:lnT>
                      <a:noFill/>
                    </a:lnT>
                    <a:lnB>
                      <a:noFill/>
                    </a:lnB>
                    <a:solidFill>
                      <a:srgbClr val="F5F5F5"/>
                    </a:solidFill>
                  </a:tcPr>
                </a:tc>
                <a:tc>
                  <a:txBody>
                    <a:bodyPr/>
                    <a:lstStyle/>
                    <a:p>
                      <a:pPr algn="ctr" fontAlgn="ctr"/>
                      <a:r>
                        <a:rPr lang="en-US" sz="1400" dirty="0">
                          <a:effectLst/>
                        </a:rPr>
                        <a:t>440 iterations, L2</a:t>
                      </a:r>
                    </a:p>
                  </a:txBody>
                  <a:tcPr marL="83689" marR="83689" marT="41844" marB="41844" anchor="ctr">
                    <a:lnL>
                      <a:noFill/>
                    </a:lnL>
                    <a:lnR>
                      <a:noFill/>
                    </a:lnR>
                    <a:lnT>
                      <a:noFill/>
                    </a:lnT>
                    <a:lnB>
                      <a:noFill/>
                    </a:lnB>
                    <a:solidFill>
                      <a:srgbClr val="F5F5F5"/>
                    </a:solidFill>
                  </a:tcPr>
                </a:tc>
                <a:tc>
                  <a:txBody>
                    <a:bodyPr/>
                    <a:lstStyle/>
                    <a:p>
                      <a:pPr algn="ctr" fontAlgn="ctr"/>
                      <a:r>
                        <a:rPr lang="en-US" sz="1400" dirty="0">
                          <a:effectLst/>
                        </a:rPr>
                        <a:t>86.0%</a:t>
                      </a:r>
                    </a:p>
                  </a:txBody>
                  <a:tcPr marL="83689" marR="83689" marT="41844" marB="41844" anchor="ctr">
                    <a:lnL>
                      <a:noFill/>
                    </a:lnL>
                    <a:lnR>
                      <a:noFill/>
                    </a:lnR>
                    <a:lnT>
                      <a:noFill/>
                    </a:lnT>
                    <a:lnB>
                      <a:noFill/>
                    </a:lnB>
                    <a:solidFill>
                      <a:srgbClr val="F5F5F5"/>
                    </a:solidFill>
                  </a:tcPr>
                </a:tc>
                <a:tc>
                  <a:txBody>
                    <a:bodyPr/>
                    <a:lstStyle/>
                    <a:p>
                      <a:pPr algn="ctr" fontAlgn="ctr"/>
                      <a:r>
                        <a:rPr lang="en-US" sz="1400" dirty="0">
                          <a:effectLst/>
                        </a:rPr>
                        <a:t>85.9%</a:t>
                      </a:r>
                    </a:p>
                  </a:txBody>
                  <a:tcPr marL="83689" marR="83689" marT="41844" marB="41844" anchor="ctr">
                    <a:lnL>
                      <a:noFill/>
                    </a:lnL>
                    <a:lnR>
                      <a:noFill/>
                    </a:lnR>
                    <a:lnT>
                      <a:noFill/>
                    </a:lnT>
                    <a:lnB>
                      <a:noFill/>
                    </a:lnB>
                    <a:solidFill>
                      <a:srgbClr val="F5F5F5"/>
                    </a:solidFill>
                  </a:tcPr>
                </a:tc>
                <a:tc>
                  <a:txBody>
                    <a:bodyPr/>
                    <a:lstStyle/>
                    <a:p>
                      <a:pPr algn="r" fontAlgn="ctr"/>
                      <a:r>
                        <a:rPr lang="en-US" sz="1400" dirty="0">
                          <a:effectLst/>
                        </a:rPr>
                        <a:t>25</a:t>
                      </a:r>
                    </a:p>
                  </a:txBody>
                  <a:tcPr marL="83689" marR="83689" marT="41844" marB="41844" anchor="ctr">
                    <a:lnL>
                      <a:noFill/>
                    </a:lnL>
                    <a:lnR>
                      <a:noFill/>
                    </a:lnR>
                    <a:lnT>
                      <a:noFill/>
                    </a:lnT>
                    <a:lnB>
                      <a:noFill/>
                    </a:lnB>
                    <a:solidFill>
                      <a:srgbClr val="F5F5F5"/>
                    </a:solidFill>
                  </a:tcPr>
                </a:tc>
                <a:extLst>
                  <a:ext uri="{0D108BD9-81ED-4DB2-BD59-A6C34878D82A}">
                    <a16:rowId xmlns:a16="http://schemas.microsoft.com/office/drawing/2014/main" val="829461606"/>
                  </a:ext>
                </a:extLst>
              </a:tr>
              <a:tr h="497841">
                <a:tc>
                  <a:txBody>
                    <a:bodyPr/>
                    <a:lstStyle/>
                    <a:p>
                      <a:pPr algn="l" fontAlgn="ctr"/>
                      <a:r>
                        <a:rPr lang="en-US" sz="1400" dirty="0">
                          <a:effectLst/>
                        </a:rPr>
                        <a:t>Decision Tree</a:t>
                      </a:r>
                    </a:p>
                  </a:txBody>
                  <a:tcPr marL="83689" marR="83689" marT="41844" marB="41844" anchor="ctr">
                    <a:lnL>
                      <a:noFill/>
                    </a:lnL>
                    <a:lnR>
                      <a:noFill/>
                    </a:lnR>
                    <a:lnT>
                      <a:noFill/>
                    </a:lnT>
                    <a:lnB>
                      <a:noFill/>
                    </a:lnB>
                  </a:tcPr>
                </a:tc>
                <a:tc>
                  <a:txBody>
                    <a:bodyPr/>
                    <a:lstStyle/>
                    <a:p>
                      <a:pPr algn="ctr" fontAlgn="ctr"/>
                      <a:r>
                        <a:rPr lang="en-US" sz="1400">
                          <a:effectLst/>
                        </a:rPr>
                        <a:t>gini, max depth 8</a:t>
                      </a:r>
                    </a:p>
                  </a:txBody>
                  <a:tcPr marL="83689" marR="83689" marT="41844" marB="41844" anchor="ctr">
                    <a:lnL>
                      <a:noFill/>
                    </a:lnL>
                    <a:lnR>
                      <a:noFill/>
                    </a:lnR>
                    <a:lnT>
                      <a:noFill/>
                    </a:lnT>
                    <a:lnB>
                      <a:noFill/>
                    </a:lnB>
                  </a:tcPr>
                </a:tc>
                <a:tc>
                  <a:txBody>
                    <a:bodyPr/>
                    <a:lstStyle/>
                    <a:p>
                      <a:pPr algn="ctr" fontAlgn="ctr"/>
                      <a:r>
                        <a:rPr lang="en-US" sz="1400">
                          <a:effectLst/>
                        </a:rPr>
                        <a:t>90.0%</a:t>
                      </a:r>
                    </a:p>
                  </a:txBody>
                  <a:tcPr marL="83689" marR="83689" marT="41844" marB="41844" anchor="ctr">
                    <a:lnL>
                      <a:noFill/>
                    </a:lnL>
                    <a:lnR>
                      <a:noFill/>
                    </a:lnR>
                    <a:lnT>
                      <a:noFill/>
                    </a:lnT>
                    <a:lnB>
                      <a:noFill/>
                    </a:lnB>
                  </a:tcPr>
                </a:tc>
                <a:tc>
                  <a:txBody>
                    <a:bodyPr/>
                    <a:lstStyle/>
                    <a:p>
                      <a:pPr algn="ctr" fontAlgn="ctr"/>
                      <a:r>
                        <a:rPr lang="en-US" sz="1400">
                          <a:effectLst/>
                        </a:rPr>
                        <a:t>85.0%</a:t>
                      </a:r>
                    </a:p>
                  </a:txBody>
                  <a:tcPr marL="83689" marR="83689" marT="41844" marB="41844" anchor="ctr">
                    <a:lnL>
                      <a:noFill/>
                    </a:lnL>
                    <a:lnR>
                      <a:noFill/>
                    </a:lnR>
                    <a:lnT>
                      <a:noFill/>
                    </a:lnT>
                    <a:lnB>
                      <a:noFill/>
                    </a:lnB>
                  </a:tcPr>
                </a:tc>
                <a:tc>
                  <a:txBody>
                    <a:bodyPr/>
                    <a:lstStyle/>
                    <a:p>
                      <a:pPr algn="r" fontAlgn="ctr"/>
                      <a:r>
                        <a:rPr lang="en-US" sz="1400">
                          <a:effectLst/>
                        </a:rPr>
                        <a:t>3</a:t>
                      </a:r>
                    </a:p>
                  </a:txBody>
                  <a:tcPr marL="83689" marR="83689" marT="41844" marB="41844" anchor="ctr">
                    <a:lnL>
                      <a:noFill/>
                    </a:lnL>
                    <a:lnR>
                      <a:noFill/>
                    </a:lnR>
                    <a:lnT>
                      <a:noFill/>
                    </a:lnT>
                    <a:lnB>
                      <a:noFill/>
                    </a:lnB>
                  </a:tcPr>
                </a:tc>
                <a:extLst>
                  <a:ext uri="{0D108BD9-81ED-4DB2-BD59-A6C34878D82A}">
                    <a16:rowId xmlns:a16="http://schemas.microsoft.com/office/drawing/2014/main" val="3910898483"/>
                  </a:ext>
                </a:extLst>
              </a:tr>
              <a:tr h="497841">
                <a:tc>
                  <a:txBody>
                    <a:bodyPr/>
                    <a:lstStyle/>
                    <a:p>
                      <a:pPr algn="l" fontAlgn="ctr"/>
                      <a:r>
                        <a:rPr lang="en-US" sz="1400">
                          <a:effectLst/>
                        </a:rPr>
                        <a:t>Grad. Boost</a:t>
                      </a:r>
                    </a:p>
                  </a:txBody>
                  <a:tcPr marL="83689" marR="83689" marT="41844" marB="41844" anchor="ctr">
                    <a:lnL>
                      <a:noFill/>
                    </a:lnL>
                    <a:lnR>
                      <a:noFill/>
                    </a:lnR>
                    <a:lnT>
                      <a:noFill/>
                    </a:lnT>
                    <a:lnB>
                      <a:noFill/>
                    </a:lnB>
                    <a:solidFill>
                      <a:srgbClr val="F5F5F5"/>
                    </a:solidFill>
                  </a:tcPr>
                </a:tc>
                <a:tc>
                  <a:txBody>
                    <a:bodyPr/>
                    <a:lstStyle/>
                    <a:p>
                      <a:pPr algn="ctr" fontAlgn="ctr"/>
                      <a:r>
                        <a:rPr lang="en-US" sz="1400">
                          <a:effectLst/>
                        </a:rPr>
                        <a:t>300 estim, max depth 4</a:t>
                      </a:r>
                    </a:p>
                  </a:txBody>
                  <a:tcPr marL="83689" marR="83689" marT="41844" marB="41844" anchor="ctr">
                    <a:lnL>
                      <a:noFill/>
                    </a:lnL>
                    <a:lnR>
                      <a:noFill/>
                    </a:lnR>
                    <a:lnT>
                      <a:noFill/>
                    </a:lnT>
                    <a:lnB>
                      <a:noFill/>
                    </a:lnB>
                    <a:solidFill>
                      <a:srgbClr val="F5F5F5"/>
                    </a:solidFill>
                  </a:tcPr>
                </a:tc>
                <a:tc>
                  <a:txBody>
                    <a:bodyPr/>
                    <a:lstStyle/>
                    <a:p>
                      <a:pPr algn="ctr" fontAlgn="ctr"/>
                      <a:r>
                        <a:rPr lang="en-US" sz="1400">
                          <a:effectLst/>
                        </a:rPr>
                        <a:t>93.0%</a:t>
                      </a:r>
                    </a:p>
                  </a:txBody>
                  <a:tcPr marL="83689" marR="83689" marT="41844" marB="41844" anchor="ctr">
                    <a:lnL>
                      <a:noFill/>
                    </a:lnL>
                    <a:lnR>
                      <a:noFill/>
                    </a:lnR>
                    <a:lnT>
                      <a:noFill/>
                    </a:lnT>
                    <a:lnB>
                      <a:noFill/>
                    </a:lnB>
                    <a:solidFill>
                      <a:srgbClr val="F5F5F5"/>
                    </a:solidFill>
                  </a:tcPr>
                </a:tc>
                <a:tc>
                  <a:txBody>
                    <a:bodyPr/>
                    <a:lstStyle/>
                    <a:p>
                      <a:pPr algn="ctr" fontAlgn="ctr"/>
                      <a:r>
                        <a:rPr lang="en-US" sz="1400">
                          <a:effectLst/>
                        </a:rPr>
                        <a:t>88.8%</a:t>
                      </a:r>
                    </a:p>
                  </a:txBody>
                  <a:tcPr marL="83689" marR="83689" marT="41844" marB="41844" anchor="ctr">
                    <a:lnL>
                      <a:noFill/>
                    </a:lnL>
                    <a:lnR>
                      <a:noFill/>
                    </a:lnR>
                    <a:lnT>
                      <a:noFill/>
                    </a:lnT>
                    <a:lnB>
                      <a:noFill/>
                    </a:lnB>
                    <a:solidFill>
                      <a:srgbClr val="F5F5F5"/>
                    </a:solidFill>
                  </a:tcPr>
                </a:tc>
                <a:tc>
                  <a:txBody>
                    <a:bodyPr/>
                    <a:lstStyle/>
                    <a:p>
                      <a:pPr algn="r" fontAlgn="ctr"/>
                      <a:r>
                        <a:rPr lang="en-US" sz="1400">
                          <a:effectLst/>
                        </a:rPr>
                        <a:t>226</a:t>
                      </a:r>
                    </a:p>
                  </a:txBody>
                  <a:tcPr marL="83689" marR="83689" marT="41844" marB="41844" anchor="ctr">
                    <a:lnL>
                      <a:noFill/>
                    </a:lnL>
                    <a:lnR>
                      <a:noFill/>
                    </a:lnR>
                    <a:lnT>
                      <a:noFill/>
                    </a:lnT>
                    <a:lnB>
                      <a:noFill/>
                    </a:lnB>
                    <a:solidFill>
                      <a:srgbClr val="F5F5F5"/>
                    </a:solidFill>
                  </a:tcPr>
                </a:tc>
                <a:extLst>
                  <a:ext uri="{0D108BD9-81ED-4DB2-BD59-A6C34878D82A}">
                    <a16:rowId xmlns:a16="http://schemas.microsoft.com/office/drawing/2014/main" val="1499625171"/>
                  </a:ext>
                </a:extLst>
              </a:tr>
              <a:tr h="497841">
                <a:tc>
                  <a:txBody>
                    <a:bodyPr/>
                    <a:lstStyle/>
                    <a:p>
                      <a:pPr algn="l" fontAlgn="ctr"/>
                      <a:r>
                        <a:rPr lang="en-US" sz="1400" dirty="0">
                          <a:effectLst/>
                        </a:rPr>
                        <a:t>Random Forest</a:t>
                      </a:r>
                    </a:p>
                  </a:txBody>
                  <a:tcPr marL="83689" marR="83689" marT="41844" marB="41844" anchor="ctr">
                    <a:lnL>
                      <a:noFill/>
                    </a:lnL>
                    <a:lnR>
                      <a:noFill/>
                    </a:lnR>
                    <a:lnT>
                      <a:noFill/>
                    </a:lnT>
                    <a:lnB>
                      <a:noFill/>
                    </a:lnB>
                  </a:tcPr>
                </a:tc>
                <a:tc>
                  <a:txBody>
                    <a:bodyPr/>
                    <a:lstStyle/>
                    <a:p>
                      <a:pPr algn="ctr" fontAlgn="ctr"/>
                      <a:r>
                        <a:rPr lang="en-US" sz="1400" dirty="0">
                          <a:effectLst/>
                        </a:rPr>
                        <a:t>100 </a:t>
                      </a:r>
                      <a:r>
                        <a:rPr lang="en-US" sz="1400" dirty="0" err="1">
                          <a:effectLst/>
                        </a:rPr>
                        <a:t>estim</a:t>
                      </a:r>
                      <a:r>
                        <a:rPr lang="en-US" sz="1400" dirty="0">
                          <a:effectLst/>
                        </a:rPr>
                        <a:t>, max depth 11</a:t>
                      </a:r>
                    </a:p>
                  </a:txBody>
                  <a:tcPr marL="83689" marR="83689" marT="41844" marB="41844" anchor="ctr">
                    <a:lnL>
                      <a:noFill/>
                    </a:lnL>
                    <a:lnR>
                      <a:noFill/>
                    </a:lnR>
                    <a:lnT>
                      <a:noFill/>
                    </a:lnT>
                    <a:lnB>
                      <a:noFill/>
                    </a:lnB>
                  </a:tcPr>
                </a:tc>
                <a:tc>
                  <a:txBody>
                    <a:bodyPr/>
                    <a:lstStyle/>
                    <a:p>
                      <a:pPr algn="ctr" fontAlgn="ctr"/>
                      <a:r>
                        <a:rPr lang="en-US" sz="1400" dirty="0">
                          <a:effectLst/>
                        </a:rPr>
                        <a:t>94.9%</a:t>
                      </a:r>
                    </a:p>
                  </a:txBody>
                  <a:tcPr marL="83689" marR="83689" marT="41844" marB="41844" anchor="ctr">
                    <a:lnL>
                      <a:noFill/>
                    </a:lnL>
                    <a:lnR>
                      <a:noFill/>
                    </a:lnR>
                    <a:lnT>
                      <a:noFill/>
                    </a:lnT>
                    <a:lnB>
                      <a:noFill/>
                    </a:lnB>
                  </a:tcPr>
                </a:tc>
                <a:tc>
                  <a:txBody>
                    <a:bodyPr/>
                    <a:lstStyle/>
                    <a:p>
                      <a:pPr algn="ctr" fontAlgn="ctr"/>
                      <a:r>
                        <a:rPr lang="en-US" sz="1400" dirty="0">
                          <a:effectLst/>
                        </a:rPr>
                        <a:t>88.3%</a:t>
                      </a:r>
                    </a:p>
                  </a:txBody>
                  <a:tcPr marL="83689" marR="83689" marT="41844" marB="41844" anchor="ctr">
                    <a:lnL>
                      <a:noFill/>
                    </a:lnL>
                    <a:lnR>
                      <a:noFill/>
                    </a:lnR>
                    <a:lnT>
                      <a:noFill/>
                    </a:lnT>
                    <a:lnB>
                      <a:noFill/>
                    </a:lnB>
                  </a:tcPr>
                </a:tc>
                <a:tc>
                  <a:txBody>
                    <a:bodyPr/>
                    <a:lstStyle/>
                    <a:p>
                      <a:pPr algn="r" fontAlgn="ctr"/>
                      <a:r>
                        <a:rPr lang="en-US" sz="1400" dirty="0">
                          <a:effectLst/>
                        </a:rPr>
                        <a:t>68</a:t>
                      </a:r>
                    </a:p>
                  </a:txBody>
                  <a:tcPr marL="83689" marR="83689" marT="41844" marB="41844" anchor="ctr">
                    <a:lnL>
                      <a:noFill/>
                    </a:lnL>
                    <a:lnR>
                      <a:noFill/>
                    </a:lnR>
                    <a:lnT>
                      <a:noFill/>
                    </a:lnT>
                    <a:lnB>
                      <a:noFill/>
                    </a:lnB>
                  </a:tcPr>
                </a:tc>
                <a:extLst>
                  <a:ext uri="{0D108BD9-81ED-4DB2-BD59-A6C34878D82A}">
                    <a16:rowId xmlns:a16="http://schemas.microsoft.com/office/drawing/2014/main" val="428997479"/>
                  </a:ext>
                </a:extLst>
              </a:tr>
            </a:tbl>
          </a:graphicData>
        </a:graphic>
      </p:graphicFrame>
    </p:spTree>
    <p:extLst>
      <p:ext uri="{BB962C8B-B14F-4D97-AF65-F5344CB8AC3E}">
        <p14:creationId xmlns:p14="http://schemas.microsoft.com/office/powerpoint/2010/main" val="119531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a:xfrm>
            <a:off x="1066800" y="642594"/>
            <a:ext cx="10058400" cy="1371600"/>
          </a:xfrm>
        </p:spPr>
        <p:txBody>
          <a:bodyPr anchor="ctr">
            <a:normAutofit/>
          </a:bodyPr>
          <a:lstStyle/>
          <a:p>
            <a:r>
              <a:rPr lang="en-US" sz="3600" dirty="0"/>
              <a:t>Feature Importance – Gradient Boosting</a:t>
            </a:r>
          </a:p>
        </p:txBody>
      </p:sp>
      <p:pic>
        <p:nvPicPr>
          <p:cNvPr id="2050" name="Picture 2">
            <a:extLst>
              <a:ext uri="{FF2B5EF4-FFF2-40B4-BE49-F238E27FC236}">
                <a16:creationId xmlns:a16="http://schemas.microsoft.com/office/drawing/2014/main" id="{5A2C58E7-AA66-4093-9485-04123F4C88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4981" y="2103120"/>
            <a:ext cx="3907078" cy="3749040"/>
          </a:xfrm>
          <a:prstGeom prst="rect">
            <a:avLst/>
          </a:prstGeom>
          <a:solidFill>
            <a:srgbClr val="FFFFFF"/>
          </a:solidFill>
        </p:spPr>
      </p:pic>
      <p:sp>
        <p:nvSpPr>
          <p:cNvPr id="3" name="Content Placeholder 2">
            <a:extLst>
              <a:ext uri="{FF2B5EF4-FFF2-40B4-BE49-F238E27FC236}">
                <a16:creationId xmlns:a16="http://schemas.microsoft.com/office/drawing/2014/main" id="{6CAFBCFA-D09C-477B-B90D-9422D1CE8DEA}"/>
              </a:ext>
            </a:extLst>
          </p:cNvPr>
          <p:cNvSpPr>
            <a:spLocks noGrp="1"/>
          </p:cNvSpPr>
          <p:nvPr>
            <p:ph sz="half" idx="2"/>
          </p:nvPr>
        </p:nvSpPr>
        <p:spPr>
          <a:xfrm>
            <a:off x="5754029" y="2103120"/>
            <a:ext cx="5371171" cy="3749040"/>
          </a:xfrm>
        </p:spPr>
        <p:txBody>
          <a:bodyPr>
            <a:normAutofit fontScale="92500" lnSpcReduction="10000"/>
          </a:bodyPr>
          <a:lstStyle/>
          <a:p>
            <a:r>
              <a:rPr lang="en-US" dirty="0"/>
              <a:t>Feature list for single decision tree is similar (but not identical)</a:t>
            </a:r>
          </a:p>
          <a:p>
            <a:r>
              <a:rPr lang="en-US" dirty="0"/>
              <a:t>Different from top list described by authors of the paper:</a:t>
            </a:r>
          </a:p>
          <a:p>
            <a:pPr lvl="1"/>
            <a:r>
              <a:rPr lang="en-US" dirty="0"/>
              <a:t>They cited primarily text band and the MFCC </a:t>
            </a:r>
            <a:r>
              <a:rPr lang="en-US" dirty="0" err="1"/>
              <a:t>BoW</a:t>
            </a:r>
            <a:r>
              <a:rPr lang="en-US" dirty="0"/>
              <a:t> features.</a:t>
            </a:r>
          </a:p>
          <a:p>
            <a:pPr lvl="1"/>
            <a:r>
              <a:rPr lang="en-US" dirty="0"/>
              <a:t>My top five were:</a:t>
            </a:r>
          </a:p>
          <a:p>
            <a:pPr lvl="2"/>
            <a:r>
              <a:rPr lang="en-US" dirty="0"/>
              <a:t>Spectral </a:t>
            </a:r>
            <a:r>
              <a:rPr lang="en-US" dirty="0" err="1"/>
              <a:t>rolloff</a:t>
            </a:r>
            <a:r>
              <a:rPr lang="en-US" dirty="0"/>
              <a:t> variance</a:t>
            </a:r>
          </a:p>
          <a:p>
            <a:pPr lvl="2"/>
            <a:r>
              <a:rPr lang="en-US" dirty="0"/>
              <a:t>Text area mean (7</a:t>
            </a:r>
            <a:r>
              <a:rPr lang="en-US" baseline="30000" dirty="0"/>
              <a:t>th</a:t>
            </a:r>
            <a:r>
              <a:rPr lang="en-US" dirty="0"/>
              <a:t> of 15 measurements)</a:t>
            </a:r>
          </a:p>
          <a:p>
            <a:pPr lvl="2"/>
            <a:r>
              <a:rPr lang="en-US" dirty="0"/>
              <a:t>Text area mean (1</a:t>
            </a:r>
            <a:r>
              <a:rPr lang="en-US" baseline="30000" dirty="0"/>
              <a:t>st</a:t>
            </a:r>
            <a:r>
              <a:rPr lang="en-US" dirty="0"/>
              <a:t> of 15 measurements)</a:t>
            </a:r>
          </a:p>
          <a:p>
            <a:pPr lvl="2"/>
            <a:r>
              <a:rPr lang="en-US" dirty="0"/>
              <a:t>Short-time energy variance</a:t>
            </a:r>
          </a:p>
          <a:p>
            <a:pPr lvl="2"/>
            <a:r>
              <a:rPr lang="en-US" dirty="0"/>
              <a:t>Shot length (number of video frames)</a:t>
            </a:r>
          </a:p>
          <a:p>
            <a:pPr lvl="1"/>
            <a:r>
              <a:rPr lang="en-US" dirty="0"/>
              <a:t>For me, top </a:t>
            </a:r>
            <a:r>
              <a:rPr lang="en-US" dirty="0" err="1"/>
              <a:t>BoW</a:t>
            </a:r>
            <a:r>
              <a:rPr lang="en-US" dirty="0"/>
              <a:t> feature is only#7; fundamental frequency mean is down at #19</a:t>
            </a:r>
          </a:p>
        </p:txBody>
      </p:sp>
    </p:spTree>
    <p:extLst>
      <p:ext uri="{BB962C8B-B14F-4D97-AF65-F5344CB8AC3E}">
        <p14:creationId xmlns:p14="http://schemas.microsoft.com/office/powerpoint/2010/main" val="228401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Comparison between BBC and CNN</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a:xfrm>
            <a:off x="1066800" y="4933188"/>
            <a:ext cx="10058400" cy="1282218"/>
          </a:xfrm>
        </p:spPr>
        <p:txBody>
          <a:bodyPr/>
          <a:lstStyle/>
          <a:p>
            <a:r>
              <a:rPr lang="en-US" dirty="0"/>
              <a:t>Performance of the BBC-trained model is poor when applied to CNN data</a:t>
            </a:r>
          </a:p>
          <a:p>
            <a:pPr lvl="1"/>
            <a:r>
              <a:rPr lang="en-US" dirty="0"/>
              <a:t>Suggests “look and feel” or “style” of TV channel is key driver of model</a:t>
            </a:r>
          </a:p>
          <a:p>
            <a:r>
              <a:rPr lang="en-US" dirty="0"/>
              <a:t>When model “retrained” on larger CNN data (same parameters), performance even better than with BBC data set.</a:t>
            </a:r>
          </a:p>
        </p:txBody>
      </p:sp>
      <p:graphicFrame>
        <p:nvGraphicFramePr>
          <p:cNvPr id="4" name="Table 3">
            <a:extLst>
              <a:ext uri="{FF2B5EF4-FFF2-40B4-BE49-F238E27FC236}">
                <a16:creationId xmlns:a16="http://schemas.microsoft.com/office/drawing/2014/main" id="{9FC9F92B-02AB-478B-B8CD-24DC95A809CB}"/>
              </a:ext>
            </a:extLst>
          </p:cNvPr>
          <p:cNvGraphicFramePr>
            <a:graphicFrameLocks noGrp="1"/>
          </p:cNvGraphicFramePr>
          <p:nvPr>
            <p:extLst>
              <p:ext uri="{D42A27DB-BD31-4B8C-83A1-F6EECF244321}">
                <p14:modId xmlns:p14="http://schemas.microsoft.com/office/powerpoint/2010/main" val="2892229369"/>
              </p:ext>
            </p:extLst>
          </p:nvPr>
        </p:nvGraphicFramePr>
        <p:xfrm>
          <a:off x="1066800" y="2148840"/>
          <a:ext cx="10058400" cy="2560320"/>
        </p:xfrm>
        <a:graphic>
          <a:graphicData uri="http://schemas.openxmlformats.org/drawingml/2006/table">
            <a:tbl>
              <a:tblPr/>
              <a:tblGrid>
                <a:gridCol w="2011680">
                  <a:extLst>
                    <a:ext uri="{9D8B030D-6E8A-4147-A177-3AD203B41FA5}">
                      <a16:colId xmlns:a16="http://schemas.microsoft.com/office/drawing/2014/main" val="2181613827"/>
                    </a:ext>
                  </a:extLst>
                </a:gridCol>
                <a:gridCol w="2011680">
                  <a:extLst>
                    <a:ext uri="{9D8B030D-6E8A-4147-A177-3AD203B41FA5}">
                      <a16:colId xmlns:a16="http://schemas.microsoft.com/office/drawing/2014/main" val="1719594128"/>
                    </a:ext>
                  </a:extLst>
                </a:gridCol>
                <a:gridCol w="2011680">
                  <a:extLst>
                    <a:ext uri="{9D8B030D-6E8A-4147-A177-3AD203B41FA5}">
                      <a16:colId xmlns:a16="http://schemas.microsoft.com/office/drawing/2014/main" val="1107335423"/>
                    </a:ext>
                  </a:extLst>
                </a:gridCol>
                <a:gridCol w="2011680">
                  <a:extLst>
                    <a:ext uri="{9D8B030D-6E8A-4147-A177-3AD203B41FA5}">
                      <a16:colId xmlns:a16="http://schemas.microsoft.com/office/drawing/2014/main" val="2165056536"/>
                    </a:ext>
                  </a:extLst>
                </a:gridCol>
                <a:gridCol w="2011680">
                  <a:extLst>
                    <a:ext uri="{9D8B030D-6E8A-4147-A177-3AD203B41FA5}">
                      <a16:colId xmlns:a16="http://schemas.microsoft.com/office/drawing/2014/main" val="658494126"/>
                    </a:ext>
                  </a:extLst>
                </a:gridCol>
              </a:tblGrid>
              <a:tr h="0">
                <a:tc>
                  <a:txBody>
                    <a:bodyPr/>
                    <a:lstStyle/>
                    <a:p>
                      <a:pPr algn="l" fontAlgn="ctr"/>
                      <a:r>
                        <a:rPr lang="en-US" b="1">
                          <a:effectLst/>
                        </a:rPr>
                        <a:t>R-squared</a:t>
                      </a:r>
                    </a:p>
                  </a:txBody>
                  <a:tcPr anchor="ctr">
                    <a:lnL>
                      <a:noFill/>
                    </a:lnL>
                    <a:lnR>
                      <a:noFill/>
                    </a:lnR>
                    <a:lnT>
                      <a:noFill/>
                    </a:lnT>
                    <a:lnB>
                      <a:noFill/>
                    </a:lnB>
                    <a:solidFill>
                      <a:srgbClr val="FFFFFF"/>
                    </a:solidFill>
                  </a:tcPr>
                </a:tc>
                <a:tc>
                  <a:txBody>
                    <a:bodyPr/>
                    <a:lstStyle/>
                    <a:p>
                      <a:pPr algn="ctr" fontAlgn="ctr"/>
                      <a:endParaRPr lang="en-US" b="1">
                        <a:effectLst/>
                      </a:endParaRPr>
                    </a:p>
                  </a:txBody>
                  <a:tcPr anchor="ctr">
                    <a:lnL>
                      <a:noFill/>
                    </a:lnL>
                    <a:lnR>
                      <a:noFill/>
                    </a:lnR>
                    <a:lnT>
                      <a:noFill/>
                    </a:lnT>
                    <a:lnB>
                      <a:noFill/>
                    </a:lnB>
                    <a:solidFill>
                      <a:srgbClr val="FFFFFF"/>
                    </a:solidFill>
                  </a:tcPr>
                </a:tc>
                <a:tc>
                  <a:txBody>
                    <a:bodyPr/>
                    <a:lstStyle/>
                    <a:p>
                      <a:pPr algn="ctr" fontAlgn="ctr"/>
                      <a:endParaRPr lang="en-US" b="1">
                        <a:effectLst/>
                      </a:endParaRPr>
                    </a:p>
                  </a:txBody>
                  <a:tcPr anchor="ctr">
                    <a:lnL>
                      <a:noFill/>
                    </a:lnL>
                    <a:lnR>
                      <a:noFill/>
                    </a:lnR>
                    <a:lnT>
                      <a:noFill/>
                    </a:lnT>
                    <a:lnB>
                      <a:noFill/>
                    </a:lnB>
                    <a:solidFill>
                      <a:srgbClr val="FFFFFF"/>
                    </a:solidFill>
                  </a:tcPr>
                </a:tc>
                <a:tc>
                  <a:txBody>
                    <a:bodyPr/>
                    <a:lstStyle/>
                    <a:p>
                      <a:pPr algn="ctr" fontAlgn="ctr"/>
                      <a:endParaRPr lang="en-US" b="1">
                        <a:effectLst/>
                      </a:endParaRPr>
                    </a:p>
                  </a:txBody>
                  <a:tcPr anchor="ctr">
                    <a:lnL>
                      <a:noFill/>
                    </a:lnL>
                    <a:lnR>
                      <a:noFill/>
                    </a:lnR>
                    <a:lnT>
                      <a:noFill/>
                    </a:lnT>
                    <a:lnB>
                      <a:noFill/>
                    </a:lnB>
                    <a:solidFill>
                      <a:srgbClr val="FFFFFF"/>
                    </a:solidFill>
                  </a:tcPr>
                </a:tc>
                <a:tc>
                  <a:txBody>
                    <a:bodyPr/>
                    <a:lstStyle/>
                    <a:p>
                      <a:pPr algn="ctr" fontAlgn="ctr"/>
                      <a:endParaRPr lang="en-US"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68285870"/>
                  </a:ext>
                </a:extLst>
              </a:tr>
              <a:tr h="0">
                <a:tc>
                  <a:txBody>
                    <a:bodyPr/>
                    <a:lstStyle/>
                    <a:p>
                      <a:pPr algn="l" fontAlgn="ctr"/>
                      <a:r>
                        <a:rPr lang="en-US">
                          <a:effectLst/>
                        </a:rPr>
                        <a:t>Trained On</a:t>
                      </a:r>
                    </a:p>
                  </a:txBody>
                  <a:tcPr anchor="ctr">
                    <a:lnL>
                      <a:noFill/>
                    </a:lnL>
                    <a:lnR>
                      <a:noFill/>
                    </a:lnR>
                    <a:lnT>
                      <a:noFill/>
                    </a:lnT>
                    <a:lnB>
                      <a:noFill/>
                    </a:lnB>
                    <a:solidFill>
                      <a:srgbClr val="F5F5F5"/>
                    </a:solidFill>
                  </a:tcPr>
                </a:tc>
                <a:tc>
                  <a:txBody>
                    <a:bodyPr/>
                    <a:lstStyle/>
                    <a:p>
                      <a:pPr algn="ctr" fontAlgn="ctr"/>
                      <a:r>
                        <a:rPr lang="en-US">
                          <a:effectLst/>
                        </a:rPr>
                        <a:t>BBC Train</a:t>
                      </a:r>
                    </a:p>
                  </a:txBody>
                  <a:tcPr anchor="ctr">
                    <a:lnL>
                      <a:noFill/>
                    </a:lnL>
                    <a:lnR>
                      <a:noFill/>
                    </a:lnR>
                    <a:lnT>
                      <a:noFill/>
                    </a:lnT>
                    <a:lnB>
                      <a:noFill/>
                    </a:lnB>
                    <a:solidFill>
                      <a:srgbClr val="F5F5F5"/>
                    </a:solidFill>
                  </a:tcPr>
                </a:tc>
                <a:tc>
                  <a:txBody>
                    <a:bodyPr/>
                    <a:lstStyle/>
                    <a:p>
                      <a:pPr algn="ctr" fontAlgn="ctr"/>
                      <a:r>
                        <a:rPr lang="en-US">
                          <a:effectLst/>
                        </a:rPr>
                        <a:t>BBC Train</a:t>
                      </a:r>
                    </a:p>
                  </a:txBody>
                  <a:tcPr anchor="ctr">
                    <a:lnL>
                      <a:noFill/>
                    </a:lnL>
                    <a:lnR>
                      <a:noFill/>
                    </a:lnR>
                    <a:lnT>
                      <a:noFill/>
                    </a:lnT>
                    <a:lnB>
                      <a:noFill/>
                    </a:lnB>
                    <a:solidFill>
                      <a:srgbClr val="F5F5F5"/>
                    </a:solidFill>
                  </a:tcPr>
                </a:tc>
                <a:tc>
                  <a:txBody>
                    <a:bodyPr/>
                    <a:lstStyle/>
                    <a:p>
                      <a:pPr algn="ctr" fontAlgn="ctr"/>
                      <a:r>
                        <a:rPr lang="en-US">
                          <a:effectLst/>
                        </a:rPr>
                        <a:t>CNN Train</a:t>
                      </a:r>
                    </a:p>
                  </a:txBody>
                  <a:tcPr anchor="ctr">
                    <a:lnL>
                      <a:noFill/>
                    </a:lnL>
                    <a:lnR>
                      <a:noFill/>
                    </a:lnR>
                    <a:lnT>
                      <a:noFill/>
                    </a:lnT>
                    <a:lnB>
                      <a:noFill/>
                    </a:lnB>
                    <a:solidFill>
                      <a:srgbClr val="F5F5F5"/>
                    </a:solidFill>
                  </a:tcPr>
                </a:tc>
                <a:tc>
                  <a:txBody>
                    <a:bodyPr/>
                    <a:lstStyle/>
                    <a:p>
                      <a:pPr algn="ctr" fontAlgn="ctr"/>
                      <a:r>
                        <a:rPr lang="en-US">
                          <a:effectLst/>
                        </a:rPr>
                        <a:t>CNN Train</a:t>
                      </a:r>
                    </a:p>
                  </a:txBody>
                  <a:tcPr anchor="ctr">
                    <a:lnL>
                      <a:noFill/>
                    </a:lnL>
                    <a:lnR>
                      <a:noFill/>
                    </a:lnR>
                    <a:lnT>
                      <a:noFill/>
                    </a:lnT>
                    <a:lnB>
                      <a:noFill/>
                    </a:lnB>
                    <a:solidFill>
                      <a:srgbClr val="F5F5F5"/>
                    </a:solidFill>
                  </a:tcPr>
                </a:tc>
                <a:extLst>
                  <a:ext uri="{0D108BD9-81ED-4DB2-BD59-A6C34878D82A}">
                    <a16:rowId xmlns:a16="http://schemas.microsoft.com/office/drawing/2014/main" val="717916239"/>
                  </a:ext>
                </a:extLst>
              </a:tr>
              <a:tr h="0">
                <a:tc>
                  <a:txBody>
                    <a:bodyPr/>
                    <a:lstStyle/>
                    <a:p>
                      <a:pPr algn="l" fontAlgn="ctr"/>
                      <a:r>
                        <a:rPr lang="en-US">
                          <a:effectLst/>
                        </a:rPr>
                        <a:t>Applied To</a:t>
                      </a:r>
                    </a:p>
                  </a:txBody>
                  <a:tcPr anchor="ctr">
                    <a:lnL>
                      <a:noFill/>
                    </a:lnL>
                    <a:lnR>
                      <a:noFill/>
                    </a:lnR>
                    <a:lnT>
                      <a:noFill/>
                    </a:lnT>
                    <a:lnB>
                      <a:noFill/>
                    </a:lnB>
                    <a:solidFill>
                      <a:srgbClr val="FFFFFF"/>
                    </a:solidFill>
                  </a:tcPr>
                </a:tc>
                <a:tc>
                  <a:txBody>
                    <a:bodyPr/>
                    <a:lstStyle/>
                    <a:p>
                      <a:pPr algn="ctr" fontAlgn="ctr"/>
                      <a:r>
                        <a:rPr lang="en-US">
                          <a:effectLst/>
                        </a:rPr>
                        <a:t>BBC Test</a:t>
                      </a:r>
                    </a:p>
                  </a:txBody>
                  <a:tcPr anchor="ctr">
                    <a:lnL>
                      <a:noFill/>
                    </a:lnL>
                    <a:lnR>
                      <a:noFill/>
                    </a:lnR>
                    <a:lnT>
                      <a:noFill/>
                    </a:lnT>
                    <a:lnB>
                      <a:noFill/>
                    </a:lnB>
                    <a:solidFill>
                      <a:srgbClr val="FFFFFF"/>
                    </a:solidFill>
                  </a:tcPr>
                </a:tc>
                <a:tc>
                  <a:txBody>
                    <a:bodyPr/>
                    <a:lstStyle/>
                    <a:p>
                      <a:pPr algn="ctr" fontAlgn="ctr"/>
                      <a:r>
                        <a:rPr lang="en-US" dirty="0">
                          <a:effectLst/>
                        </a:rPr>
                        <a:t>CNN All</a:t>
                      </a:r>
                    </a:p>
                  </a:txBody>
                  <a:tcPr anchor="ctr">
                    <a:lnL>
                      <a:noFill/>
                    </a:lnL>
                    <a:lnR>
                      <a:noFill/>
                    </a:lnR>
                    <a:lnT>
                      <a:noFill/>
                    </a:lnT>
                    <a:lnB>
                      <a:noFill/>
                    </a:lnB>
                    <a:solidFill>
                      <a:srgbClr val="FFFFFF"/>
                    </a:solidFill>
                  </a:tcPr>
                </a:tc>
                <a:tc>
                  <a:txBody>
                    <a:bodyPr/>
                    <a:lstStyle/>
                    <a:p>
                      <a:pPr algn="ctr" fontAlgn="ctr"/>
                      <a:r>
                        <a:rPr lang="en-US">
                          <a:effectLst/>
                        </a:rPr>
                        <a:t>CNN Train</a:t>
                      </a:r>
                    </a:p>
                  </a:txBody>
                  <a:tcPr anchor="ctr">
                    <a:lnL>
                      <a:noFill/>
                    </a:lnL>
                    <a:lnR>
                      <a:noFill/>
                    </a:lnR>
                    <a:lnT>
                      <a:noFill/>
                    </a:lnT>
                    <a:lnB>
                      <a:noFill/>
                    </a:lnB>
                    <a:solidFill>
                      <a:srgbClr val="FFFFFF"/>
                    </a:solidFill>
                  </a:tcPr>
                </a:tc>
                <a:tc>
                  <a:txBody>
                    <a:bodyPr/>
                    <a:lstStyle/>
                    <a:p>
                      <a:pPr algn="ctr" fontAlgn="ctr"/>
                      <a:r>
                        <a:rPr lang="en-US">
                          <a:effectLst/>
                        </a:rPr>
                        <a:t>CNN Test</a:t>
                      </a:r>
                    </a:p>
                  </a:txBody>
                  <a:tcPr anchor="ctr">
                    <a:lnL>
                      <a:noFill/>
                    </a:lnL>
                    <a:lnR>
                      <a:noFill/>
                    </a:lnR>
                    <a:lnT>
                      <a:noFill/>
                    </a:lnT>
                    <a:lnB>
                      <a:noFill/>
                    </a:lnB>
                    <a:solidFill>
                      <a:srgbClr val="FFFFFF"/>
                    </a:solidFill>
                  </a:tcPr>
                </a:tc>
                <a:extLst>
                  <a:ext uri="{0D108BD9-81ED-4DB2-BD59-A6C34878D82A}">
                    <a16:rowId xmlns:a16="http://schemas.microsoft.com/office/drawing/2014/main" val="2576459982"/>
                  </a:ext>
                </a:extLst>
              </a:tr>
              <a:tr h="0">
                <a:tc>
                  <a:txBody>
                    <a:bodyPr/>
                    <a:lstStyle/>
                    <a:p>
                      <a:pPr algn="l" fontAlgn="ctr"/>
                      <a:endParaRPr lang="en-US">
                        <a:effectLst/>
                      </a:endParaRPr>
                    </a:p>
                  </a:txBody>
                  <a:tcPr anchor="ctr">
                    <a:lnL>
                      <a:noFill/>
                    </a:lnL>
                    <a:lnR>
                      <a:noFill/>
                    </a:lnR>
                    <a:lnT>
                      <a:noFill/>
                    </a:lnT>
                    <a:lnB>
                      <a:noFill/>
                    </a:lnB>
                    <a:solidFill>
                      <a:srgbClr val="F5F5F5"/>
                    </a:solidFill>
                  </a:tcPr>
                </a:tc>
                <a:tc>
                  <a:txBody>
                    <a:bodyPr/>
                    <a:lstStyle/>
                    <a:p>
                      <a:pPr algn="ctr" fontAlgn="ctr"/>
                      <a:endParaRPr lang="en-US">
                        <a:effectLst/>
                      </a:endParaRPr>
                    </a:p>
                  </a:txBody>
                  <a:tcPr anchor="ctr">
                    <a:lnL>
                      <a:noFill/>
                    </a:lnL>
                    <a:lnR>
                      <a:noFill/>
                    </a:lnR>
                    <a:lnT>
                      <a:noFill/>
                    </a:lnT>
                    <a:lnB>
                      <a:noFill/>
                    </a:lnB>
                    <a:solidFill>
                      <a:srgbClr val="F5F5F5"/>
                    </a:solidFill>
                  </a:tcPr>
                </a:tc>
                <a:tc>
                  <a:txBody>
                    <a:bodyPr/>
                    <a:lstStyle/>
                    <a:p>
                      <a:pPr algn="ctr" fontAlgn="ctr"/>
                      <a:endParaRPr lang="en-US">
                        <a:effectLst/>
                      </a:endParaRPr>
                    </a:p>
                  </a:txBody>
                  <a:tcPr anchor="ctr">
                    <a:lnL>
                      <a:noFill/>
                    </a:lnL>
                    <a:lnR>
                      <a:noFill/>
                    </a:lnR>
                    <a:lnT>
                      <a:noFill/>
                    </a:lnT>
                    <a:lnB>
                      <a:noFill/>
                    </a:lnB>
                    <a:solidFill>
                      <a:srgbClr val="F5F5F5"/>
                    </a:solidFill>
                  </a:tcPr>
                </a:tc>
                <a:tc>
                  <a:txBody>
                    <a:bodyPr/>
                    <a:lstStyle/>
                    <a:p>
                      <a:pPr algn="ctr" fontAlgn="ctr"/>
                      <a:endParaRPr lang="en-US">
                        <a:effectLst/>
                      </a:endParaRPr>
                    </a:p>
                  </a:txBody>
                  <a:tcPr anchor="ctr">
                    <a:lnL>
                      <a:noFill/>
                    </a:lnL>
                    <a:lnR>
                      <a:noFill/>
                    </a:lnR>
                    <a:lnT>
                      <a:noFill/>
                    </a:lnT>
                    <a:lnB>
                      <a:noFill/>
                    </a:lnB>
                    <a:solidFill>
                      <a:srgbClr val="F5F5F5"/>
                    </a:solidFill>
                  </a:tcPr>
                </a:tc>
                <a:tc>
                  <a:txBody>
                    <a:bodyPr/>
                    <a:lstStyle/>
                    <a:p>
                      <a:pPr algn="ctr" fontAlgn="ctr"/>
                      <a:endParaRPr lang="en-US">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449683764"/>
                  </a:ext>
                </a:extLst>
              </a:tr>
              <a:tr h="0">
                <a:tc>
                  <a:txBody>
                    <a:bodyPr/>
                    <a:lstStyle/>
                    <a:p>
                      <a:pPr algn="l" fontAlgn="ctr"/>
                      <a:r>
                        <a:rPr lang="en-US">
                          <a:effectLst/>
                        </a:rPr>
                        <a:t>Decision Tree</a:t>
                      </a:r>
                    </a:p>
                  </a:txBody>
                  <a:tcPr anchor="ctr">
                    <a:lnL>
                      <a:noFill/>
                    </a:lnL>
                    <a:lnR>
                      <a:noFill/>
                    </a:lnR>
                    <a:lnT>
                      <a:noFill/>
                    </a:lnT>
                    <a:lnB>
                      <a:noFill/>
                    </a:lnB>
                    <a:solidFill>
                      <a:srgbClr val="FFFFFF"/>
                    </a:solidFill>
                  </a:tcPr>
                </a:tc>
                <a:tc>
                  <a:txBody>
                    <a:bodyPr/>
                    <a:lstStyle/>
                    <a:p>
                      <a:pPr algn="ctr" fontAlgn="ctr"/>
                      <a:r>
                        <a:rPr lang="en-US">
                          <a:effectLst/>
                        </a:rPr>
                        <a:t>85.0%</a:t>
                      </a:r>
                    </a:p>
                  </a:txBody>
                  <a:tcPr anchor="ctr">
                    <a:lnL>
                      <a:noFill/>
                    </a:lnL>
                    <a:lnR>
                      <a:noFill/>
                    </a:lnR>
                    <a:lnT>
                      <a:noFill/>
                    </a:lnT>
                    <a:lnB>
                      <a:noFill/>
                    </a:lnB>
                    <a:solidFill>
                      <a:srgbClr val="FFFFFF"/>
                    </a:solidFill>
                  </a:tcPr>
                </a:tc>
                <a:tc>
                  <a:txBody>
                    <a:bodyPr/>
                    <a:lstStyle/>
                    <a:p>
                      <a:pPr algn="ctr" fontAlgn="ctr"/>
                      <a:r>
                        <a:rPr lang="en-US">
                          <a:effectLst/>
                        </a:rPr>
                        <a:t>60.5%</a:t>
                      </a:r>
                    </a:p>
                  </a:txBody>
                  <a:tcPr anchor="ctr">
                    <a:lnL>
                      <a:noFill/>
                    </a:lnL>
                    <a:lnR>
                      <a:noFill/>
                    </a:lnR>
                    <a:lnT>
                      <a:noFill/>
                    </a:lnT>
                    <a:lnB>
                      <a:noFill/>
                    </a:lnB>
                    <a:solidFill>
                      <a:srgbClr val="FFFFFF"/>
                    </a:solidFill>
                  </a:tcPr>
                </a:tc>
                <a:tc>
                  <a:txBody>
                    <a:bodyPr/>
                    <a:lstStyle/>
                    <a:p>
                      <a:pPr algn="ctr" fontAlgn="ctr"/>
                      <a:r>
                        <a:rPr lang="en-US">
                          <a:effectLst/>
                        </a:rPr>
                        <a:t>93.3%</a:t>
                      </a:r>
                    </a:p>
                  </a:txBody>
                  <a:tcPr anchor="ctr">
                    <a:lnL>
                      <a:noFill/>
                    </a:lnL>
                    <a:lnR>
                      <a:noFill/>
                    </a:lnR>
                    <a:lnT>
                      <a:noFill/>
                    </a:lnT>
                    <a:lnB>
                      <a:noFill/>
                    </a:lnB>
                    <a:solidFill>
                      <a:srgbClr val="FFFFFF"/>
                    </a:solidFill>
                  </a:tcPr>
                </a:tc>
                <a:tc>
                  <a:txBody>
                    <a:bodyPr/>
                    <a:lstStyle/>
                    <a:p>
                      <a:pPr algn="ctr" fontAlgn="ctr"/>
                      <a:r>
                        <a:rPr lang="en-US">
                          <a:effectLst/>
                        </a:rPr>
                        <a:t>90.2%</a:t>
                      </a:r>
                    </a:p>
                  </a:txBody>
                  <a:tcPr anchor="ctr">
                    <a:lnL>
                      <a:noFill/>
                    </a:lnL>
                    <a:lnR>
                      <a:noFill/>
                    </a:lnR>
                    <a:lnT>
                      <a:noFill/>
                    </a:lnT>
                    <a:lnB>
                      <a:noFill/>
                    </a:lnB>
                    <a:solidFill>
                      <a:srgbClr val="FFFFFF"/>
                    </a:solidFill>
                  </a:tcPr>
                </a:tc>
                <a:extLst>
                  <a:ext uri="{0D108BD9-81ED-4DB2-BD59-A6C34878D82A}">
                    <a16:rowId xmlns:a16="http://schemas.microsoft.com/office/drawing/2014/main" val="2351049693"/>
                  </a:ext>
                </a:extLst>
              </a:tr>
              <a:tr h="0">
                <a:tc>
                  <a:txBody>
                    <a:bodyPr/>
                    <a:lstStyle/>
                    <a:p>
                      <a:pPr algn="l" fontAlgn="ctr"/>
                      <a:r>
                        <a:rPr lang="en-US">
                          <a:effectLst/>
                        </a:rPr>
                        <a:t>Gradient Boost</a:t>
                      </a:r>
                    </a:p>
                  </a:txBody>
                  <a:tcPr anchor="ctr">
                    <a:lnL>
                      <a:noFill/>
                    </a:lnL>
                    <a:lnR>
                      <a:noFill/>
                    </a:lnR>
                    <a:lnT>
                      <a:noFill/>
                    </a:lnT>
                    <a:lnB>
                      <a:noFill/>
                    </a:lnB>
                    <a:solidFill>
                      <a:srgbClr val="F5F5F5"/>
                    </a:solidFill>
                  </a:tcPr>
                </a:tc>
                <a:tc>
                  <a:txBody>
                    <a:bodyPr/>
                    <a:lstStyle/>
                    <a:p>
                      <a:pPr algn="ctr" fontAlgn="ctr"/>
                      <a:r>
                        <a:rPr lang="en-US">
                          <a:effectLst/>
                        </a:rPr>
                        <a:t>88.8%</a:t>
                      </a:r>
                    </a:p>
                  </a:txBody>
                  <a:tcPr anchor="ctr">
                    <a:lnL>
                      <a:noFill/>
                    </a:lnL>
                    <a:lnR>
                      <a:noFill/>
                    </a:lnR>
                    <a:lnT>
                      <a:noFill/>
                    </a:lnT>
                    <a:lnB>
                      <a:noFill/>
                    </a:lnB>
                    <a:solidFill>
                      <a:srgbClr val="F5F5F5"/>
                    </a:solidFill>
                  </a:tcPr>
                </a:tc>
                <a:tc>
                  <a:txBody>
                    <a:bodyPr/>
                    <a:lstStyle/>
                    <a:p>
                      <a:pPr algn="ctr" fontAlgn="ctr"/>
                      <a:r>
                        <a:rPr lang="en-US">
                          <a:effectLst/>
                        </a:rPr>
                        <a:t>68.9%</a:t>
                      </a:r>
                    </a:p>
                  </a:txBody>
                  <a:tcPr anchor="ctr">
                    <a:lnL>
                      <a:noFill/>
                    </a:lnL>
                    <a:lnR>
                      <a:noFill/>
                    </a:lnR>
                    <a:lnT>
                      <a:noFill/>
                    </a:lnT>
                    <a:lnB>
                      <a:noFill/>
                    </a:lnB>
                    <a:solidFill>
                      <a:srgbClr val="F5F5F5"/>
                    </a:solidFill>
                  </a:tcPr>
                </a:tc>
                <a:tc>
                  <a:txBody>
                    <a:bodyPr/>
                    <a:lstStyle/>
                    <a:p>
                      <a:pPr algn="ctr" fontAlgn="ctr"/>
                      <a:r>
                        <a:rPr lang="en-US">
                          <a:effectLst/>
                        </a:rPr>
                        <a:t>97.8%</a:t>
                      </a:r>
                    </a:p>
                  </a:txBody>
                  <a:tcPr anchor="ctr">
                    <a:lnL>
                      <a:noFill/>
                    </a:lnL>
                    <a:lnR>
                      <a:noFill/>
                    </a:lnR>
                    <a:lnT>
                      <a:noFill/>
                    </a:lnT>
                    <a:lnB>
                      <a:noFill/>
                    </a:lnB>
                    <a:solidFill>
                      <a:srgbClr val="F5F5F5"/>
                    </a:solidFill>
                  </a:tcPr>
                </a:tc>
                <a:tc>
                  <a:txBody>
                    <a:bodyPr/>
                    <a:lstStyle/>
                    <a:p>
                      <a:pPr algn="ctr" fontAlgn="ctr"/>
                      <a:r>
                        <a:rPr lang="en-US">
                          <a:effectLst/>
                        </a:rPr>
                        <a:t>94.2%</a:t>
                      </a:r>
                    </a:p>
                  </a:txBody>
                  <a:tcPr anchor="ctr">
                    <a:lnL>
                      <a:noFill/>
                    </a:lnL>
                    <a:lnR>
                      <a:noFill/>
                    </a:lnR>
                    <a:lnT>
                      <a:noFill/>
                    </a:lnT>
                    <a:lnB>
                      <a:noFill/>
                    </a:lnB>
                    <a:solidFill>
                      <a:srgbClr val="F5F5F5"/>
                    </a:solidFill>
                  </a:tcPr>
                </a:tc>
                <a:extLst>
                  <a:ext uri="{0D108BD9-81ED-4DB2-BD59-A6C34878D82A}">
                    <a16:rowId xmlns:a16="http://schemas.microsoft.com/office/drawing/2014/main" val="4210884146"/>
                  </a:ext>
                </a:extLst>
              </a:tr>
              <a:tr h="0">
                <a:tc>
                  <a:txBody>
                    <a:bodyPr/>
                    <a:lstStyle/>
                    <a:p>
                      <a:pPr algn="l" fontAlgn="ctr"/>
                      <a:r>
                        <a:rPr lang="en-US">
                          <a:effectLst/>
                        </a:rPr>
                        <a:t>Random Forest</a:t>
                      </a:r>
                    </a:p>
                  </a:txBody>
                  <a:tcPr anchor="ctr">
                    <a:lnL>
                      <a:noFill/>
                    </a:lnL>
                    <a:lnR>
                      <a:noFill/>
                    </a:lnR>
                    <a:lnT>
                      <a:noFill/>
                    </a:lnT>
                    <a:lnB>
                      <a:noFill/>
                    </a:lnB>
                    <a:solidFill>
                      <a:srgbClr val="FFFFFF"/>
                    </a:solidFill>
                  </a:tcPr>
                </a:tc>
                <a:tc>
                  <a:txBody>
                    <a:bodyPr/>
                    <a:lstStyle/>
                    <a:p>
                      <a:pPr algn="ctr" fontAlgn="ctr"/>
                      <a:r>
                        <a:rPr lang="en-US">
                          <a:effectLst/>
                        </a:rPr>
                        <a:t>88.3%</a:t>
                      </a:r>
                    </a:p>
                  </a:txBody>
                  <a:tcPr anchor="ctr">
                    <a:lnL>
                      <a:noFill/>
                    </a:lnL>
                    <a:lnR>
                      <a:noFill/>
                    </a:lnR>
                    <a:lnT>
                      <a:noFill/>
                    </a:lnT>
                    <a:lnB>
                      <a:noFill/>
                    </a:lnB>
                    <a:solidFill>
                      <a:srgbClr val="FFFFFF"/>
                    </a:solidFill>
                  </a:tcPr>
                </a:tc>
                <a:tc>
                  <a:txBody>
                    <a:bodyPr/>
                    <a:lstStyle/>
                    <a:p>
                      <a:pPr algn="ctr" fontAlgn="ctr"/>
                      <a:r>
                        <a:rPr lang="en-US">
                          <a:effectLst/>
                        </a:rPr>
                        <a:t>63.9%</a:t>
                      </a:r>
                    </a:p>
                  </a:txBody>
                  <a:tcPr anchor="ctr">
                    <a:lnL>
                      <a:noFill/>
                    </a:lnL>
                    <a:lnR>
                      <a:noFill/>
                    </a:lnR>
                    <a:lnT>
                      <a:noFill/>
                    </a:lnT>
                    <a:lnB>
                      <a:noFill/>
                    </a:lnB>
                    <a:solidFill>
                      <a:srgbClr val="FFFFFF"/>
                    </a:solidFill>
                  </a:tcPr>
                </a:tc>
                <a:tc>
                  <a:txBody>
                    <a:bodyPr/>
                    <a:lstStyle/>
                    <a:p>
                      <a:pPr algn="ctr" fontAlgn="ctr"/>
                      <a:r>
                        <a:rPr lang="en-US">
                          <a:effectLst/>
                        </a:rPr>
                        <a:t>98.5%</a:t>
                      </a:r>
                    </a:p>
                  </a:txBody>
                  <a:tcPr anchor="ctr">
                    <a:lnL>
                      <a:noFill/>
                    </a:lnL>
                    <a:lnR>
                      <a:noFill/>
                    </a:lnR>
                    <a:lnT>
                      <a:noFill/>
                    </a:lnT>
                    <a:lnB>
                      <a:noFill/>
                    </a:lnB>
                    <a:solidFill>
                      <a:srgbClr val="FFFFFF"/>
                    </a:solidFill>
                  </a:tcPr>
                </a:tc>
                <a:tc>
                  <a:txBody>
                    <a:bodyPr/>
                    <a:lstStyle/>
                    <a:p>
                      <a:pPr algn="ctr" fontAlgn="ctr"/>
                      <a:r>
                        <a:rPr lang="en-US" dirty="0">
                          <a:effectLst/>
                        </a:rPr>
                        <a:t>93.4%</a:t>
                      </a:r>
                    </a:p>
                  </a:txBody>
                  <a:tcPr anchor="ctr">
                    <a:lnL>
                      <a:noFill/>
                    </a:lnL>
                    <a:lnR>
                      <a:noFill/>
                    </a:lnR>
                    <a:lnT>
                      <a:noFill/>
                    </a:lnT>
                    <a:lnB>
                      <a:noFill/>
                    </a:lnB>
                    <a:solidFill>
                      <a:srgbClr val="FFFFFF"/>
                    </a:solidFill>
                  </a:tcPr>
                </a:tc>
                <a:extLst>
                  <a:ext uri="{0D108BD9-81ED-4DB2-BD59-A6C34878D82A}">
                    <a16:rowId xmlns:a16="http://schemas.microsoft.com/office/drawing/2014/main" val="3537913177"/>
                  </a:ext>
                </a:extLst>
              </a:tr>
            </a:tbl>
          </a:graphicData>
        </a:graphic>
      </p:graphicFrame>
    </p:spTree>
    <p:extLst>
      <p:ext uri="{BB962C8B-B14F-4D97-AF65-F5344CB8AC3E}">
        <p14:creationId xmlns:p14="http://schemas.microsoft.com/office/powerpoint/2010/main" val="96467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a:xfrm>
            <a:off x="1066800" y="1806498"/>
            <a:ext cx="10058400" cy="4146246"/>
          </a:xfrm>
        </p:spPr>
        <p:txBody>
          <a:bodyPr>
            <a:normAutofit fontScale="92500" lnSpcReduction="20000"/>
          </a:bodyPr>
          <a:lstStyle/>
          <a:p>
            <a:r>
              <a:rPr lang="en-US" sz="2400" dirty="0"/>
              <a:t>My models do reasonably good job of discerning between news and commercials, given the data sets I examined </a:t>
            </a:r>
          </a:p>
          <a:p>
            <a:pPr lvl="1"/>
            <a:r>
              <a:rPr lang="en-US" sz="2000" dirty="0"/>
              <a:t>Of course, “heavy lifting” of feature preparation was already done for me</a:t>
            </a:r>
          </a:p>
          <a:p>
            <a:pPr lvl="1"/>
            <a:r>
              <a:rPr lang="en-US" sz="2000" dirty="0"/>
              <a:t>Not sure whether, say, 90% or 95% accuracy is “good enough.”  </a:t>
            </a:r>
          </a:p>
          <a:p>
            <a:pPr lvl="2"/>
            <a:r>
              <a:rPr lang="en-US" sz="1900" dirty="0"/>
              <a:t>False positive (blocking a non-commercial) possibly worse than false negative (not blocking a commercial).</a:t>
            </a:r>
          </a:p>
          <a:p>
            <a:r>
              <a:rPr lang="en-US" sz="2200" dirty="0">
                <a:solidFill>
                  <a:schemeClr val="accent2">
                    <a:lumMod val="75000"/>
                  </a:schemeClr>
                </a:solidFill>
              </a:rPr>
              <a:t>If 90% is sufficient, then single decision tree model is best choice, given its excellent speed.  If 93%+ is needed, random forest is best choice, albeit with a significant performance penalty.</a:t>
            </a:r>
          </a:p>
          <a:p>
            <a:r>
              <a:rPr lang="en-US" sz="2400" dirty="0"/>
              <a:t>It appears that results almost as good could be achieved on </a:t>
            </a:r>
            <a:r>
              <a:rPr lang="en-US" sz="2400" u="sng" dirty="0"/>
              <a:t>much</a:t>
            </a:r>
            <a:r>
              <a:rPr lang="en-US" sz="2400" dirty="0"/>
              <a:t> smaller feature set</a:t>
            </a:r>
          </a:p>
          <a:p>
            <a:pPr lvl="1"/>
            <a:r>
              <a:rPr lang="en-US" sz="2000" dirty="0"/>
              <a:t>However, may be harder to distinguish commercials from </a:t>
            </a:r>
            <a:r>
              <a:rPr lang="en-US" sz="2000" u="sng" dirty="0"/>
              <a:t>general</a:t>
            </a:r>
            <a:r>
              <a:rPr lang="en-US" sz="2000" dirty="0"/>
              <a:t> TV shows (rather than just news)</a:t>
            </a:r>
          </a:p>
          <a:p>
            <a:pPr lvl="1"/>
            <a:endParaRPr lang="en-US" dirty="0"/>
          </a:p>
        </p:txBody>
      </p:sp>
    </p:spTree>
    <p:extLst>
      <p:ext uri="{BB962C8B-B14F-4D97-AF65-F5344CB8AC3E}">
        <p14:creationId xmlns:p14="http://schemas.microsoft.com/office/powerpoint/2010/main" val="23840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Summary (cont.)</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p:txBody>
          <a:bodyPr>
            <a:normAutofit/>
          </a:bodyPr>
          <a:lstStyle/>
          <a:p>
            <a:r>
              <a:rPr lang="en-US" sz="2400" dirty="0"/>
              <a:t>Items for future research:</a:t>
            </a:r>
          </a:p>
          <a:p>
            <a:pPr lvl="1"/>
            <a:r>
              <a:rPr lang="en-US" sz="2400" dirty="0"/>
              <a:t>Learn how to capture video content coming into my home</a:t>
            </a:r>
          </a:p>
          <a:p>
            <a:pPr lvl="1"/>
            <a:r>
              <a:rPr lang="en-US" sz="2400" dirty="0"/>
              <a:t>Find or build Python tools to encode the video and audio statistics that provide the most useful features</a:t>
            </a:r>
          </a:p>
          <a:p>
            <a:r>
              <a:rPr lang="en-US" sz="2400" dirty="0"/>
              <a:t>All notes and analysis (including this presentation) are in a shared Google Drive folder (this is “v(</a:t>
            </a:r>
            <a:r>
              <a:rPr lang="en-US" sz="2400" dirty="0" err="1"/>
              <a:t>ersion</a:t>
            </a:r>
            <a:r>
              <a:rPr lang="en-US" sz="2400"/>
              <a:t>) </a:t>
            </a:r>
            <a:r>
              <a:rPr lang="en-US" sz="2400" dirty="0"/>
              <a:t>3”):</a:t>
            </a:r>
          </a:p>
          <a:p>
            <a:pPr marL="274320" lvl="1" indent="0">
              <a:buNone/>
            </a:pPr>
            <a:r>
              <a:rPr lang="en-US" sz="1600" dirty="0">
                <a:hlinkClick r:id="rId2"/>
              </a:rPr>
              <a:t>https://drive.google.com/drive/folders/1t0ONgVtl-DB664LDsPtrSqFfWn229IBO?usp=sharing</a:t>
            </a:r>
            <a:endParaRPr lang="en-US" sz="1600" dirty="0"/>
          </a:p>
          <a:p>
            <a:pPr lvl="1"/>
            <a:endParaRPr lang="en-US" sz="1800" dirty="0"/>
          </a:p>
          <a:p>
            <a:pPr lvl="1"/>
            <a:endParaRPr lang="en-US" dirty="0"/>
          </a:p>
        </p:txBody>
      </p:sp>
    </p:spTree>
    <p:extLst>
      <p:ext uri="{BB962C8B-B14F-4D97-AF65-F5344CB8AC3E}">
        <p14:creationId xmlns:p14="http://schemas.microsoft.com/office/powerpoint/2010/main" val="98586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p:txBody>
          <a:bodyPr>
            <a:normAutofit/>
          </a:bodyPr>
          <a:lstStyle/>
          <a:p>
            <a:r>
              <a:rPr lang="en-US" sz="2400" dirty="0"/>
              <a:t>We all dislike television commercials.  On pre-recorded material, would save time if commercials could be cut-out automatically.</a:t>
            </a:r>
          </a:p>
          <a:p>
            <a:r>
              <a:rPr lang="en-US" sz="2400" dirty="0"/>
              <a:t>Given sufficient data describing commercial and non-commercial segments of broadcast, seems plausible that an algorithm could distinguish between the two.</a:t>
            </a:r>
          </a:p>
          <a:p>
            <a:r>
              <a:rPr lang="en-US" sz="2400" dirty="0"/>
              <a:t>Since I’m not familiar with the ways that audio and video data can be captured, I looked for a pre-existing data set to which I could apply the algorithms we’ve learned so far.</a:t>
            </a:r>
          </a:p>
        </p:txBody>
      </p:sp>
    </p:spTree>
    <p:extLst>
      <p:ext uri="{BB962C8B-B14F-4D97-AF65-F5344CB8AC3E}">
        <p14:creationId xmlns:p14="http://schemas.microsoft.com/office/powerpoint/2010/main" val="19375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Data and research found online</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a:xfrm>
            <a:off x="1066800" y="1735131"/>
            <a:ext cx="10058400" cy="4264226"/>
          </a:xfrm>
        </p:spPr>
        <p:txBody>
          <a:bodyPr>
            <a:normAutofit lnSpcReduction="10000"/>
          </a:bodyPr>
          <a:lstStyle/>
          <a:p>
            <a:r>
              <a:rPr lang="en-US" sz="1800" dirty="0"/>
              <a:t>In the UCI Machine learning repository (</a:t>
            </a:r>
            <a:r>
              <a:rPr lang="en-US" sz="1800" dirty="0">
                <a:hlinkClick r:id="rId2"/>
              </a:rPr>
              <a:t>https://archive.ics.uci.edu/ml/datasets.php</a:t>
            </a:r>
            <a:r>
              <a:rPr lang="en-US" sz="1800" dirty="0"/>
              <a:t>) a dataset published in 2015 by (hereafter referred to as “the authors”) Dr. </a:t>
            </a:r>
            <a:r>
              <a:rPr lang="en-US" sz="1800" dirty="0" err="1"/>
              <a:t>Prithwijit</a:t>
            </a:r>
            <a:r>
              <a:rPr lang="en-US" sz="1800" dirty="0"/>
              <a:t> Guha , </a:t>
            </a:r>
            <a:r>
              <a:rPr lang="en-US" sz="1800" dirty="0" err="1"/>
              <a:t>Raghvendra</a:t>
            </a:r>
            <a:r>
              <a:rPr lang="en-US" sz="1800" dirty="0"/>
              <a:t> D. </a:t>
            </a:r>
            <a:r>
              <a:rPr lang="en-US" sz="1800" dirty="0" err="1"/>
              <a:t>Kannao</a:t>
            </a:r>
            <a:r>
              <a:rPr lang="en-US" sz="1800" dirty="0"/>
              <a:t> and Ravishankar </a:t>
            </a:r>
            <a:r>
              <a:rPr lang="en-US" sz="1800" dirty="0" err="1"/>
              <a:t>Soni</a:t>
            </a:r>
            <a:r>
              <a:rPr lang="en-US" sz="1800" dirty="0"/>
              <a:t> from the Multimedia Analytics Lab, Department of Electrical and Electronics Engineering, Indian Institute of Technology, Guwahati, India</a:t>
            </a:r>
          </a:p>
          <a:p>
            <a:r>
              <a:rPr lang="en-US" sz="1800" dirty="0"/>
              <a:t>Found additional information in related paper online, by Guha/</a:t>
            </a:r>
            <a:r>
              <a:rPr lang="en-US" sz="1800" dirty="0" err="1"/>
              <a:t>Kannao</a:t>
            </a:r>
            <a:r>
              <a:rPr lang="en-US" sz="1800" dirty="0"/>
              <a:t> (above) plus </a:t>
            </a:r>
            <a:r>
              <a:rPr lang="en-US" sz="1800" dirty="0" err="1"/>
              <a:t>Apoorv</a:t>
            </a:r>
            <a:r>
              <a:rPr lang="en-US" sz="1800" dirty="0"/>
              <a:t> Vyas and Vineet Bhargava:  “Commercial Block Detection in Broadcast News Videos,” in Proc. Ninth Indian Conference on Computer Vision, Graphics and Image Processing, Dec. 2014</a:t>
            </a:r>
          </a:p>
          <a:p>
            <a:r>
              <a:rPr lang="en-US" sz="1800" dirty="0"/>
              <a:t>Details of machine learning algorithms not provided, but R-squared scores of 95% were reported using an SVM approach.  With additional “post-processing” (avoiding unrealistically long stretches of commercials or non-commercials), scores were raised to 97%.</a:t>
            </a:r>
          </a:p>
          <a:p>
            <a:pPr lvl="1"/>
            <a:r>
              <a:rPr lang="en-US" sz="1600" dirty="0">
                <a:solidFill>
                  <a:schemeClr val="accent2">
                    <a:lumMod val="75000"/>
                  </a:schemeClr>
                </a:solidFill>
              </a:rPr>
              <a:t>I took 97% R-squared as my “stretch goal”</a:t>
            </a:r>
          </a:p>
        </p:txBody>
      </p:sp>
    </p:spTree>
    <p:extLst>
      <p:ext uri="{BB962C8B-B14F-4D97-AF65-F5344CB8AC3E}">
        <p14:creationId xmlns:p14="http://schemas.microsoft.com/office/powerpoint/2010/main" val="254100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Data Highlights</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a:xfrm>
            <a:off x="1066800" y="1790885"/>
            <a:ext cx="10058400" cy="4296149"/>
          </a:xfrm>
        </p:spPr>
        <p:txBody>
          <a:bodyPr>
            <a:normAutofit/>
          </a:bodyPr>
          <a:lstStyle/>
          <a:p>
            <a:r>
              <a:rPr lang="en-US" sz="1600" dirty="0"/>
              <a:t>About 30 hours of news broadcasts recorded from each of three Indian TV stations and two international news stations (BBC and CNN)</a:t>
            </a:r>
          </a:p>
          <a:p>
            <a:pPr lvl="1"/>
            <a:r>
              <a:rPr lang="en-US" sz="1400" dirty="0"/>
              <a:t>I chose to restrict my analysis to BBC and CNN</a:t>
            </a:r>
          </a:p>
          <a:p>
            <a:pPr lvl="1"/>
            <a:r>
              <a:rPr lang="en-US" sz="1400" dirty="0"/>
              <a:t>Data is relatively “balanced,” with commercial time comprising 25-30% of total air-time</a:t>
            </a:r>
          </a:p>
          <a:p>
            <a:r>
              <a:rPr lang="en-US" sz="1600" dirty="0"/>
              <a:t>Data was </a:t>
            </a:r>
            <a:r>
              <a:rPr lang="en-US" sz="1600" u="sng" dirty="0"/>
              <a:t>not</a:t>
            </a:r>
            <a:r>
              <a:rPr lang="en-US" sz="1600" dirty="0"/>
              <a:t> broadcast recording itself, but derived statistics stored on a per-segment basis (segment being a stretch of either news or commercials).  Some examples of the statistics:</a:t>
            </a:r>
          </a:p>
          <a:p>
            <a:pPr lvl="1"/>
            <a:r>
              <a:rPr lang="en-US" sz="1400" dirty="0"/>
              <a:t>Duration of the segment (in frames – 1/30 of a second)</a:t>
            </a:r>
          </a:p>
          <a:p>
            <a:pPr lvl="1"/>
            <a:r>
              <a:rPr lang="en-US" sz="1400" dirty="0"/>
              <a:t>For video:</a:t>
            </a:r>
          </a:p>
          <a:p>
            <a:pPr lvl="2"/>
            <a:r>
              <a:rPr lang="en-US" sz="1400" dirty="0"/>
              <a:t>Distribution of text in bands across screen (commercials tend to have a different “look”)</a:t>
            </a:r>
          </a:p>
          <a:p>
            <a:pPr lvl="2"/>
            <a:r>
              <a:rPr lang="en-US" sz="1400" dirty="0"/>
              <a:t>Edge change ratio (commercial images tend to change more quickly)</a:t>
            </a:r>
          </a:p>
          <a:p>
            <a:pPr lvl="1"/>
            <a:r>
              <a:rPr lang="en-US" sz="1400" dirty="0"/>
              <a:t>For audio:</a:t>
            </a:r>
          </a:p>
          <a:p>
            <a:pPr lvl="2"/>
            <a:r>
              <a:rPr lang="en-US" sz="1400" dirty="0"/>
              <a:t>Fundamental frequency – helps differentiate music (more common in commercials) from speech</a:t>
            </a:r>
          </a:p>
          <a:p>
            <a:pPr lvl="2"/>
            <a:r>
              <a:rPr lang="en-US" sz="1400" dirty="0"/>
              <a:t>Mel-frequency </a:t>
            </a:r>
            <a:r>
              <a:rPr lang="en-US" sz="1400" dirty="0" err="1"/>
              <a:t>cepstrum</a:t>
            </a:r>
            <a:r>
              <a:rPr lang="en-US" sz="1400" dirty="0"/>
              <a:t> coefficients (MFCC) summarized in a “bag of words” format – useful for speech recognition</a:t>
            </a:r>
          </a:p>
          <a:p>
            <a:pPr lvl="1"/>
            <a:endParaRPr lang="en-US" dirty="0"/>
          </a:p>
        </p:txBody>
      </p:sp>
    </p:spTree>
    <p:extLst>
      <p:ext uri="{BB962C8B-B14F-4D97-AF65-F5344CB8AC3E}">
        <p14:creationId xmlns:p14="http://schemas.microsoft.com/office/powerpoint/2010/main" val="95014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Data Highlights (cont.)</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a:xfrm>
            <a:off x="1066800" y="1862254"/>
            <a:ext cx="10058400" cy="4090490"/>
          </a:xfrm>
        </p:spPr>
        <p:txBody>
          <a:bodyPr>
            <a:normAutofit/>
          </a:bodyPr>
          <a:lstStyle/>
          <a:p>
            <a:r>
              <a:rPr lang="en-US" dirty="0"/>
              <a:t>Key aspects of the file structure:</a:t>
            </a:r>
          </a:p>
          <a:p>
            <a:pPr lvl="1"/>
            <a:r>
              <a:rPr lang="en-US" dirty="0"/>
              <a:t>One segment per record; each record containing up to 4125 fields</a:t>
            </a:r>
          </a:p>
          <a:p>
            <a:pPr lvl="1"/>
            <a:r>
              <a:rPr lang="en-US" dirty="0"/>
              <a:t>Each segment marked as news (-1) or a commercial (1)</a:t>
            </a:r>
          </a:p>
          <a:p>
            <a:pPr lvl="1"/>
            <a:r>
              <a:rPr lang="en-US" dirty="0"/>
              <a:t>113 video information fields, up to 4012 audio fields</a:t>
            </a:r>
          </a:p>
          <a:p>
            <a:pPr lvl="1"/>
            <a:r>
              <a:rPr lang="en-US" dirty="0"/>
              <a:t>Data stored in sparse row matrix format (</a:t>
            </a:r>
            <a:r>
              <a:rPr lang="en-US" b="1" dirty="0" err="1"/>
              <a:t>scipy.sparse.csr_matrix</a:t>
            </a:r>
            <a:r>
              <a:rPr lang="en-US" dirty="0"/>
              <a:t>) since so many fields are zeros. Fortunately, the </a:t>
            </a:r>
            <a:r>
              <a:rPr lang="en-US" b="1" dirty="0" err="1"/>
              <a:t>sklearn</a:t>
            </a:r>
            <a:r>
              <a:rPr lang="en-US" dirty="0"/>
              <a:t> routines handle this format without issues.</a:t>
            </a:r>
          </a:p>
          <a:p>
            <a:r>
              <a:rPr lang="en-US" dirty="0"/>
              <a:t>Data quality</a:t>
            </a:r>
          </a:p>
          <a:p>
            <a:pPr lvl="1"/>
            <a:r>
              <a:rPr lang="en-US" dirty="0"/>
              <a:t>In general, data appeared clean, and no adjustments were made</a:t>
            </a:r>
          </a:p>
          <a:p>
            <a:pPr lvl="1"/>
            <a:r>
              <a:rPr lang="en-US" dirty="0"/>
              <a:t>Only two issues noted:</a:t>
            </a:r>
          </a:p>
          <a:p>
            <a:pPr lvl="2"/>
            <a:r>
              <a:rPr lang="en-US" dirty="0"/>
              <a:t>Tallying total length of all segments, BBC was 21 hours and CNN was 26 hours of programming, versus the ~30 quoted by the authors.</a:t>
            </a:r>
          </a:p>
          <a:p>
            <a:pPr lvl="2"/>
            <a:r>
              <a:rPr lang="en-US" dirty="0"/>
              <a:t>The authors describe content of each field, but numbering system does not line up with description:</a:t>
            </a:r>
          </a:p>
          <a:p>
            <a:pPr lvl="3"/>
            <a:r>
              <a:rPr lang="en-US" dirty="0"/>
              <a:t>For example, they say fields 18 – 58 inclusive( a total of </a:t>
            </a:r>
            <a:r>
              <a:rPr lang="en-US" u="sng" dirty="0"/>
              <a:t>41</a:t>
            </a:r>
            <a:r>
              <a:rPr lang="en-US" dirty="0"/>
              <a:t> fields) is for </a:t>
            </a:r>
            <a:r>
              <a:rPr lang="en-US" u="sng" dirty="0"/>
              <a:t>40</a:t>
            </a:r>
            <a:r>
              <a:rPr lang="en-US" dirty="0"/>
              <a:t> bins.  So, there is some ambiguity in the field definitions. </a:t>
            </a:r>
          </a:p>
          <a:p>
            <a:pPr lvl="1"/>
            <a:r>
              <a:rPr lang="en-US" dirty="0"/>
              <a:t>I opted to regularize the data (with </a:t>
            </a:r>
            <a:r>
              <a:rPr lang="en-US" b="1" dirty="0" err="1"/>
              <a:t>StandardScaler</a:t>
            </a:r>
            <a:r>
              <a:rPr lang="en-US" dirty="0"/>
              <a:t>) as it significantly improved performance of non-tree models. (For example, required iterations for logistic regression were reduced by a factor of </a:t>
            </a:r>
            <a:r>
              <a:rPr lang="en-US" b="1" u="sng" dirty="0"/>
              <a:t>30</a:t>
            </a:r>
            <a:r>
              <a:rPr lang="en-US" dirty="0"/>
              <a:t>!)</a:t>
            </a:r>
          </a:p>
          <a:p>
            <a:pPr lvl="1"/>
            <a:endParaRPr lang="en-US" dirty="0"/>
          </a:p>
        </p:txBody>
      </p:sp>
    </p:spTree>
    <p:extLst>
      <p:ext uri="{BB962C8B-B14F-4D97-AF65-F5344CB8AC3E}">
        <p14:creationId xmlns:p14="http://schemas.microsoft.com/office/powerpoint/2010/main" val="215283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a:xfrm>
            <a:off x="1066800" y="642594"/>
            <a:ext cx="10058400" cy="1066463"/>
          </a:xfrm>
        </p:spPr>
        <p:txBody>
          <a:bodyPr/>
          <a:lstStyle/>
          <a:p>
            <a:r>
              <a:rPr lang="en-US" dirty="0"/>
              <a:t>Some Exploratory Data Analysis</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a:xfrm>
            <a:off x="1066800" y="1809230"/>
            <a:ext cx="10134600" cy="792456"/>
          </a:xfrm>
        </p:spPr>
        <p:txBody>
          <a:bodyPr>
            <a:normAutofit/>
          </a:bodyPr>
          <a:lstStyle/>
          <a:p>
            <a:r>
              <a:rPr lang="en-US" dirty="0"/>
              <a:t>Top features from gradient boosting model showed some marked differences, news vs. commercials.  Here is a graph of the relative means (setting news means to 1.0) of the top 5 features: </a:t>
            </a:r>
          </a:p>
          <a:p>
            <a:pPr lvl="1"/>
            <a:endParaRPr lang="en-US" dirty="0"/>
          </a:p>
        </p:txBody>
      </p:sp>
      <p:pic>
        <p:nvPicPr>
          <p:cNvPr id="1032" name="Picture 8">
            <a:extLst>
              <a:ext uri="{FF2B5EF4-FFF2-40B4-BE49-F238E27FC236}">
                <a16:creationId xmlns:a16="http://schemas.microsoft.com/office/drawing/2014/main" id="{AE20EB06-1263-415B-88D7-697946293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314" y="2717507"/>
            <a:ext cx="5203371" cy="273367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3395D93D-C26E-4A81-A512-42FB77EA4C09}"/>
              </a:ext>
            </a:extLst>
          </p:cNvPr>
          <p:cNvSpPr txBox="1">
            <a:spLocks/>
          </p:cNvSpPr>
          <p:nvPr/>
        </p:nvSpPr>
        <p:spPr>
          <a:xfrm>
            <a:off x="1066800" y="5567002"/>
            <a:ext cx="10134600" cy="64840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Of these top features, #0 (the 5</a:t>
            </a:r>
            <a:r>
              <a:rPr lang="en-US" baseline="30000" dirty="0"/>
              <a:t>th</a:t>
            </a:r>
            <a:r>
              <a:rPr lang="en-US" dirty="0"/>
              <a:t> most important) is shot length (number of 1/30</a:t>
            </a:r>
            <a:r>
              <a:rPr lang="en-US" baseline="30000" dirty="0"/>
              <a:t>th</a:t>
            </a:r>
            <a:r>
              <a:rPr lang="en-US" dirty="0"/>
              <a:t>  second video frames).  </a:t>
            </a:r>
          </a:p>
          <a:p>
            <a:pPr lvl="1"/>
            <a:endParaRPr lang="en-US" dirty="0"/>
          </a:p>
        </p:txBody>
      </p:sp>
    </p:spTree>
    <p:extLst>
      <p:ext uri="{BB962C8B-B14F-4D97-AF65-F5344CB8AC3E}">
        <p14:creationId xmlns:p14="http://schemas.microsoft.com/office/powerpoint/2010/main" val="233839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a:xfrm>
            <a:off x="1066800" y="642594"/>
            <a:ext cx="10058400" cy="1066463"/>
          </a:xfrm>
        </p:spPr>
        <p:txBody>
          <a:bodyPr/>
          <a:lstStyle/>
          <a:p>
            <a:r>
              <a:rPr lang="en-US" dirty="0"/>
              <a:t>Some EDA (cont.)</a:t>
            </a:r>
          </a:p>
        </p:txBody>
      </p:sp>
      <p:sp>
        <p:nvSpPr>
          <p:cNvPr id="4" name="Content Placeholder 2">
            <a:extLst>
              <a:ext uri="{FF2B5EF4-FFF2-40B4-BE49-F238E27FC236}">
                <a16:creationId xmlns:a16="http://schemas.microsoft.com/office/drawing/2014/main" id="{A51D1E2C-B69B-45B3-8208-2EFA80FFBDF2}"/>
              </a:ext>
            </a:extLst>
          </p:cNvPr>
          <p:cNvSpPr txBox="1">
            <a:spLocks/>
          </p:cNvSpPr>
          <p:nvPr/>
        </p:nvSpPr>
        <p:spPr>
          <a:xfrm>
            <a:off x="1066799" y="1709058"/>
            <a:ext cx="10254343" cy="97971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Authors commented that fundamental frequency (lowest pitch) of audio should be significantly different, news vs. commercials (commercials being more likely to have music). However, there is significant overlap (see violin plot below).  Accordingly, fundamental frequency was </a:t>
            </a:r>
            <a:r>
              <a:rPr lang="en-US" u="sng" dirty="0"/>
              <a:t>not</a:t>
            </a:r>
            <a:r>
              <a:rPr lang="en-US" dirty="0"/>
              <a:t> a top feature in the models I tried.</a:t>
            </a:r>
          </a:p>
          <a:p>
            <a:endParaRPr lang="en-US" dirty="0"/>
          </a:p>
          <a:p>
            <a:pPr lvl="1"/>
            <a:endParaRPr lang="en-US" dirty="0"/>
          </a:p>
        </p:txBody>
      </p:sp>
      <p:pic>
        <p:nvPicPr>
          <p:cNvPr id="1030" name="Picture 6">
            <a:extLst>
              <a:ext uri="{FF2B5EF4-FFF2-40B4-BE49-F238E27FC236}">
                <a16:creationId xmlns:a16="http://schemas.microsoft.com/office/drawing/2014/main" id="{F0F34893-1CBB-4F4C-AE8A-68C014868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603" y="2688772"/>
            <a:ext cx="6611711" cy="352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16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a:xfrm>
            <a:off x="1066800" y="642594"/>
            <a:ext cx="10058400" cy="1371600"/>
          </a:xfrm>
        </p:spPr>
        <p:txBody>
          <a:bodyPr anchor="ctr">
            <a:normAutofit/>
          </a:bodyPr>
          <a:lstStyle/>
          <a:p>
            <a:r>
              <a:rPr lang="en-US" dirty="0"/>
              <a:t>Some EDA (cont.)</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sz="half" idx="1"/>
          </p:nvPr>
        </p:nvSpPr>
        <p:spPr>
          <a:xfrm>
            <a:off x="1066800" y="1893983"/>
            <a:ext cx="9817510" cy="507345"/>
          </a:xfrm>
        </p:spPr>
        <p:txBody>
          <a:bodyPr>
            <a:normAutofit fontScale="85000" lnSpcReduction="20000"/>
          </a:bodyPr>
          <a:lstStyle/>
          <a:p>
            <a:r>
              <a:rPr lang="en-US" dirty="0"/>
              <a:t>The MFCC Bag of Words encoding  used only 110 of the potential 4,000 features. Across these 110 features, though, the pattern was significantly different, news vs. commercials:</a:t>
            </a:r>
          </a:p>
          <a:p>
            <a:endParaRPr lang="en-US" dirty="0"/>
          </a:p>
          <a:p>
            <a:pPr lvl="1"/>
            <a:endParaRPr lang="en-US" sz="1800" dirty="0"/>
          </a:p>
        </p:txBody>
      </p:sp>
      <p:pic>
        <p:nvPicPr>
          <p:cNvPr id="3074" name="Picture 2">
            <a:extLst>
              <a:ext uri="{FF2B5EF4-FFF2-40B4-BE49-F238E27FC236}">
                <a16:creationId xmlns:a16="http://schemas.microsoft.com/office/drawing/2014/main" id="{1806EE03-CD7F-4BF2-9605-CF6B95AD2D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5405" y="2401329"/>
            <a:ext cx="10692581" cy="399947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8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B74A-E7CF-4E65-97EA-FA22EEDEB843}"/>
              </a:ext>
            </a:extLst>
          </p:cNvPr>
          <p:cNvSpPr>
            <a:spLocks noGrp="1"/>
          </p:cNvSpPr>
          <p:nvPr>
            <p:ph type="title"/>
          </p:nvPr>
        </p:nvSpPr>
        <p:spPr/>
        <p:txBody>
          <a:bodyPr/>
          <a:lstStyle/>
          <a:p>
            <a:r>
              <a:rPr lang="en-US" dirty="0"/>
              <a:t>Modeling Tools Used</a:t>
            </a:r>
          </a:p>
        </p:txBody>
      </p:sp>
      <p:sp>
        <p:nvSpPr>
          <p:cNvPr id="3" name="Content Placeholder 2">
            <a:extLst>
              <a:ext uri="{FF2B5EF4-FFF2-40B4-BE49-F238E27FC236}">
                <a16:creationId xmlns:a16="http://schemas.microsoft.com/office/drawing/2014/main" id="{6CAFBCFA-D09C-477B-B90D-9422D1CE8DEA}"/>
              </a:ext>
            </a:extLst>
          </p:cNvPr>
          <p:cNvSpPr>
            <a:spLocks noGrp="1"/>
          </p:cNvSpPr>
          <p:nvPr>
            <p:ph idx="1"/>
          </p:nvPr>
        </p:nvSpPr>
        <p:spPr>
          <a:xfrm>
            <a:off x="1751835" y="2528045"/>
            <a:ext cx="3750527" cy="1080772"/>
          </a:xfrm>
        </p:spPr>
        <p:txBody>
          <a:bodyPr>
            <a:normAutofit/>
          </a:bodyPr>
          <a:lstStyle/>
          <a:p>
            <a:pPr lvl="1"/>
            <a:r>
              <a:rPr lang="en-US" dirty="0"/>
              <a:t>Logistic Regression</a:t>
            </a:r>
          </a:p>
          <a:p>
            <a:pPr lvl="1"/>
            <a:r>
              <a:rPr lang="en-US" dirty="0"/>
              <a:t>K-Nearest Neighbors</a:t>
            </a:r>
          </a:p>
          <a:p>
            <a:pPr lvl="1"/>
            <a:r>
              <a:rPr lang="en-US" dirty="0"/>
              <a:t>Support Vector Machine</a:t>
            </a:r>
          </a:p>
        </p:txBody>
      </p:sp>
      <p:sp>
        <p:nvSpPr>
          <p:cNvPr id="6" name="Content Placeholder 2">
            <a:extLst>
              <a:ext uri="{FF2B5EF4-FFF2-40B4-BE49-F238E27FC236}">
                <a16:creationId xmlns:a16="http://schemas.microsoft.com/office/drawing/2014/main" id="{DDDF3DEE-3966-4977-ADF7-ADEDFC039319}"/>
              </a:ext>
            </a:extLst>
          </p:cNvPr>
          <p:cNvSpPr txBox="1">
            <a:spLocks/>
          </p:cNvSpPr>
          <p:nvPr/>
        </p:nvSpPr>
        <p:spPr>
          <a:xfrm>
            <a:off x="1234068" y="3505965"/>
            <a:ext cx="10058400" cy="205740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800" dirty="0"/>
              <a:t>Using the </a:t>
            </a:r>
            <a:r>
              <a:rPr lang="en-US" sz="1800" b="1" dirty="0" err="1"/>
              <a:t>sklearn</a:t>
            </a:r>
            <a:r>
              <a:rPr lang="en-US" sz="1800" dirty="0"/>
              <a:t> routines, including </a:t>
            </a:r>
            <a:r>
              <a:rPr lang="en-US" sz="1800" b="1" dirty="0" err="1"/>
              <a:t>GridSearchCV</a:t>
            </a:r>
            <a:r>
              <a:rPr lang="en-US" sz="1800" dirty="0"/>
              <a:t> to cross-validate using variety of parameters, I trained models on subset of BBC data, trying to achieve highest possible R-squared score</a:t>
            </a:r>
          </a:p>
          <a:p>
            <a:r>
              <a:rPr lang="en-US" sz="1800" dirty="0"/>
              <a:t>Then applied models to test subset (distinct from training data) to check for overfitting.</a:t>
            </a:r>
          </a:p>
          <a:p>
            <a:r>
              <a:rPr lang="en-US" sz="1800" dirty="0"/>
              <a:t>Finally, used models (both as-is and retrained) on CNN dataset to examine differences in performance.</a:t>
            </a:r>
          </a:p>
        </p:txBody>
      </p:sp>
      <p:sp>
        <p:nvSpPr>
          <p:cNvPr id="7" name="Content Placeholder 2">
            <a:extLst>
              <a:ext uri="{FF2B5EF4-FFF2-40B4-BE49-F238E27FC236}">
                <a16:creationId xmlns:a16="http://schemas.microsoft.com/office/drawing/2014/main" id="{3F12F5AD-C1FA-4C19-96E6-8264AC7FCE61}"/>
              </a:ext>
            </a:extLst>
          </p:cNvPr>
          <p:cNvSpPr txBox="1">
            <a:spLocks/>
          </p:cNvSpPr>
          <p:nvPr/>
        </p:nvSpPr>
        <p:spPr>
          <a:xfrm>
            <a:off x="5683405" y="2528045"/>
            <a:ext cx="4430751" cy="108077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r>
              <a:rPr lang="en-US" dirty="0"/>
              <a:t>Single Decision Tree</a:t>
            </a:r>
          </a:p>
          <a:p>
            <a:pPr lvl="1"/>
            <a:r>
              <a:rPr lang="en-US" dirty="0"/>
              <a:t>Random Forest</a:t>
            </a:r>
          </a:p>
          <a:p>
            <a:pPr lvl="1"/>
            <a:r>
              <a:rPr lang="en-US" dirty="0"/>
              <a:t>Gradient Boosting using shallow trees</a:t>
            </a:r>
          </a:p>
          <a:p>
            <a:endParaRPr lang="en-US" dirty="0"/>
          </a:p>
        </p:txBody>
      </p:sp>
      <p:sp>
        <p:nvSpPr>
          <p:cNvPr id="8" name="Content Placeholder 2">
            <a:extLst>
              <a:ext uri="{FF2B5EF4-FFF2-40B4-BE49-F238E27FC236}">
                <a16:creationId xmlns:a16="http://schemas.microsoft.com/office/drawing/2014/main" id="{E71593CA-1264-4B57-A8E4-55E0E5242037}"/>
              </a:ext>
            </a:extLst>
          </p:cNvPr>
          <p:cNvSpPr txBox="1">
            <a:spLocks/>
          </p:cNvSpPr>
          <p:nvPr/>
        </p:nvSpPr>
        <p:spPr>
          <a:xfrm>
            <a:off x="1234068" y="1761892"/>
            <a:ext cx="8322527" cy="620293"/>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800" dirty="0"/>
              <a:t>Evaluated each of the supervised learning classifier models we've learned about so far:</a:t>
            </a:r>
          </a:p>
          <a:p>
            <a:endParaRPr lang="en-US" dirty="0"/>
          </a:p>
        </p:txBody>
      </p:sp>
    </p:spTree>
    <p:extLst>
      <p:ext uri="{BB962C8B-B14F-4D97-AF65-F5344CB8AC3E}">
        <p14:creationId xmlns:p14="http://schemas.microsoft.com/office/powerpoint/2010/main" val="3324250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71af3243-3dd4-4a8d-8c0d-dd76da1f02a5"/>
    <ds:schemaRef ds:uri="http://purl.org/dc/elements/1.1/"/>
    <ds:schemaRef ds:uri="http://schemas.microsoft.com/office/2006/metadata/properties"/>
    <ds:schemaRef ds:uri="http://purl.org/dc/dcmitype/"/>
    <ds:schemaRef ds:uri="16c05727-aa75-4e4a-9b5f-8a80a1165891"/>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TotalTime>
  <Words>1498</Words>
  <Application>Microsoft Office PowerPoint</Application>
  <PresentationFormat>Widescreen</PresentationFormat>
  <Paragraphs>149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Garamond</vt:lpstr>
      <vt:lpstr>SavonVTI</vt:lpstr>
      <vt:lpstr>Supervised Learning capstone</vt:lpstr>
      <vt:lpstr>Background</vt:lpstr>
      <vt:lpstr>Data and research found online</vt:lpstr>
      <vt:lpstr>Data Highlights</vt:lpstr>
      <vt:lpstr>Data Highlights (cont.)</vt:lpstr>
      <vt:lpstr>Some Exploratory Data Analysis</vt:lpstr>
      <vt:lpstr>Some EDA (cont.)</vt:lpstr>
      <vt:lpstr>Some EDA (cont.)</vt:lpstr>
      <vt:lpstr>Modeling Tools Used</vt:lpstr>
      <vt:lpstr>Results for BBC International News</vt:lpstr>
      <vt:lpstr>Feature Importance – Gradient Boosting</vt:lpstr>
      <vt:lpstr>Comparison between BBC and CNN</vt:lpstr>
      <vt:lpstr>Summary</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capstone</dc:title>
  <dc:creator>Stuart Alden</dc:creator>
  <cp:lastModifiedBy>Stuart Alden</cp:lastModifiedBy>
  <cp:revision>4</cp:revision>
  <dcterms:created xsi:type="dcterms:W3CDTF">2021-03-24T19:47:29Z</dcterms:created>
  <dcterms:modified xsi:type="dcterms:W3CDTF">2021-03-24T20:09:29Z</dcterms:modified>
</cp:coreProperties>
</file>