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8" r:id="rId2"/>
    <p:sldId id="257" r:id="rId3"/>
    <p:sldId id="256" r:id="rId4"/>
    <p:sldId id="258" r:id="rId5"/>
    <p:sldId id="259" r:id="rId6"/>
    <p:sldId id="261" r:id="rId7"/>
    <p:sldId id="260" r:id="rId8"/>
    <p:sldId id="262" r:id="rId9"/>
    <p:sldId id="263" r:id="rId10"/>
    <p:sldId id="265" r:id="rId11"/>
    <p:sldId id="266" r:id="rId12"/>
    <p:sldId id="270" r:id="rId13"/>
    <p:sldId id="274" r:id="rId14"/>
    <p:sldId id="275" r:id="rId15"/>
    <p:sldId id="271" r:id="rId16"/>
    <p:sldId id="272" r:id="rId17"/>
    <p:sldId id="273" r:id="rId18"/>
    <p:sldId id="269" r:id="rId19"/>
    <p:sldId id="277" r:id="rId20"/>
    <p:sldId id="278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16" autoAdjust="0"/>
    <p:restoredTop sz="85932" autoAdjust="0"/>
  </p:normalViewPr>
  <p:slideViewPr>
    <p:cSldViewPr snapToObjects="1">
      <p:cViewPr varScale="1">
        <p:scale>
          <a:sx n="77" d="100"/>
          <a:sy n="77" d="100"/>
        </p:scale>
        <p:origin x="1128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6ACD0-FD6D-6C40-B2C9-CE2181E83A00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E9594-E953-724B-856A-FAC5B2C2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4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psec.freeuk.com/seriespa.htm#switchesserie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kpsec.freeuk.com/components/ic.htm#combining" TargetMode="External"/><Relationship Id="rId4" Type="http://schemas.openxmlformats.org/officeDocument/2006/relationships/hyperlink" Target="http://www.kpsec.freeuk.com/seriespa.htm#switchesparalle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About G. Boole: 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www.google.co.uk/imgres?imgurl</a:t>
            </a:r>
            <a:r>
              <a:rPr lang="en-US" dirty="0" smtClean="0"/>
              <a:t>=http://library.thinkquest.org/C0126120/boole.jpg&amp;imgrefurl=http://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www.kerryr.net/pioneers/boole.htm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9594-E953-724B-856A-FAC5B2C23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71F23-28F0-4EFB-843F-5226BCFBD17F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can have more than two inputs.  Draw truth table &amp; Boolean expression for 3-input.</a:t>
            </a:r>
          </a:p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58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7DD1A-69FC-4BBB-82AD-730E4C22436E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NAND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can have more than two inputs.  Draw truth table &amp; Boolean expression for 3-input.</a:t>
            </a:r>
          </a:p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18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http://</a:t>
            </a:r>
            <a:r>
              <a:rPr lang="en-US" dirty="0" err="1" smtClean="0"/>
              <a:t>www.kpsec.freeuk.com/gates.htm</a:t>
            </a:r>
            <a:r>
              <a:rPr lang="en-US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 that logic gates are not always required because simple logic functions can be performed with switches or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diodes: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Switches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 in series (AND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function)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Switches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 in parallel (OR 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function)</a:t>
            </a:r>
            <a:r>
              <a:rPr lang="en-US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Combining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 IC outputs with diodes (OR function)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9594-E953-724B-856A-FAC5B2C23C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8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output is "true" if either or both of the inputs are "true." If both inputs are "false," then the output is "false.”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is doesn’t matter if one input will be off- the output will be on</a:t>
            </a:r>
          </a:p>
          <a:p>
            <a:r>
              <a:rPr lang="en-US" baseline="0" dirty="0" smtClean="0"/>
              <a:t>http://electronicsclub.info/gates.htm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9594-E953-724B-856A-FAC5B2C23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9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output is "true" when both inputs are "true.” Otherwise, the output is "false."</a:t>
            </a:r>
          </a:p>
          <a:p>
            <a:r>
              <a:rPr lang="en-US" dirty="0" smtClean="0"/>
              <a:t>If one input will be off – the output will be off</a:t>
            </a:r>
            <a:r>
              <a:rPr lang="en-US" baseline="0" dirty="0" smtClean="0"/>
              <a:t> as well.</a:t>
            </a:r>
          </a:p>
          <a:p>
            <a:r>
              <a:rPr lang="en-US" dirty="0" smtClean="0"/>
              <a:t>http://whatis.techtarget.com/definition/0,,sid9_gci213512,00.html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9594-E953-724B-856A-FAC5B2C23C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7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gate has only one input. It reverses the logic state.</a:t>
            </a:r>
          </a:p>
          <a:p>
            <a:r>
              <a:rPr lang="en-US" dirty="0" smtClean="0"/>
              <a:t>If the input is</a:t>
            </a:r>
            <a:r>
              <a:rPr lang="en-US" baseline="0" dirty="0" smtClean="0"/>
              <a:t> </a:t>
            </a:r>
            <a:r>
              <a:rPr lang="en-US" dirty="0" smtClean="0"/>
              <a:t>on – the output will be off</a:t>
            </a:r>
          </a:p>
          <a:p>
            <a:r>
              <a:rPr lang="en-US" dirty="0" smtClean="0"/>
              <a:t>If the input is off –the output will be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9594-E953-724B-856A-FAC5B2C23C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7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</a:t>
            </a:r>
            <a:r>
              <a:rPr lang="en-US" baseline="0" dirty="0" smtClean="0"/>
              <a:t> off, 2- on, 3-off, 4- on, 5-off, 6-on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9594-E953-724B-856A-FAC5B2C23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5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7- on, 8-off, 9-off, 10-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E9594-E953-724B-856A-FAC5B2C23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77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General Description </a:t>
            </a:r>
            <a:r>
              <a:rPr lang="en-US" dirty="0" smtClean="0"/>
              <a:t>is found on the first page of a data sheet.</a:t>
            </a:r>
          </a:p>
          <a:p>
            <a:r>
              <a:rPr lang="en-US" dirty="0" smtClean="0"/>
              <a:t>The first page of the data sheet will contain a general description of what the logic gate does, a connection diagram that shows how the gates are connected to the pins, and a function table the describes what the individual gates do in a in tabular form.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Datasheets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Digital Electronics </a:t>
            </a:r>
            <a:r>
              <a:rPr lang="en-US" baseline="30000"/>
              <a:t>TM</a:t>
            </a:r>
            <a:r>
              <a:rPr lang="en-US"/>
              <a:t>  </a:t>
            </a:r>
          </a:p>
          <a:p>
            <a:pPr>
              <a:defRPr/>
            </a:pPr>
            <a:r>
              <a:rPr lang="en-US"/>
              <a:t>1.3  Introduction to Digital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Project Lead The Way, Inc.</a:t>
            </a:r>
            <a:endParaRPr lang="en-US" baseline="30000"/>
          </a:p>
          <a:p>
            <a:pPr>
              <a:defRPr/>
            </a:pPr>
            <a:r>
              <a:rPr lang="en-US"/>
              <a:t>Copyright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CB51C5-CEF9-4A32-9428-799F6F5EED4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46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674D3C-B4EF-4E53-AA90-EDD016B4524C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can have more than two inputs.  Draw truth table &amp; Boolean expression for 3-input.</a:t>
            </a:r>
          </a:p>
        </p:txBody>
      </p:sp>
    </p:spTree>
    <p:extLst>
      <p:ext uri="{BB962C8B-B14F-4D97-AF65-F5344CB8AC3E}">
        <p14:creationId xmlns:p14="http://schemas.microsoft.com/office/powerpoint/2010/main" val="293367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3886200" y="6400800"/>
            <a:ext cx="510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>
                <a:solidFill>
                  <a:srgbClr val="996633"/>
                </a:solidFill>
                <a:latin typeface="Times New Roman" pitchFamily="18" charset="0"/>
                <a:cs typeface="Arial" charset="0"/>
              </a:rPr>
              <a:t>© 2009 Pearson Education, Upper Saddle River, NJ 07458. All Rights Reserved</a:t>
            </a: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57200" y="457200"/>
            <a:ext cx="81534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89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C37B9-7771-0F4C-A9AA-F5CFDBA33CB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C37B9-7771-0F4C-A9AA-F5CFDBA33CBD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EBCD6-E39E-D446-9018-CADA2A3CAB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rryr.net/pioneers/boole.ht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://logic.ly/dem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cOmputer</a:t>
            </a:r>
            <a:r>
              <a:rPr lang="en-GB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architecture</a:t>
            </a:r>
            <a:endParaRPr lang="en-GB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6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/>
                <a:cs typeface="Comic Sans MS"/>
              </a:rPr>
              <a:t>Basic </a:t>
            </a:r>
            <a:r>
              <a:rPr lang="en-GB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/>
                <a:cs typeface="Comic Sans MS"/>
              </a:rPr>
              <a:t>Logic Gates</a:t>
            </a:r>
          </a:p>
          <a:p>
            <a:r>
              <a:rPr lang="en-GB" sz="3600" b="1" dirty="0">
                <a:ln w="1905"/>
                <a:solidFill>
                  <a:schemeClr val="accent3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/>
                <a:cs typeface="Comic Sans MS"/>
              </a:rPr>
              <a:t>Ann Plummer</a:t>
            </a:r>
          </a:p>
        </p:txBody>
      </p:sp>
    </p:spTree>
    <p:extLst>
      <p:ext uri="{BB962C8B-B14F-4D97-AF65-F5344CB8AC3E}">
        <p14:creationId xmlns:p14="http://schemas.microsoft.com/office/powerpoint/2010/main" val="4822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5257800"/>
            <a:ext cx="164399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609600" y="685800"/>
            <a:ext cx="533400" cy="533400"/>
          </a:xfrm>
          <a:prstGeom prst="ellipse">
            <a:avLst/>
          </a:prstGeom>
          <a:solidFill>
            <a:srgbClr val="3366FF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09600" y="2514600"/>
            <a:ext cx="533400" cy="533400"/>
          </a:xfrm>
          <a:prstGeom prst="ellipse">
            <a:avLst/>
          </a:prstGeom>
          <a:solidFill>
            <a:srgbClr val="3366FF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85800" y="4343400"/>
            <a:ext cx="533400" cy="533400"/>
          </a:xfrm>
          <a:prstGeom prst="ellipse">
            <a:avLst/>
          </a:prstGeom>
          <a:solidFill>
            <a:srgbClr val="3366FF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410200" y="3787038"/>
            <a:ext cx="533400" cy="533400"/>
          </a:xfrm>
          <a:prstGeom prst="ellipse">
            <a:avLst/>
          </a:prstGeom>
          <a:solidFill>
            <a:srgbClr val="3366FF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245666" y="647700"/>
            <a:ext cx="533400" cy="533400"/>
          </a:xfrm>
          <a:prstGeom prst="ellipse">
            <a:avLst/>
          </a:prstGeom>
          <a:solidFill>
            <a:srgbClr val="3366FF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410200" y="2209800"/>
            <a:ext cx="533400" cy="533400"/>
          </a:xfrm>
          <a:prstGeom prst="ellipse">
            <a:avLst/>
          </a:prstGeom>
          <a:solidFill>
            <a:srgbClr val="3366FF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</a:t>
            </a:r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5450782" y="2590800"/>
            <a:ext cx="3247305" cy="1122646"/>
            <a:chOff x="5450782" y="2590800"/>
            <a:chExt cx="3247305" cy="1122646"/>
          </a:xfrm>
        </p:grpSpPr>
        <p:grpSp>
          <p:nvGrpSpPr>
            <p:cNvPr id="32" name="Group 31"/>
            <p:cNvGrpSpPr/>
            <p:nvPr/>
          </p:nvGrpSpPr>
          <p:grpSpPr>
            <a:xfrm>
              <a:off x="5867400" y="2590800"/>
              <a:ext cx="2388166" cy="1122646"/>
              <a:chOff x="6248400" y="2875246"/>
              <a:chExt cx="2388166" cy="1122646"/>
            </a:xfrm>
          </p:grpSpPr>
          <p:pic>
            <p:nvPicPr>
              <p:cNvPr id="16" name="Picture 15"/>
              <p:cNvPicPr/>
              <p:nvPr/>
            </p:nvPicPr>
            <p:blipFill>
              <a:blip r:embed="rId4"/>
              <a:srcRect l="16216" r="10811"/>
              <a:stretch>
                <a:fillRect/>
              </a:stretch>
            </p:blipFill>
            <p:spPr bwMode="auto">
              <a:xfrm>
                <a:off x="7315200" y="2875246"/>
                <a:ext cx="1321366" cy="11226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3" name="Picture 22"/>
              <p:cNvPicPr/>
              <p:nvPr/>
            </p:nvPicPr>
            <p:blipFill>
              <a:blip r:embed="rId5"/>
              <a:srcRect l="16216" t="-27582" r="29054" b="-14365"/>
              <a:stretch>
                <a:fillRect/>
              </a:stretch>
            </p:blipFill>
            <p:spPr bwMode="auto">
              <a:xfrm>
                <a:off x="6248400" y="2971800"/>
                <a:ext cx="1143000" cy="85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" name="TextBox 37"/>
            <p:cNvSpPr txBox="1"/>
            <p:nvPr/>
          </p:nvSpPr>
          <p:spPr>
            <a:xfrm>
              <a:off x="8305800" y="2801034"/>
              <a:ext cx="3922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halkboard"/>
                  <a:cs typeface="Chalkboard"/>
                </a:rPr>
                <a:t>?</a:t>
              </a:r>
              <a:endParaRPr lang="en-US" sz="3600" b="1" dirty="0">
                <a:latin typeface="Chalkboard"/>
                <a:cs typeface="Chalkboard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450782" y="3112532"/>
              <a:ext cx="4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ON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50782" y="2743200"/>
              <a:ext cx="4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ON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197950" y="914400"/>
            <a:ext cx="3500137" cy="1219200"/>
            <a:chOff x="5197950" y="914400"/>
            <a:chExt cx="3500137" cy="1219200"/>
          </a:xfrm>
        </p:grpSpPr>
        <p:sp>
          <p:nvSpPr>
            <p:cNvPr id="59" name="Freeform 58"/>
            <p:cNvSpPr/>
            <p:nvPr/>
          </p:nvSpPr>
          <p:spPr>
            <a:xfrm>
              <a:off x="5689600" y="1739900"/>
              <a:ext cx="1104900" cy="285750"/>
            </a:xfrm>
            <a:custGeom>
              <a:avLst/>
              <a:gdLst>
                <a:gd name="connsiteX0" fmla="*/ 1104900 w 1104900"/>
                <a:gd name="connsiteY0" fmla="*/ 0 h 285750"/>
                <a:gd name="connsiteX1" fmla="*/ 546100 w 1104900"/>
                <a:gd name="connsiteY1" fmla="*/ 241300 h 285750"/>
                <a:gd name="connsiteX2" fmla="*/ 12700 w 1104900"/>
                <a:gd name="connsiteY2" fmla="*/ 266700 h 285750"/>
                <a:gd name="connsiteX3" fmla="*/ 12700 w 1104900"/>
                <a:gd name="connsiteY3" fmla="*/ 266700 h 285750"/>
                <a:gd name="connsiteX4" fmla="*/ 12700 w 1104900"/>
                <a:gd name="connsiteY4" fmla="*/ 266700 h 285750"/>
                <a:gd name="connsiteX5" fmla="*/ 0 w 1104900"/>
                <a:gd name="connsiteY5" fmla="*/ 2540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4900" h="285750">
                  <a:moveTo>
                    <a:pt x="1104900" y="0"/>
                  </a:moveTo>
                  <a:cubicBezTo>
                    <a:pt x="916516" y="98425"/>
                    <a:pt x="728133" y="196850"/>
                    <a:pt x="546100" y="241300"/>
                  </a:cubicBezTo>
                  <a:cubicBezTo>
                    <a:pt x="364067" y="285750"/>
                    <a:pt x="12700" y="266700"/>
                    <a:pt x="12700" y="266700"/>
                  </a:cubicBezTo>
                  <a:lnTo>
                    <a:pt x="12700" y="266700"/>
                  </a:lnTo>
                  <a:lnTo>
                    <a:pt x="12700" y="266700"/>
                  </a:lnTo>
                  <a:lnTo>
                    <a:pt x="0" y="25400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197950" y="914400"/>
              <a:ext cx="3500137" cy="1219200"/>
              <a:chOff x="5197950" y="914400"/>
              <a:chExt cx="3500137" cy="1219200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791200" y="914400"/>
                <a:ext cx="2514600" cy="1143000"/>
                <a:chOff x="5791200" y="1524000"/>
                <a:chExt cx="2514600" cy="1143000"/>
              </a:xfrm>
            </p:grpSpPr>
            <p:pic>
              <p:nvPicPr>
                <p:cNvPr id="17" name="Picture 16"/>
                <p:cNvPicPr/>
                <p:nvPr/>
              </p:nvPicPr>
              <p:blipFill>
                <a:blip r:embed="rId4"/>
                <a:srcRect l="16216" r="34662"/>
                <a:stretch>
                  <a:fillRect/>
                </a:stretch>
              </p:blipFill>
              <p:spPr bwMode="auto">
                <a:xfrm>
                  <a:off x="5791200" y="1524000"/>
                  <a:ext cx="1066800" cy="914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0" name="Picture 19"/>
                <p:cNvPicPr/>
                <p:nvPr/>
              </p:nvPicPr>
              <p:blipFill>
                <a:blip r:embed="rId5"/>
                <a:srcRect l="16216" t="-33938" r="10811" b="-22176"/>
                <a:stretch>
                  <a:fillRect/>
                </a:stretch>
              </p:blipFill>
              <p:spPr bwMode="auto">
                <a:xfrm>
                  <a:off x="6781800" y="1600200"/>
                  <a:ext cx="1524000" cy="1066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7" name="TextBox 36"/>
              <p:cNvSpPr txBox="1"/>
              <p:nvPr/>
            </p:nvSpPr>
            <p:spPr>
              <a:xfrm>
                <a:off x="8305800" y="1411069"/>
                <a:ext cx="3922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latin typeface="Chalkboard"/>
                    <a:cs typeface="Chalkboard"/>
                  </a:rPr>
                  <a:t>?</a:t>
                </a:r>
                <a:endParaRPr lang="en-US" sz="3600" b="1" dirty="0">
                  <a:latin typeface="Chalkboard"/>
                  <a:cs typeface="Chalkboard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5257800" y="1764268"/>
                <a:ext cx="492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ON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197950" y="1143000"/>
                <a:ext cx="552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OFF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5467132" y="4191000"/>
            <a:ext cx="3307155" cy="1066800"/>
            <a:chOff x="5467132" y="4191000"/>
            <a:chExt cx="3307155" cy="1066800"/>
          </a:xfrm>
        </p:grpSpPr>
        <p:grpSp>
          <p:nvGrpSpPr>
            <p:cNvPr id="33" name="Group 32"/>
            <p:cNvGrpSpPr/>
            <p:nvPr/>
          </p:nvGrpSpPr>
          <p:grpSpPr>
            <a:xfrm>
              <a:off x="5943600" y="4191000"/>
              <a:ext cx="2438400" cy="1066800"/>
              <a:chOff x="6248400" y="4191000"/>
              <a:chExt cx="2438400" cy="1066800"/>
            </a:xfrm>
          </p:grpSpPr>
          <p:pic>
            <p:nvPicPr>
              <p:cNvPr id="3" name="Picture 2"/>
              <p:cNvPicPr/>
              <p:nvPr/>
            </p:nvPicPr>
            <p:blipFill>
              <a:blip r:embed="rId4"/>
              <a:srcRect l="16216" r="10811"/>
              <a:stretch>
                <a:fillRect/>
              </a:stretch>
            </p:blipFill>
            <p:spPr bwMode="auto">
              <a:xfrm>
                <a:off x="7315200" y="4191000"/>
                <a:ext cx="137160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5" name="Picture 24"/>
              <p:cNvPicPr/>
              <p:nvPr/>
            </p:nvPicPr>
            <p:blipFill>
              <a:blip r:embed="rId5"/>
              <a:srcRect l="16216" t="-27582" r="29054" b="-14365"/>
              <a:stretch>
                <a:fillRect/>
              </a:stretch>
            </p:blipFill>
            <p:spPr bwMode="auto">
              <a:xfrm>
                <a:off x="6248400" y="4246846"/>
                <a:ext cx="1143000" cy="85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9" name="TextBox 38"/>
            <p:cNvSpPr txBox="1"/>
            <p:nvPr/>
          </p:nvSpPr>
          <p:spPr>
            <a:xfrm>
              <a:off x="8382000" y="4320438"/>
              <a:ext cx="3922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halkboard"/>
                  <a:cs typeface="Chalkboard"/>
                </a:rPr>
                <a:t>?</a:t>
              </a:r>
              <a:endParaRPr lang="en-US" sz="3600" b="1" dirty="0">
                <a:latin typeface="Chalkboard"/>
                <a:cs typeface="Chalkboard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526982" y="4343400"/>
              <a:ext cx="4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ON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467132" y="4648200"/>
              <a:ext cx="552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OFF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95132" y="2895600"/>
            <a:ext cx="3535755" cy="1359932"/>
            <a:chOff x="895132" y="2895600"/>
            <a:chExt cx="3535755" cy="1359932"/>
          </a:xfrm>
        </p:grpSpPr>
        <p:sp>
          <p:nvSpPr>
            <p:cNvPr id="61" name="Freeform 60"/>
            <p:cNvSpPr/>
            <p:nvPr/>
          </p:nvSpPr>
          <p:spPr>
            <a:xfrm>
              <a:off x="1409700" y="3829050"/>
              <a:ext cx="1104900" cy="285750"/>
            </a:xfrm>
            <a:custGeom>
              <a:avLst/>
              <a:gdLst>
                <a:gd name="connsiteX0" fmla="*/ 1104900 w 1104900"/>
                <a:gd name="connsiteY0" fmla="*/ 0 h 285750"/>
                <a:gd name="connsiteX1" fmla="*/ 546100 w 1104900"/>
                <a:gd name="connsiteY1" fmla="*/ 241300 h 285750"/>
                <a:gd name="connsiteX2" fmla="*/ 12700 w 1104900"/>
                <a:gd name="connsiteY2" fmla="*/ 266700 h 285750"/>
                <a:gd name="connsiteX3" fmla="*/ 12700 w 1104900"/>
                <a:gd name="connsiteY3" fmla="*/ 266700 h 285750"/>
                <a:gd name="connsiteX4" fmla="*/ 12700 w 1104900"/>
                <a:gd name="connsiteY4" fmla="*/ 266700 h 285750"/>
                <a:gd name="connsiteX5" fmla="*/ 0 w 1104900"/>
                <a:gd name="connsiteY5" fmla="*/ 2540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4900" h="285750">
                  <a:moveTo>
                    <a:pt x="1104900" y="0"/>
                  </a:moveTo>
                  <a:cubicBezTo>
                    <a:pt x="916516" y="98425"/>
                    <a:pt x="728133" y="196850"/>
                    <a:pt x="546100" y="241300"/>
                  </a:cubicBezTo>
                  <a:cubicBezTo>
                    <a:pt x="364067" y="285750"/>
                    <a:pt x="12700" y="266700"/>
                    <a:pt x="12700" y="266700"/>
                  </a:cubicBezTo>
                  <a:lnTo>
                    <a:pt x="12700" y="266700"/>
                  </a:lnTo>
                  <a:lnTo>
                    <a:pt x="12700" y="266700"/>
                  </a:lnTo>
                  <a:lnTo>
                    <a:pt x="0" y="25400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895132" y="2895600"/>
              <a:ext cx="3535755" cy="1359932"/>
              <a:chOff x="895132" y="2895600"/>
              <a:chExt cx="3535755" cy="135993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524000" y="2971800"/>
                <a:ext cx="2514600" cy="1081938"/>
                <a:chOff x="1752600" y="3352800"/>
                <a:chExt cx="2514600" cy="1081938"/>
              </a:xfrm>
            </p:grpSpPr>
            <p:pic>
              <p:nvPicPr>
                <p:cNvPr id="5" name="Picture 4"/>
                <p:cNvPicPr/>
                <p:nvPr/>
              </p:nvPicPr>
              <p:blipFill>
                <a:blip r:embed="rId6"/>
                <a:srcRect l="16058" r="29748"/>
                <a:stretch>
                  <a:fillRect/>
                </a:stretch>
              </p:blipFill>
              <p:spPr bwMode="auto">
                <a:xfrm>
                  <a:off x="1752600" y="3352800"/>
                  <a:ext cx="1066800" cy="7620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9" name="Picture 18"/>
                <p:cNvPicPr/>
                <p:nvPr/>
              </p:nvPicPr>
              <p:blipFill>
                <a:blip r:embed="rId6"/>
                <a:srcRect l="16058" r="11683"/>
                <a:stretch>
                  <a:fillRect/>
                </a:stretch>
              </p:blipFill>
              <p:spPr bwMode="auto">
                <a:xfrm>
                  <a:off x="2743200" y="3505200"/>
                  <a:ext cx="1524000" cy="9295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5" name="TextBox 34"/>
              <p:cNvSpPr txBox="1"/>
              <p:nvPr/>
            </p:nvSpPr>
            <p:spPr>
              <a:xfrm>
                <a:off x="4038600" y="3222742"/>
                <a:ext cx="3922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latin typeface="Chalkboard"/>
                    <a:cs typeface="Chalkboard"/>
                  </a:rPr>
                  <a:t>?</a:t>
                </a:r>
                <a:endParaRPr lang="en-US" sz="3600" b="1" dirty="0">
                  <a:latin typeface="Chalkboard"/>
                  <a:cs typeface="Chalkboard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107382" y="3352800"/>
                <a:ext cx="492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ON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47532" y="2895600"/>
                <a:ext cx="552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OFF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895132" y="3886200"/>
                <a:ext cx="552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OFF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971332" y="5017532"/>
            <a:ext cx="3459555" cy="1207532"/>
            <a:chOff x="971332" y="5017532"/>
            <a:chExt cx="3459555" cy="1207532"/>
          </a:xfrm>
        </p:grpSpPr>
        <p:sp>
          <p:nvSpPr>
            <p:cNvPr id="62" name="Freeform 61"/>
            <p:cNvSpPr/>
            <p:nvPr/>
          </p:nvSpPr>
          <p:spPr>
            <a:xfrm>
              <a:off x="1485900" y="5779532"/>
              <a:ext cx="1104900" cy="285750"/>
            </a:xfrm>
            <a:custGeom>
              <a:avLst/>
              <a:gdLst>
                <a:gd name="connsiteX0" fmla="*/ 1104900 w 1104900"/>
                <a:gd name="connsiteY0" fmla="*/ 0 h 285750"/>
                <a:gd name="connsiteX1" fmla="*/ 546100 w 1104900"/>
                <a:gd name="connsiteY1" fmla="*/ 241300 h 285750"/>
                <a:gd name="connsiteX2" fmla="*/ 12700 w 1104900"/>
                <a:gd name="connsiteY2" fmla="*/ 266700 h 285750"/>
                <a:gd name="connsiteX3" fmla="*/ 12700 w 1104900"/>
                <a:gd name="connsiteY3" fmla="*/ 266700 h 285750"/>
                <a:gd name="connsiteX4" fmla="*/ 12700 w 1104900"/>
                <a:gd name="connsiteY4" fmla="*/ 266700 h 285750"/>
                <a:gd name="connsiteX5" fmla="*/ 0 w 1104900"/>
                <a:gd name="connsiteY5" fmla="*/ 2540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4900" h="285750">
                  <a:moveTo>
                    <a:pt x="1104900" y="0"/>
                  </a:moveTo>
                  <a:cubicBezTo>
                    <a:pt x="916516" y="98425"/>
                    <a:pt x="728133" y="196850"/>
                    <a:pt x="546100" y="241300"/>
                  </a:cubicBezTo>
                  <a:cubicBezTo>
                    <a:pt x="364067" y="285750"/>
                    <a:pt x="12700" y="266700"/>
                    <a:pt x="12700" y="266700"/>
                  </a:cubicBezTo>
                  <a:lnTo>
                    <a:pt x="12700" y="266700"/>
                  </a:lnTo>
                  <a:lnTo>
                    <a:pt x="12700" y="266700"/>
                  </a:lnTo>
                  <a:lnTo>
                    <a:pt x="0" y="25400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971332" y="5017532"/>
              <a:ext cx="3459555" cy="1207532"/>
              <a:chOff x="971332" y="5017532"/>
              <a:chExt cx="3459555" cy="1207532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524000" y="5017532"/>
                <a:ext cx="2590800" cy="1066800"/>
                <a:chOff x="1676400" y="4796501"/>
                <a:chExt cx="2590800" cy="1066800"/>
              </a:xfrm>
            </p:grpSpPr>
            <p:pic>
              <p:nvPicPr>
                <p:cNvPr id="4" name="Picture 3"/>
                <p:cNvPicPr/>
                <p:nvPr/>
              </p:nvPicPr>
              <p:blipFill>
                <a:blip r:embed="rId5"/>
                <a:srcRect l="16216" t="-33938" r="10811" b="-22176"/>
                <a:stretch>
                  <a:fillRect/>
                </a:stretch>
              </p:blipFill>
              <p:spPr bwMode="auto">
                <a:xfrm>
                  <a:off x="2743200" y="4796501"/>
                  <a:ext cx="1524000" cy="1066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7" name="Picture 26"/>
                <p:cNvPicPr/>
                <p:nvPr/>
              </p:nvPicPr>
              <p:blipFill>
                <a:blip r:embed="rId6"/>
                <a:srcRect l="16058" r="29748"/>
                <a:stretch>
                  <a:fillRect/>
                </a:stretch>
              </p:blipFill>
              <p:spPr bwMode="auto">
                <a:xfrm>
                  <a:off x="1676400" y="4796501"/>
                  <a:ext cx="1066800" cy="7620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6" name="TextBox 35"/>
              <p:cNvSpPr txBox="1"/>
              <p:nvPr/>
            </p:nvSpPr>
            <p:spPr>
              <a:xfrm>
                <a:off x="4038600" y="5105400"/>
                <a:ext cx="3922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latin typeface="Chalkboard"/>
                    <a:cs typeface="Chalkboard"/>
                  </a:rPr>
                  <a:t>?</a:t>
                </a:r>
                <a:endParaRPr lang="en-US" sz="3600" b="1" dirty="0">
                  <a:latin typeface="Chalkboard"/>
                  <a:cs typeface="Chalkboard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107382" y="5017532"/>
                <a:ext cx="492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ON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990600" y="5410200"/>
                <a:ext cx="552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OFF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971332" y="5855732"/>
                <a:ext cx="552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OFF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802582" y="1066800"/>
            <a:ext cx="3508361" cy="1207532"/>
            <a:chOff x="802582" y="1066800"/>
            <a:chExt cx="3508361" cy="1207532"/>
          </a:xfrm>
        </p:grpSpPr>
        <p:sp>
          <p:nvSpPr>
            <p:cNvPr id="60" name="Freeform 59"/>
            <p:cNvSpPr/>
            <p:nvPr/>
          </p:nvSpPr>
          <p:spPr>
            <a:xfrm>
              <a:off x="1257300" y="1892300"/>
              <a:ext cx="1104900" cy="285750"/>
            </a:xfrm>
            <a:custGeom>
              <a:avLst/>
              <a:gdLst>
                <a:gd name="connsiteX0" fmla="*/ 1104900 w 1104900"/>
                <a:gd name="connsiteY0" fmla="*/ 0 h 285750"/>
                <a:gd name="connsiteX1" fmla="*/ 546100 w 1104900"/>
                <a:gd name="connsiteY1" fmla="*/ 241300 h 285750"/>
                <a:gd name="connsiteX2" fmla="*/ 12700 w 1104900"/>
                <a:gd name="connsiteY2" fmla="*/ 266700 h 285750"/>
                <a:gd name="connsiteX3" fmla="*/ 12700 w 1104900"/>
                <a:gd name="connsiteY3" fmla="*/ 266700 h 285750"/>
                <a:gd name="connsiteX4" fmla="*/ 12700 w 1104900"/>
                <a:gd name="connsiteY4" fmla="*/ 266700 h 285750"/>
                <a:gd name="connsiteX5" fmla="*/ 0 w 1104900"/>
                <a:gd name="connsiteY5" fmla="*/ 2540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4900" h="285750">
                  <a:moveTo>
                    <a:pt x="1104900" y="0"/>
                  </a:moveTo>
                  <a:cubicBezTo>
                    <a:pt x="916516" y="98425"/>
                    <a:pt x="728133" y="196850"/>
                    <a:pt x="546100" y="241300"/>
                  </a:cubicBezTo>
                  <a:cubicBezTo>
                    <a:pt x="364067" y="285750"/>
                    <a:pt x="12700" y="266700"/>
                    <a:pt x="12700" y="266700"/>
                  </a:cubicBezTo>
                  <a:lnTo>
                    <a:pt x="12700" y="266700"/>
                  </a:lnTo>
                  <a:lnTo>
                    <a:pt x="12700" y="266700"/>
                  </a:lnTo>
                  <a:lnTo>
                    <a:pt x="0" y="254000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802582" y="1066800"/>
              <a:ext cx="3508361" cy="1207532"/>
              <a:chOff x="802582" y="1066800"/>
              <a:chExt cx="3508361" cy="1207532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295400" y="1066800"/>
                <a:ext cx="2590800" cy="1143000"/>
                <a:chOff x="1143000" y="1219200"/>
                <a:chExt cx="2590800" cy="1143000"/>
              </a:xfrm>
            </p:grpSpPr>
            <p:pic>
              <p:nvPicPr>
                <p:cNvPr id="21" name="Picture 20"/>
                <p:cNvPicPr/>
                <p:nvPr/>
              </p:nvPicPr>
              <p:blipFill>
                <a:blip r:embed="rId5"/>
                <a:srcRect l="16216" t="-33938" r="10811" b="-22176"/>
                <a:stretch>
                  <a:fillRect/>
                </a:stretch>
              </p:blipFill>
              <p:spPr bwMode="auto">
                <a:xfrm>
                  <a:off x="2209800" y="1295400"/>
                  <a:ext cx="1524000" cy="1066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26" name="Picture 25"/>
                <p:cNvPicPr/>
                <p:nvPr/>
              </p:nvPicPr>
              <p:blipFill>
                <a:blip r:embed="rId5"/>
                <a:srcRect l="16216" t="-27582" r="29054" b="-14365"/>
                <a:stretch>
                  <a:fillRect/>
                </a:stretch>
              </p:blipFill>
              <p:spPr bwMode="auto">
                <a:xfrm>
                  <a:off x="1143000" y="1219200"/>
                  <a:ext cx="1143000" cy="85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34" name="TextBox 33"/>
              <p:cNvSpPr txBox="1"/>
              <p:nvPr/>
            </p:nvSpPr>
            <p:spPr>
              <a:xfrm>
                <a:off x="3918656" y="1411069"/>
                <a:ext cx="3922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latin typeface="Chalkboard"/>
                    <a:cs typeface="Chalkboard"/>
                  </a:rPr>
                  <a:t>?</a:t>
                </a:r>
                <a:endParaRPr lang="en-US" sz="3600" b="1" dirty="0">
                  <a:latin typeface="Chalkboard"/>
                  <a:cs typeface="Chalkboard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02582" y="1143000"/>
                <a:ext cx="492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ON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38200" y="1905000"/>
                <a:ext cx="492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ON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18932" y="1447800"/>
                <a:ext cx="5526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OFF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</p:grpSp>
      </p:grpSp>
      <p:sp>
        <p:nvSpPr>
          <p:cNvPr id="82" name="Oval Callout 81"/>
          <p:cNvSpPr/>
          <p:nvPr/>
        </p:nvSpPr>
        <p:spPr>
          <a:xfrm>
            <a:off x="4430887" y="5269468"/>
            <a:ext cx="2655713" cy="814864"/>
          </a:xfrm>
          <a:prstGeom prst="wedgeEllipseCallout">
            <a:avLst>
              <a:gd name="adj1" fmla="val 68281"/>
              <a:gd name="adj2" fmla="val 447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00000"/>
                </a:solidFill>
              </a:rPr>
              <a:t>The output is ON or OFF ?</a:t>
            </a: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400315" y="-161330"/>
            <a:ext cx="20234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 1:</a:t>
            </a:r>
            <a:endParaRPr lang="en-GB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-152400"/>
            <a:ext cx="20234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Test 2:</a:t>
            </a:r>
            <a:endParaRPr lang="en-GB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8382000" y="2895600"/>
            <a:ext cx="266700" cy="0"/>
          </a:xfrm>
          <a:custGeom>
            <a:avLst/>
            <a:gdLst>
              <a:gd name="connsiteX0" fmla="*/ 0 w 266700"/>
              <a:gd name="connsiteY0" fmla="*/ 0 h 0"/>
              <a:gd name="connsiteX1" fmla="*/ 266700 w 266700"/>
              <a:gd name="connsiteY1" fmla="*/ 0 h 0"/>
              <a:gd name="connsiteX2" fmla="*/ 266700 w 266700"/>
              <a:gd name="connsiteY2" fmla="*/ 0 h 0"/>
              <a:gd name="connsiteX3" fmla="*/ 266700 w 266700"/>
              <a:gd name="connsiteY3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">
                <a:moveTo>
                  <a:pt x="0" y="0"/>
                </a:moveTo>
                <a:lnTo>
                  <a:pt x="266700" y="0"/>
                </a:lnTo>
                <a:lnTo>
                  <a:pt x="266700" y="0"/>
                </a:lnTo>
                <a:lnTo>
                  <a:pt x="266700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362200" y="2477869"/>
            <a:ext cx="39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halkboard"/>
                <a:cs typeface="Chalkboard"/>
              </a:rPr>
              <a:t>?</a:t>
            </a:r>
            <a:endParaRPr lang="en-US" sz="3600" b="1" dirty="0">
              <a:latin typeface="Chalkboard"/>
              <a:cs typeface="Chalkboard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57200" y="1761067"/>
            <a:ext cx="533400" cy="533400"/>
          </a:xfrm>
          <a:prstGeom prst="ellipse">
            <a:avLst/>
          </a:prstGeom>
          <a:solidFill>
            <a:srgbClr val="3366FF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57200" y="3505200"/>
            <a:ext cx="533400" cy="533400"/>
          </a:xfrm>
          <a:prstGeom prst="ellipse">
            <a:avLst/>
          </a:prstGeom>
          <a:solidFill>
            <a:srgbClr val="3366FF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041064" y="607890"/>
            <a:ext cx="740736" cy="533400"/>
          </a:xfrm>
          <a:prstGeom prst="ellipse">
            <a:avLst/>
          </a:prstGeom>
          <a:solidFill>
            <a:srgbClr val="3366FF"/>
          </a:solidFill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10.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45382" y="2514600"/>
            <a:ext cx="4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5382" y="2286000"/>
            <a:ext cx="4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45382" y="2743200"/>
            <a:ext cx="4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749300" y="2527300"/>
            <a:ext cx="457200" cy="0"/>
          </a:xfrm>
          <a:custGeom>
            <a:avLst/>
            <a:gdLst>
              <a:gd name="connsiteX0" fmla="*/ 457200 w 457200"/>
              <a:gd name="connsiteY0" fmla="*/ 0 h 0"/>
              <a:gd name="connsiteX1" fmla="*/ 0 w 457200"/>
              <a:gd name="connsiteY1" fmla="*/ 0 h 0"/>
              <a:gd name="connsiteX2" fmla="*/ 0 w 45720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62000" y="3200400"/>
            <a:ext cx="457200" cy="0"/>
          </a:xfrm>
          <a:custGeom>
            <a:avLst/>
            <a:gdLst>
              <a:gd name="connsiteX0" fmla="*/ 457200 w 457200"/>
              <a:gd name="connsiteY0" fmla="*/ 0 h 0"/>
              <a:gd name="connsiteX1" fmla="*/ 0 w 457200"/>
              <a:gd name="connsiteY1" fmla="*/ 0 h 0"/>
              <a:gd name="connsiteX2" fmla="*/ 0 w 45720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762000" y="4098764"/>
            <a:ext cx="2830687" cy="1387636"/>
            <a:chOff x="762000" y="3870164"/>
            <a:chExt cx="2830687" cy="1387636"/>
          </a:xfrm>
        </p:grpSpPr>
        <p:grpSp>
          <p:nvGrpSpPr>
            <p:cNvPr id="29" name="Group 28"/>
            <p:cNvGrpSpPr/>
            <p:nvPr/>
          </p:nvGrpSpPr>
          <p:grpSpPr>
            <a:xfrm>
              <a:off x="762000" y="3870164"/>
              <a:ext cx="2438400" cy="1387636"/>
              <a:chOff x="647700" y="3316410"/>
              <a:chExt cx="2438400" cy="138763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028700" y="3316410"/>
                <a:ext cx="2057400" cy="1387636"/>
                <a:chOff x="1295400" y="4688010"/>
                <a:chExt cx="2057400" cy="1387636"/>
              </a:xfrm>
            </p:grpSpPr>
            <p:pic>
              <p:nvPicPr>
                <p:cNvPr id="7" name="Picture 6"/>
                <p:cNvPicPr/>
                <p:nvPr/>
              </p:nvPicPr>
              <p:blipFill>
                <a:blip r:embed="rId3"/>
                <a:srcRect l="32635" t="-27582" r="29054" b="-14365"/>
                <a:stretch>
                  <a:fillRect/>
                </a:stretch>
              </p:blipFill>
              <p:spPr bwMode="auto">
                <a:xfrm>
                  <a:off x="1295400" y="4688010"/>
                  <a:ext cx="800100" cy="13876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" name="Picture 10"/>
                <p:cNvPicPr/>
                <p:nvPr/>
              </p:nvPicPr>
              <p:blipFill>
                <a:blip r:embed="rId4"/>
                <a:srcRect l="16216" r="10811"/>
                <a:stretch>
                  <a:fillRect/>
                </a:stretch>
              </p:blipFill>
              <p:spPr bwMode="auto">
                <a:xfrm>
                  <a:off x="2031434" y="4876800"/>
                  <a:ext cx="1321366" cy="11226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cxnSp>
            <p:nvCxnSpPr>
              <p:cNvPr id="25" name="Straight Connector 24"/>
              <p:cNvCxnSpPr/>
              <p:nvPr/>
            </p:nvCxnSpPr>
            <p:spPr>
              <a:xfrm rot="10800000" flipH="1" flipV="1">
                <a:off x="647700" y="3810000"/>
                <a:ext cx="381000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0800000" flipH="1" flipV="1">
                <a:off x="647700" y="3962400"/>
                <a:ext cx="381000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0800000" flipH="1" flipV="1">
                <a:off x="647700" y="4287552"/>
                <a:ext cx="381000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10800000" flipH="1" flipV="1">
                <a:off x="647700" y="4114798"/>
                <a:ext cx="381000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762000" y="4191000"/>
              <a:ext cx="2830687" cy="838200"/>
              <a:chOff x="762000" y="4191000"/>
              <a:chExt cx="2830687" cy="83820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3200400" y="4230469"/>
                <a:ext cx="3922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latin typeface="Chalkboard"/>
                    <a:cs typeface="Chalkboard"/>
                  </a:rPr>
                  <a:t>?</a:t>
                </a:r>
                <a:endParaRPr lang="en-US" sz="3600" b="1" dirty="0">
                  <a:latin typeface="Chalkboard"/>
                  <a:cs typeface="Chalkboard"/>
                </a:endParaRPr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 rot="10800000" flipH="1" flipV="1">
                <a:off x="762000" y="4191000"/>
                <a:ext cx="381000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10800000" flipH="1" flipV="1">
                <a:off x="784429" y="5029198"/>
                <a:ext cx="381000" cy="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Rectangle 71"/>
          <p:cNvSpPr/>
          <p:nvPr/>
        </p:nvSpPr>
        <p:spPr>
          <a:xfrm>
            <a:off x="345382" y="4142504"/>
            <a:ext cx="4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45382" y="4343400"/>
            <a:ext cx="4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45382" y="4528066"/>
            <a:ext cx="4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45382" y="4724400"/>
            <a:ext cx="4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45382" y="4964668"/>
            <a:ext cx="4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5382" y="5181600"/>
            <a:ext cx="4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3962400" y="685800"/>
            <a:ext cx="4964287" cy="4876800"/>
            <a:chOff x="3962400" y="838200"/>
            <a:chExt cx="4964287" cy="4876800"/>
          </a:xfrm>
        </p:grpSpPr>
        <p:grpSp>
          <p:nvGrpSpPr>
            <p:cNvPr id="48" name="Group 47"/>
            <p:cNvGrpSpPr/>
            <p:nvPr/>
          </p:nvGrpSpPr>
          <p:grpSpPr>
            <a:xfrm>
              <a:off x="4572000" y="838200"/>
              <a:ext cx="3835400" cy="4764210"/>
              <a:chOff x="4965700" y="637523"/>
              <a:chExt cx="3835400" cy="4764210"/>
            </a:xfrm>
          </p:grpSpPr>
          <p:pic>
            <p:nvPicPr>
              <p:cNvPr id="8" name="Picture 7"/>
              <p:cNvPicPr/>
              <p:nvPr/>
            </p:nvPicPr>
            <p:blipFill>
              <a:blip r:embed="rId3"/>
              <a:srcRect l="16216" t="-27582" r="29054" b="-14365"/>
              <a:stretch>
                <a:fillRect/>
              </a:stretch>
            </p:blipFill>
            <p:spPr bwMode="auto">
              <a:xfrm>
                <a:off x="4995236" y="637523"/>
                <a:ext cx="1143000" cy="85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7" name="Group 46"/>
              <p:cNvGrpSpPr/>
              <p:nvPr/>
            </p:nvGrpSpPr>
            <p:grpSpPr>
              <a:xfrm>
                <a:off x="4965700" y="1104900"/>
                <a:ext cx="3835400" cy="4056346"/>
                <a:chOff x="4965700" y="1104900"/>
                <a:chExt cx="3835400" cy="4056346"/>
              </a:xfrm>
            </p:grpSpPr>
            <p:pic>
              <p:nvPicPr>
                <p:cNvPr id="4" name="Picture 3"/>
                <p:cNvPicPr/>
                <p:nvPr/>
              </p:nvPicPr>
              <p:blipFill>
                <a:blip r:embed="rId5"/>
                <a:srcRect l="16058" r="29748"/>
                <a:stretch>
                  <a:fillRect/>
                </a:stretch>
              </p:blipFill>
              <p:spPr bwMode="auto">
                <a:xfrm>
                  <a:off x="5071436" y="2590798"/>
                  <a:ext cx="1066800" cy="7620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5" name="Picture 4"/>
                <p:cNvPicPr/>
                <p:nvPr/>
              </p:nvPicPr>
              <p:blipFill>
                <a:blip r:embed="rId5"/>
                <a:srcRect l="16058" r="29748"/>
                <a:stretch>
                  <a:fillRect/>
                </a:stretch>
              </p:blipFill>
              <p:spPr bwMode="auto">
                <a:xfrm>
                  <a:off x="6591300" y="1551921"/>
                  <a:ext cx="1066800" cy="7620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" name="Picture 9"/>
                <p:cNvPicPr/>
                <p:nvPr/>
              </p:nvPicPr>
              <p:blipFill>
                <a:blip r:embed="rId3"/>
                <a:srcRect l="16216" t="-27582" r="29054" b="-14365"/>
                <a:stretch>
                  <a:fillRect/>
                </a:stretch>
              </p:blipFill>
              <p:spPr bwMode="auto">
                <a:xfrm>
                  <a:off x="7658100" y="2369766"/>
                  <a:ext cx="1143000" cy="85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32" name="Group 31"/>
                <p:cNvGrpSpPr/>
                <p:nvPr/>
              </p:nvGrpSpPr>
              <p:grpSpPr>
                <a:xfrm>
                  <a:off x="5257800" y="4038600"/>
                  <a:ext cx="2083366" cy="1122646"/>
                  <a:chOff x="6146234" y="4287554"/>
                  <a:chExt cx="2083366" cy="1122646"/>
                </a:xfrm>
              </p:grpSpPr>
              <p:pic>
                <p:nvPicPr>
                  <p:cNvPr id="9" name="Picture 8"/>
                  <p:cNvPicPr/>
                  <p:nvPr/>
                </p:nvPicPr>
                <p:blipFill>
                  <a:blip r:embed="rId3"/>
                  <a:srcRect l="16216" t="-27582" r="29054" b="-14365"/>
                  <a:stretch>
                    <a:fillRect/>
                  </a:stretch>
                </p:blipFill>
                <p:spPr bwMode="auto">
                  <a:xfrm>
                    <a:off x="7086600" y="4523723"/>
                    <a:ext cx="1143000" cy="85855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12" name="Picture 11"/>
                  <p:cNvPicPr/>
                  <p:nvPr/>
                </p:nvPicPr>
                <p:blipFill>
                  <a:blip r:embed="rId4"/>
                  <a:srcRect l="16216" r="10811"/>
                  <a:stretch>
                    <a:fillRect/>
                  </a:stretch>
                </p:blipFill>
                <p:spPr bwMode="auto">
                  <a:xfrm>
                    <a:off x="6146234" y="4287554"/>
                    <a:ext cx="1321366" cy="112264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13" name="Picture 12"/>
                <p:cNvPicPr/>
                <p:nvPr/>
              </p:nvPicPr>
              <p:blipFill>
                <a:blip r:embed="rId4"/>
                <a:srcRect l="16216" r="29078"/>
                <a:stretch>
                  <a:fillRect/>
                </a:stretch>
              </p:blipFill>
              <p:spPr bwMode="auto">
                <a:xfrm>
                  <a:off x="6096000" y="3228320"/>
                  <a:ext cx="990600" cy="9778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4" name="Picture 13"/>
                <p:cNvPicPr/>
                <p:nvPr/>
              </p:nvPicPr>
              <p:blipFill>
                <a:blip r:embed="rId4"/>
                <a:srcRect l="16216" r="32439"/>
                <a:stretch>
                  <a:fillRect/>
                </a:stretch>
              </p:blipFill>
              <p:spPr bwMode="auto">
                <a:xfrm>
                  <a:off x="5334000" y="1524000"/>
                  <a:ext cx="804236" cy="89404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3" name="Freeform 32"/>
                <p:cNvSpPr/>
                <p:nvPr/>
              </p:nvSpPr>
              <p:spPr>
                <a:xfrm>
                  <a:off x="6121400" y="1104900"/>
                  <a:ext cx="508000" cy="635000"/>
                </a:xfrm>
                <a:custGeom>
                  <a:avLst/>
                  <a:gdLst>
                    <a:gd name="connsiteX0" fmla="*/ 0 w 508000"/>
                    <a:gd name="connsiteY0" fmla="*/ 0 h 635000"/>
                    <a:gd name="connsiteX1" fmla="*/ 279400 w 508000"/>
                    <a:gd name="connsiteY1" fmla="*/ 190500 h 635000"/>
                    <a:gd name="connsiteX2" fmla="*/ 495300 w 508000"/>
                    <a:gd name="connsiteY2" fmla="*/ 635000 h 635000"/>
                    <a:gd name="connsiteX3" fmla="*/ 495300 w 508000"/>
                    <a:gd name="connsiteY3" fmla="*/ 635000 h 635000"/>
                    <a:gd name="connsiteX4" fmla="*/ 508000 w 508000"/>
                    <a:gd name="connsiteY4" fmla="*/ 622300 h 635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8000" h="635000">
                      <a:moveTo>
                        <a:pt x="0" y="0"/>
                      </a:moveTo>
                      <a:cubicBezTo>
                        <a:pt x="98425" y="42333"/>
                        <a:pt x="196850" y="84667"/>
                        <a:pt x="279400" y="190500"/>
                      </a:cubicBezTo>
                      <a:cubicBezTo>
                        <a:pt x="361950" y="296333"/>
                        <a:pt x="495300" y="635000"/>
                        <a:pt x="495300" y="635000"/>
                      </a:cubicBezTo>
                      <a:lnTo>
                        <a:pt x="495300" y="635000"/>
                      </a:lnTo>
                      <a:lnTo>
                        <a:pt x="508000" y="622300"/>
                      </a:ln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 33"/>
                <p:cNvSpPr/>
                <p:nvPr/>
              </p:nvSpPr>
              <p:spPr>
                <a:xfrm>
                  <a:off x="6134100" y="2120900"/>
                  <a:ext cx="482600" cy="850900"/>
                </a:xfrm>
                <a:custGeom>
                  <a:avLst/>
                  <a:gdLst>
                    <a:gd name="connsiteX0" fmla="*/ 0 w 482600"/>
                    <a:gd name="connsiteY0" fmla="*/ 850900 h 850900"/>
                    <a:gd name="connsiteX1" fmla="*/ 165100 w 482600"/>
                    <a:gd name="connsiteY1" fmla="*/ 520700 h 850900"/>
                    <a:gd name="connsiteX2" fmla="*/ 165100 w 482600"/>
                    <a:gd name="connsiteY2" fmla="*/ 152400 h 850900"/>
                    <a:gd name="connsiteX3" fmla="*/ 482600 w 482600"/>
                    <a:gd name="connsiteY3" fmla="*/ 0 h 850900"/>
                    <a:gd name="connsiteX4" fmla="*/ 482600 w 482600"/>
                    <a:gd name="connsiteY4" fmla="*/ 0 h 850900"/>
                    <a:gd name="connsiteX5" fmla="*/ 482600 w 482600"/>
                    <a:gd name="connsiteY5" fmla="*/ 0 h 850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82600" h="850900">
                      <a:moveTo>
                        <a:pt x="0" y="850900"/>
                      </a:moveTo>
                      <a:cubicBezTo>
                        <a:pt x="68791" y="744008"/>
                        <a:pt x="137583" y="637117"/>
                        <a:pt x="165100" y="520700"/>
                      </a:cubicBezTo>
                      <a:cubicBezTo>
                        <a:pt x="192617" y="404283"/>
                        <a:pt x="112183" y="239183"/>
                        <a:pt x="165100" y="152400"/>
                      </a:cubicBezTo>
                      <a:cubicBezTo>
                        <a:pt x="218017" y="65617"/>
                        <a:pt x="482600" y="0"/>
                        <a:pt x="482600" y="0"/>
                      </a:cubicBezTo>
                      <a:lnTo>
                        <a:pt x="482600" y="0"/>
                      </a:lnTo>
                      <a:lnTo>
                        <a:pt x="482600" y="0"/>
                      </a:ln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7607300" y="1930400"/>
                  <a:ext cx="192617" cy="736600"/>
                </a:xfrm>
                <a:custGeom>
                  <a:avLst/>
                  <a:gdLst>
                    <a:gd name="connsiteX0" fmla="*/ 50800 w 192617"/>
                    <a:gd name="connsiteY0" fmla="*/ 0 h 736600"/>
                    <a:gd name="connsiteX1" fmla="*/ 190500 w 192617"/>
                    <a:gd name="connsiteY1" fmla="*/ 241300 h 736600"/>
                    <a:gd name="connsiteX2" fmla="*/ 63500 w 192617"/>
                    <a:gd name="connsiteY2" fmla="*/ 482600 h 736600"/>
                    <a:gd name="connsiteX3" fmla="*/ 0 w 192617"/>
                    <a:gd name="connsiteY3" fmla="*/ 685800 h 736600"/>
                    <a:gd name="connsiteX4" fmla="*/ 63500 w 192617"/>
                    <a:gd name="connsiteY4" fmla="*/ 736600 h 736600"/>
                    <a:gd name="connsiteX5" fmla="*/ 63500 w 192617"/>
                    <a:gd name="connsiteY5" fmla="*/ 736600 h 736600"/>
                    <a:gd name="connsiteX6" fmla="*/ 63500 w 192617"/>
                    <a:gd name="connsiteY6" fmla="*/ 723900 h 736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2617" h="736600">
                      <a:moveTo>
                        <a:pt x="50800" y="0"/>
                      </a:moveTo>
                      <a:cubicBezTo>
                        <a:pt x="119591" y="80433"/>
                        <a:pt x="188383" y="160867"/>
                        <a:pt x="190500" y="241300"/>
                      </a:cubicBezTo>
                      <a:cubicBezTo>
                        <a:pt x="192617" y="321733"/>
                        <a:pt x="95250" y="408517"/>
                        <a:pt x="63500" y="482600"/>
                      </a:cubicBezTo>
                      <a:cubicBezTo>
                        <a:pt x="31750" y="556683"/>
                        <a:pt x="0" y="643467"/>
                        <a:pt x="0" y="685800"/>
                      </a:cubicBezTo>
                      <a:cubicBezTo>
                        <a:pt x="0" y="728133"/>
                        <a:pt x="63500" y="736600"/>
                        <a:pt x="63500" y="736600"/>
                      </a:cubicBezTo>
                      <a:lnTo>
                        <a:pt x="63500" y="736600"/>
                      </a:lnTo>
                      <a:lnTo>
                        <a:pt x="63500" y="723900"/>
                      </a:ln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096000" y="1979612"/>
                  <a:ext cx="872164" cy="1588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reeform 41"/>
                <p:cNvSpPr/>
                <p:nvPr/>
              </p:nvSpPr>
              <p:spPr>
                <a:xfrm>
                  <a:off x="7315200" y="2956983"/>
                  <a:ext cx="429683" cy="1767417"/>
                </a:xfrm>
                <a:custGeom>
                  <a:avLst/>
                  <a:gdLst>
                    <a:gd name="connsiteX0" fmla="*/ 0 w 429683"/>
                    <a:gd name="connsiteY0" fmla="*/ 1767417 h 1767417"/>
                    <a:gd name="connsiteX1" fmla="*/ 368300 w 429683"/>
                    <a:gd name="connsiteY1" fmla="*/ 1653117 h 1767417"/>
                    <a:gd name="connsiteX2" fmla="*/ 368300 w 429683"/>
                    <a:gd name="connsiteY2" fmla="*/ 1145117 h 1767417"/>
                    <a:gd name="connsiteX3" fmla="*/ 368300 w 429683"/>
                    <a:gd name="connsiteY3" fmla="*/ 1119717 h 1767417"/>
                    <a:gd name="connsiteX4" fmla="*/ 228600 w 429683"/>
                    <a:gd name="connsiteY4" fmla="*/ 357717 h 1767417"/>
                    <a:gd name="connsiteX5" fmla="*/ 355600 w 429683"/>
                    <a:gd name="connsiteY5" fmla="*/ 52917 h 1767417"/>
                    <a:gd name="connsiteX6" fmla="*/ 355600 w 429683"/>
                    <a:gd name="connsiteY6" fmla="*/ 40217 h 1767417"/>
                    <a:gd name="connsiteX7" fmla="*/ 368300 w 429683"/>
                    <a:gd name="connsiteY7" fmla="*/ 52917 h 1767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9683" h="1767417">
                      <a:moveTo>
                        <a:pt x="0" y="1767417"/>
                      </a:moveTo>
                      <a:cubicBezTo>
                        <a:pt x="153458" y="1762125"/>
                        <a:pt x="306917" y="1756834"/>
                        <a:pt x="368300" y="1653117"/>
                      </a:cubicBezTo>
                      <a:cubicBezTo>
                        <a:pt x="429683" y="1549400"/>
                        <a:pt x="368300" y="1145117"/>
                        <a:pt x="368300" y="1145117"/>
                      </a:cubicBezTo>
                      <a:cubicBezTo>
                        <a:pt x="368300" y="1056217"/>
                        <a:pt x="391583" y="1250950"/>
                        <a:pt x="368300" y="1119717"/>
                      </a:cubicBezTo>
                      <a:cubicBezTo>
                        <a:pt x="345017" y="988484"/>
                        <a:pt x="230717" y="535517"/>
                        <a:pt x="228600" y="357717"/>
                      </a:cubicBezTo>
                      <a:cubicBezTo>
                        <a:pt x="226483" y="179917"/>
                        <a:pt x="334433" y="105834"/>
                        <a:pt x="355600" y="52917"/>
                      </a:cubicBezTo>
                      <a:cubicBezTo>
                        <a:pt x="376767" y="0"/>
                        <a:pt x="353483" y="40217"/>
                        <a:pt x="355600" y="40217"/>
                      </a:cubicBezTo>
                      <a:cubicBezTo>
                        <a:pt x="357717" y="40217"/>
                        <a:pt x="363008" y="46567"/>
                        <a:pt x="368300" y="52917"/>
                      </a:cubicBez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7061200" y="2844800"/>
                  <a:ext cx="952500" cy="850900"/>
                </a:xfrm>
                <a:custGeom>
                  <a:avLst/>
                  <a:gdLst>
                    <a:gd name="connsiteX0" fmla="*/ 0 w 952500"/>
                    <a:gd name="connsiteY0" fmla="*/ 850900 h 850900"/>
                    <a:gd name="connsiteX1" fmla="*/ 165100 w 952500"/>
                    <a:gd name="connsiteY1" fmla="*/ 571500 h 850900"/>
                    <a:gd name="connsiteX2" fmla="*/ 139700 w 952500"/>
                    <a:gd name="connsiteY2" fmla="*/ 127000 h 850900"/>
                    <a:gd name="connsiteX3" fmla="*/ 952500 w 952500"/>
                    <a:gd name="connsiteY3" fmla="*/ 0 h 850900"/>
                    <a:gd name="connsiteX4" fmla="*/ 952500 w 952500"/>
                    <a:gd name="connsiteY4" fmla="*/ 0 h 850900"/>
                    <a:gd name="connsiteX5" fmla="*/ 952500 w 952500"/>
                    <a:gd name="connsiteY5" fmla="*/ 0 h 850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2500" h="850900">
                      <a:moveTo>
                        <a:pt x="0" y="850900"/>
                      </a:moveTo>
                      <a:cubicBezTo>
                        <a:pt x="70908" y="771525"/>
                        <a:pt x="141817" y="692150"/>
                        <a:pt x="165100" y="571500"/>
                      </a:cubicBezTo>
                      <a:cubicBezTo>
                        <a:pt x="188383" y="450850"/>
                        <a:pt x="8467" y="222250"/>
                        <a:pt x="139700" y="127000"/>
                      </a:cubicBezTo>
                      <a:cubicBezTo>
                        <a:pt x="270933" y="31750"/>
                        <a:pt x="952500" y="0"/>
                        <a:pt x="952500" y="0"/>
                      </a:cubicBezTo>
                      <a:lnTo>
                        <a:pt x="952500" y="0"/>
                      </a:lnTo>
                      <a:lnTo>
                        <a:pt x="952500" y="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4965700" y="1968500"/>
                  <a:ext cx="381000" cy="0"/>
                </a:xfrm>
                <a:custGeom>
                  <a:avLst/>
                  <a:gdLst>
                    <a:gd name="connsiteX0" fmla="*/ 381000 w 381000"/>
                    <a:gd name="connsiteY0" fmla="*/ 0 h 0"/>
                    <a:gd name="connsiteX1" fmla="*/ 0 w 381000"/>
                    <a:gd name="connsiteY1" fmla="*/ 0 h 0"/>
                    <a:gd name="connsiteX2" fmla="*/ 0 w 381000"/>
                    <a:gd name="connsiteY2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81000">
                      <a:moveTo>
                        <a:pt x="38100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5067300" y="3708400"/>
                  <a:ext cx="1054100" cy="0"/>
                </a:xfrm>
                <a:custGeom>
                  <a:avLst/>
                  <a:gdLst>
                    <a:gd name="connsiteX0" fmla="*/ 1054100 w 1054100"/>
                    <a:gd name="connsiteY0" fmla="*/ 0 h 0"/>
                    <a:gd name="connsiteX1" fmla="*/ 0 w 1054100"/>
                    <a:gd name="connsiteY1" fmla="*/ 0 h 0"/>
                    <a:gd name="connsiteX2" fmla="*/ 0 w 1054100"/>
                    <a:gd name="connsiteY2" fmla="*/ 0 h 0"/>
                    <a:gd name="connsiteX3" fmla="*/ 0 w 105410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54100">
                      <a:moveTo>
                        <a:pt x="105410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Freeform 45"/>
              <p:cNvSpPr/>
              <p:nvPr/>
            </p:nvSpPr>
            <p:spPr>
              <a:xfrm>
                <a:off x="5181600" y="4902200"/>
                <a:ext cx="1028700" cy="499533"/>
              </a:xfrm>
              <a:custGeom>
                <a:avLst/>
                <a:gdLst>
                  <a:gd name="connsiteX0" fmla="*/ 1028700 w 1028700"/>
                  <a:gd name="connsiteY0" fmla="*/ 0 h 499533"/>
                  <a:gd name="connsiteX1" fmla="*/ 749300 w 1028700"/>
                  <a:gd name="connsiteY1" fmla="*/ 190500 h 499533"/>
                  <a:gd name="connsiteX2" fmla="*/ 381000 w 1028700"/>
                  <a:gd name="connsiteY2" fmla="*/ 457200 h 499533"/>
                  <a:gd name="connsiteX3" fmla="*/ 0 w 1028700"/>
                  <a:gd name="connsiteY3" fmla="*/ 444500 h 499533"/>
                  <a:gd name="connsiteX4" fmla="*/ 0 w 1028700"/>
                  <a:gd name="connsiteY4" fmla="*/ 444500 h 499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700" h="499533">
                    <a:moveTo>
                      <a:pt x="1028700" y="0"/>
                    </a:moveTo>
                    <a:cubicBezTo>
                      <a:pt x="942975" y="57150"/>
                      <a:pt x="857250" y="114300"/>
                      <a:pt x="749300" y="190500"/>
                    </a:cubicBezTo>
                    <a:cubicBezTo>
                      <a:pt x="641350" y="266700"/>
                      <a:pt x="505883" y="414867"/>
                      <a:pt x="381000" y="457200"/>
                    </a:cubicBezTo>
                    <a:cubicBezTo>
                      <a:pt x="256117" y="499533"/>
                      <a:pt x="0" y="444500"/>
                      <a:pt x="0" y="444500"/>
                    </a:cubicBezTo>
                    <a:lnTo>
                      <a:pt x="0" y="444500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8534400" y="2706469"/>
              <a:ext cx="3922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halkboard"/>
                  <a:cs typeface="Chalkboard"/>
                </a:rPr>
                <a:t>?</a:t>
              </a:r>
              <a:endParaRPr lang="en-US" sz="3600" b="1" dirty="0">
                <a:latin typeface="Chalkboard"/>
                <a:cs typeface="Chalkboard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155382" y="990600"/>
              <a:ext cx="4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ON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flipH="1">
              <a:off x="3962400" y="2033600"/>
              <a:ext cx="7620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ON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231582" y="3168134"/>
              <a:ext cx="4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ON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343400" y="5345668"/>
              <a:ext cx="4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ON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095532" y="1295400"/>
              <a:ext cx="552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OFF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171732" y="2827865"/>
              <a:ext cx="552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OFF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71732" y="3733800"/>
              <a:ext cx="552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OFF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343400" y="4595336"/>
              <a:ext cx="552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OFF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437932" y="762000"/>
            <a:ext cx="55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OFF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437932" y="304800"/>
            <a:ext cx="2316555" cy="1295398"/>
            <a:chOff x="437932" y="304800"/>
            <a:chExt cx="2316555" cy="1295398"/>
          </a:xfrm>
        </p:grpSpPr>
        <p:grpSp>
          <p:nvGrpSpPr>
            <p:cNvPr id="63" name="Group 62"/>
            <p:cNvGrpSpPr/>
            <p:nvPr/>
          </p:nvGrpSpPr>
          <p:grpSpPr>
            <a:xfrm>
              <a:off x="457200" y="304800"/>
              <a:ext cx="2297287" cy="1295398"/>
              <a:chOff x="457200" y="685800"/>
              <a:chExt cx="2297287" cy="1295398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914400" y="1219197"/>
                <a:ext cx="1447800" cy="762001"/>
                <a:chOff x="914400" y="1219197"/>
                <a:chExt cx="1447800" cy="762001"/>
              </a:xfrm>
            </p:grpSpPr>
            <p:pic>
              <p:nvPicPr>
                <p:cNvPr id="3" name="Picture 2"/>
                <p:cNvPicPr/>
                <p:nvPr/>
              </p:nvPicPr>
              <p:blipFill>
                <a:blip r:embed="rId5"/>
                <a:srcRect l="16058" r="29748"/>
                <a:stretch>
                  <a:fillRect/>
                </a:stretch>
              </p:blipFill>
              <p:spPr bwMode="auto">
                <a:xfrm>
                  <a:off x="914400" y="1219197"/>
                  <a:ext cx="1066800" cy="7620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17" name="Straight Connector 16"/>
                <p:cNvCxnSpPr>
                  <a:stCxn id="3" idx="1"/>
                </p:cNvCxnSpPr>
                <p:nvPr/>
              </p:nvCxnSpPr>
              <p:spPr>
                <a:xfrm rot="10800000" flipH="1" flipV="1">
                  <a:off x="914400" y="1600198"/>
                  <a:ext cx="381000" cy="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10800000" flipH="1" flipV="1">
                  <a:off x="1981200" y="1600201"/>
                  <a:ext cx="381000" cy="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2362200" y="1219197"/>
                <a:ext cx="3922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latin typeface="Chalkboard"/>
                    <a:cs typeface="Chalkboard"/>
                  </a:rPr>
                  <a:t>?</a:t>
                </a:r>
                <a:endParaRPr lang="en-US" sz="3600" b="1" dirty="0">
                  <a:latin typeface="Chalkboard"/>
                  <a:cs typeface="Chalkboard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57200" y="685800"/>
                <a:ext cx="533400" cy="533400"/>
              </a:xfrm>
              <a:prstGeom prst="ellipse">
                <a:avLst/>
              </a:prstGeom>
              <a:solidFill>
                <a:srgbClr val="3366FF"/>
              </a:solidFill>
              <a:ln w="1270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97782" y="1371600"/>
                <a:ext cx="492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b="1" cap="none" spc="0" dirty="0" smtClean="0">
                    <a:ln w="1905"/>
                    <a:solidFill>
                      <a:srgbClr val="000000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ON</a:t>
                </a:r>
                <a:endParaRPr lang="en-GB" b="1" cap="none" spc="0" dirty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437932" y="1219200"/>
              <a:ext cx="5526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cap="none" spc="0" dirty="0" smtClean="0">
                  <a:ln w="1905"/>
                  <a:solidFill>
                    <a:srgbClr val="000000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OFF</a:t>
              </a:r>
              <a:endParaRPr lang="en-GB" b="1" cap="none" spc="0" dirty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304800" y="2983468"/>
            <a:ext cx="552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OFF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89" name="Picture 88"/>
          <p:cNvPicPr/>
          <p:nvPr/>
        </p:nvPicPr>
        <p:blipFill>
          <a:blip r:embed="rId3"/>
          <a:srcRect l="32635" t="-27582" r="29054" b="-14365"/>
          <a:stretch>
            <a:fillRect/>
          </a:stretch>
        </p:blipFill>
        <p:spPr bwMode="auto">
          <a:xfrm>
            <a:off x="1219200" y="2077751"/>
            <a:ext cx="800100" cy="138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Freeform 90"/>
          <p:cNvSpPr/>
          <p:nvPr/>
        </p:nvSpPr>
        <p:spPr>
          <a:xfrm>
            <a:off x="1981200" y="2827865"/>
            <a:ext cx="381000" cy="0"/>
          </a:xfrm>
          <a:custGeom>
            <a:avLst/>
            <a:gdLst>
              <a:gd name="connsiteX0" fmla="*/ 381000 w 381000"/>
              <a:gd name="connsiteY0" fmla="*/ 0 h 0"/>
              <a:gd name="connsiteX1" fmla="*/ 0 w 381000"/>
              <a:gd name="connsiteY1" fmla="*/ 0 h 0"/>
              <a:gd name="connsiteX2" fmla="*/ 0 w 38100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762000" y="2743200"/>
            <a:ext cx="457200" cy="0"/>
          </a:xfrm>
          <a:custGeom>
            <a:avLst/>
            <a:gdLst>
              <a:gd name="connsiteX0" fmla="*/ 457200 w 457200"/>
              <a:gd name="connsiteY0" fmla="*/ 0 h 0"/>
              <a:gd name="connsiteX1" fmla="*/ 0 w 457200"/>
              <a:gd name="connsiteY1" fmla="*/ 0 h 0"/>
              <a:gd name="connsiteX2" fmla="*/ 0 w 45720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762000" y="2971800"/>
            <a:ext cx="457200" cy="0"/>
          </a:xfrm>
          <a:custGeom>
            <a:avLst/>
            <a:gdLst>
              <a:gd name="connsiteX0" fmla="*/ 457200 w 457200"/>
              <a:gd name="connsiteY0" fmla="*/ 0 h 0"/>
              <a:gd name="connsiteX1" fmla="*/ 0 w 457200"/>
              <a:gd name="connsiteY1" fmla="*/ 0 h 0"/>
              <a:gd name="connsiteX2" fmla="*/ 0 w 45720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4787900" y="5550932"/>
            <a:ext cx="4171290" cy="1307068"/>
            <a:chOff x="4430887" y="5257800"/>
            <a:chExt cx="4528303" cy="1600200"/>
          </a:xfrm>
        </p:grpSpPr>
        <p:pic>
          <p:nvPicPr>
            <p:cNvPr id="94" name="Picture 93"/>
            <p:cNvPicPr/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315200" y="5257800"/>
              <a:ext cx="1643990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5" name="Oval Callout 94"/>
            <p:cNvSpPr/>
            <p:nvPr/>
          </p:nvSpPr>
          <p:spPr>
            <a:xfrm>
              <a:off x="4430887" y="5269468"/>
              <a:ext cx="2655713" cy="814864"/>
            </a:xfrm>
            <a:prstGeom prst="wedgeEllipseCallout">
              <a:avLst>
                <a:gd name="adj1" fmla="val 68281"/>
                <a:gd name="adj2" fmla="val 4475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The output is ON or OFF ?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339802" y="5999442"/>
            <a:ext cx="395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cap="none" spc="0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Build some of the circuits from 1 to 10 in your simulator and test them</a:t>
            </a:r>
            <a:endParaRPr lang="en-GB" b="1" cap="none" spc="0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 these gates live?</a:t>
            </a:r>
            <a:br>
              <a:rPr lang="en-US" dirty="0" smtClean="0"/>
            </a:br>
            <a:r>
              <a:rPr lang="en-US" dirty="0" smtClean="0"/>
              <a:t>An 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8EF69-5501-448B-AD11-420A8ACF711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371600"/>
            <a:ext cx="38449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3171825"/>
            <a:ext cx="43338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Oval 22"/>
          <p:cNvSpPr/>
          <p:nvPr/>
        </p:nvSpPr>
        <p:spPr>
          <a:xfrm>
            <a:off x="163513" y="2220913"/>
            <a:ext cx="1187450" cy="273050"/>
          </a:xfrm>
          <a:prstGeom prst="ellipse">
            <a:avLst/>
          </a:prstGeom>
          <a:ln w="38100">
            <a:solidFill>
              <a:srgbClr val="FF0000">
                <a:alpha val="50196"/>
              </a:srgb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914400" y="1143000"/>
            <a:ext cx="2601481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ekton Pro" panose="020F0603020208020904" pitchFamily="34" charset="0"/>
              </a:rPr>
              <a:t>Integrated Circuits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32604"/>
              </p:ext>
            </p:extLst>
          </p:nvPr>
        </p:nvGraphicFramePr>
        <p:xfrm>
          <a:off x="3200400" y="2667000"/>
          <a:ext cx="2971800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CorelDRAW" r:id="rId3" imgW="1897920" imgH="1412640" progId="">
                  <p:embed/>
                </p:oleObj>
              </mc:Choice>
              <mc:Fallback>
                <p:oleObj name="CorelDRAW" r:id="rId3" imgW="1897920" imgH="1412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667000"/>
                        <a:ext cx="2971800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828800" y="2057400"/>
            <a:ext cx="6324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ekton Pro" panose="020F0603020208020904" pitchFamily="34" charset="0"/>
              </a:rPr>
              <a:t>Cutaway view of DIP (</a:t>
            </a:r>
            <a:r>
              <a:rPr lang="en-US" sz="2400" u="sng">
                <a:latin typeface="Tekton Pro" panose="020F0603020208020904" pitchFamily="34" charset="0"/>
              </a:rPr>
              <a:t>D</a:t>
            </a:r>
            <a:r>
              <a:rPr lang="en-US" sz="2400">
                <a:latin typeface="Tekton Pro" panose="020F0603020208020904" pitchFamily="34" charset="0"/>
              </a:rPr>
              <a:t>ual-</a:t>
            </a:r>
            <a:r>
              <a:rPr lang="en-US" sz="2400" u="sng">
                <a:latin typeface="Tekton Pro" panose="020F0603020208020904" pitchFamily="34" charset="0"/>
              </a:rPr>
              <a:t>I</a:t>
            </a:r>
            <a:r>
              <a:rPr lang="en-US" sz="2400">
                <a:latin typeface="Tekton Pro" panose="020F0603020208020904" pitchFamily="34" charset="0"/>
              </a:rPr>
              <a:t>n-line </a:t>
            </a:r>
            <a:r>
              <a:rPr lang="en-US" sz="2400" u="sng">
                <a:latin typeface="Tekton Pro" panose="020F0603020208020904" pitchFamily="34" charset="0"/>
              </a:rPr>
              <a:t>P</a:t>
            </a:r>
            <a:r>
              <a:rPr lang="en-US" sz="2400">
                <a:latin typeface="Tekton Pro" panose="020F0603020208020904" pitchFamily="34" charset="0"/>
              </a:rPr>
              <a:t>ackage) chip: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057400" y="5029200"/>
            <a:ext cx="6096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ekton Pro" panose="020F0603020208020904" pitchFamily="34" charset="0"/>
              </a:rPr>
              <a:t>The TTL series, available as DIPs are popular for laboratory experiments with logic.</a:t>
            </a:r>
          </a:p>
        </p:txBody>
      </p:sp>
    </p:spTree>
    <p:extLst>
      <p:ext uri="{BB962C8B-B14F-4D97-AF65-F5344CB8AC3E}">
        <p14:creationId xmlns:p14="http://schemas.microsoft.com/office/powerpoint/2010/main" val="103215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914400" y="1143000"/>
            <a:ext cx="2601481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ekton Pro" panose="020F0603020208020904" pitchFamily="34" charset="0"/>
              </a:rPr>
              <a:t>Integrated Circuits</a:t>
            </a:r>
          </a:p>
        </p:txBody>
      </p:sp>
      <p:graphicFrame>
        <p:nvGraphicFramePr>
          <p:cNvPr id="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356176"/>
              </p:ext>
            </p:extLst>
          </p:nvPr>
        </p:nvGraphicFramePr>
        <p:xfrm>
          <a:off x="2286000" y="3352800"/>
          <a:ext cx="44196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CorelDRAW" r:id="rId3" imgW="3372840" imgH="1022400" progId="">
                  <p:embed/>
                </p:oleObj>
              </mc:Choice>
              <mc:Fallback>
                <p:oleObj name="CorelDRAW" r:id="rId3" imgW="3372840" imgH="1022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2800"/>
                        <a:ext cx="4419600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2133600" y="20574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ekton Pro" panose="020F0603020208020904" pitchFamily="34" charset="0"/>
              </a:rPr>
              <a:t>DIP chips and surface mount chips</a:t>
            </a:r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H="1">
            <a:off x="2514600" y="3276600"/>
            <a:ext cx="198120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ekton Pro" panose="020F0603020208020904" pitchFamily="34" charset="0"/>
            </a:endParaRPr>
          </a:p>
        </p:txBody>
      </p:sp>
      <p:sp>
        <p:nvSpPr>
          <p:cNvPr id="7" name="Line 24"/>
          <p:cNvSpPr>
            <a:spLocks noChangeShapeType="1"/>
          </p:cNvSpPr>
          <p:nvPr/>
        </p:nvSpPr>
        <p:spPr bwMode="auto">
          <a:xfrm>
            <a:off x="4800600" y="3429000"/>
            <a:ext cx="609600" cy="838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Tekton Pro" panose="020F0603020208020904" pitchFamily="34" charset="0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4495800" y="2971800"/>
            <a:ext cx="81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ekton Pro" panose="020F0603020208020904" pitchFamily="34" charset="0"/>
              </a:rPr>
              <a:t>Pin 1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2209800" y="4648200"/>
            <a:ext cx="556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ekton Pro" panose="020F0603020208020904" pitchFamily="34" charset="0"/>
              </a:rPr>
              <a:t>Dual in-line package           Small outline IC (SOIC)</a:t>
            </a:r>
          </a:p>
        </p:txBody>
      </p:sp>
    </p:spTree>
    <p:extLst>
      <p:ext uri="{BB962C8B-B14F-4D97-AF65-F5344CB8AC3E}">
        <p14:creationId xmlns:p14="http://schemas.microsoft.com/office/powerpoint/2010/main" val="127214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838200" y="175260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ekton Pro" panose="020F0603020208020904" pitchFamily="34" charset="0"/>
              </a:rPr>
              <a:t>The </a:t>
            </a:r>
            <a:r>
              <a:rPr lang="en-US" sz="2400" b="1">
                <a:latin typeface="Tekton Pro" panose="020F0603020208020904" pitchFamily="34" charset="0"/>
              </a:rPr>
              <a:t>AND gate</a:t>
            </a:r>
            <a:r>
              <a:rPr lang="en-US" sz="2400">
                <a:latin typeface="Tekton Pro" panose="020F0603020208020904" pitchFamily="34" charset="0"/>
              </a:rPr>
              <a:t> produces a HIGH output when all inputs are HIGH; otherwise, the output is LOW.  For a 2-input gate, the truth table is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914400" y="1143000"/>
            <a:ext cx="1941301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ekton Pro" panose="020F0603020208020904" pitchFamily="34" charset="0"/>
              </a:rPr>
              <a:t>The AND Gate</a:t>
            </a: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762000" y="4800600"/>
            <a:ext cx="7620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ekton Pro" panose="020F0603020208020904" pitchFamily="34" charset="0"/>
              </a:rPr>
              <a:t>The </a:t>
            </a:r>
            <a:r>
              <a:rPr lang="en-US" sz="2400" b="1" dirty="0">
                <a:latin typeface="Tekton Pro" panose="020F0603020208020904" pitchFamily="34" charset="0"/>
              </a:rPr>
              <a:t>AND </a:t>
            </a:r>
            <a:r>
              <a:rPr lang="en-US" sz="2400" dirty="0">
                <a:latin typeface="Tekton Pro" panose="020F0603020208020904" pitchFamily="34" charset="0"/>
              </a:rPr>
              <a:t>operation is usually shown with a dot between the variables but it may be implied (no dot). Thus, the AND operation is written as </a:t>
            </a:r>
            <a:r>
              <a:rPr lang="en-US" sz="2400" dirty="0" smtClean="0">
                <a:latin typeface="Tekton Pro" panose="020F0603020208020904" pitchFamily="34" charset="0"/>
              </a:rPr>
              <a:t>	</a:t>
            </a:r>
            <a:r>
              <a:rPr lang="en-US" sz="2400" i="1" dirty="0" smtClean="0">
                <a:latin typeface="Tekton Pro" panose="020F0603020208020904" pitchFamily="34" charset="0"/>
              </a:rPr>
              <a:t>X</a:t>
            </a:r>
            <a:r>
              <a:rPr lang="en-US" sz="2400" dirty="0" smtClean="0">
                <a:latin typeface="Tekton Pro" panose="020F0603020208020904" pitchFamily="34" charset="0"/>
              </a:rPr>
              <a:t> </a:t>
            </a:r>
            <a:r>
              <a:rPr lang="en-US" sz="2400" dirty="0">
                <a:latin typeface="Tekton Pro" panose="020F0603020208020904" pitchFamily="34" charset="0"/>
              </a:rPr>
              <a:t>= </a:t>
            </a:r>
            <a:r>
              <a:rPr lang="en-US" sz="2400" i="1" dirty="0">
                <a:latin typeface="Tekton Pro" panose="020F0603020208020904" pitchFamily="34" charset="0"/>
              </a:rPr>
              <a:t>A </a:t>
            </a:r>
            <a:r>
              <a:rPr lang="en-US" sz="2400" b="1" i="1" baseline="30000" dirty="0">
                <a:latin typeface="Tekton Pro" panose="020F0603020208020904" pitchFamily="34" charset="0"/>
              </a:rPr>
              <a:t>.</a:t>
            </a:r>
            <a:r>
              <a:rPr lang="en-US" sz="2400" i="1" dirty="0">
                <a:latin typeface="Tekton Pro" panose="020F0603020208020904" pitchFamily="34" charset="0"/>
              </a:rPr>
              <a:t>B </a:t>
            </a:r>
            <a:r>
              <a:rPr lang="en-US" sz="2400" dirty="0">
                <a:latin typeface="Tekton Pro" panose="020F0603020208020904" pitchFamily="34" charset="0"/>
              </a:rPr>
              <a:t>or </a:t>
            </a:r>
            <a:r>
              <a:rPr lang="en-US" sz="2400" i="1" dirty="0">
                <a:latin typeface="Tekton Pro" panose="020F0603020208020904" pitchFamily="34" charset="0"/>
              </a:rPr>
              <a:t>X = </a:t>
            </a:r>
            <a:r>
              <a:rPr lang="en-US" sz="2400" i="1" dirty="0" smtClean="0">
                <a:latin typeface="Tekton Pro" panose="020F0603020208020904" pitchFamily="34" charset="0"/>
              </a:rPr>
              <a:t>AB</a:t>
            </a:r>
            <a:br>
              <a:rPr lang="en-US" sz="2400" i="1" dirty="0" smtClean="0">
                <a:latin typeface="Tekton Pro" panose="020F0603020208020904" pitchFamily="34" charset="0"/>
              </a:rPr>
            </a:br>
            <a:r>
              <a:rPr lang="en-US" sz="2400" i="1" dirty="0" smtClean="0">
                <a:latin typeface="Tekton Pro" panose="020F0603020208020904" pitchFamily="34" charset="0"/>
              </a:rPr>
              <a:t>		It </a:t>
            </a:r>
            <a:r>
              <a:rPr lang="en-US" sz="2400" i="1" dirty="0">
                <a:latin typeface="Tekton Pro" panose="020F0603020208020904" pitchFamily="34" charset="0"/>
              </a:rPr>
              <a:t>can also be written as </a:t>
            </a:r>
            <a:r>
              <a:rPr lang="en-US" sz="2400" i="1" dirty="0" smtClean="0">
                <a:latin typeface="Tekton Pro" panose="020F0603020208020904" pitchFamily="34" charset="0"/>
              </a:rPr>
              <a:t>	X </a:t>
            </a:r>
            <a:r>
              <a:rPr lang="en-US" sz="2400" i="1" dirty="0">
                <a:latin typeface="Tekton Pro" panose="020F0603020208020904" pitchFamily="34" charset="0"/>
              </a:rPr>
              <a:t>= A </a:t>
            </a:r>
            <a:r>
              <a:rPr lang="en-US" sz="2400" i="1" dirty="0" smtClean="0">
                <a:latin typeface="Tekton Pro" panose="020F0603020208020904" pitchFamily="34" charset="0"/>
              </a:rPr>
              <a:t>^ </a:t>
            </a:r>
            <a:r>
              <a:rPr lang="en-US" sz="2400" i="1" dirty="0">
                <a:latin typeface="Tekton Pro" panose="020F0603020208020904" pitchFamily="34" charset="0"/>
              </a:rPr>
              <a:t>B</a:t>
            </a:r>
          </a:p>
          <a:p>
            <a:pPr>
              <a:spcBef>
                <a:spcPct val="50000"/>
              </a:spcBef>
            </a:pPr>
            <a:endParaRPr lang="en-US" sz="2400" i="1" dirty="0">
              <a:latin typeface="Tekton Pro" panose="020F0603020208020904" pitchFamily="34" charset="0"/>
            </a:endParaRP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545463"/>
              </p:ext>
            </p:extLst>
          </p:nvPr>
        </p:nvGraphicFramePr>
        <p:xfrm>
          <a:off x="3352800" y="2667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CorelDRAW" r:id="rId4" imgW="1295280" imgH="1307880" progId="">
                  <p:embed/>
                </p:oleObj>
              </mc:Choice>
              <mc:Fallback>
                <p:oleObj name="CorelDRAW" r:id="rId4" imgW="1295280" imgH="1307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3581400" y="3352800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/>
            <a:r>
              <a:rPr lang="en-US" sz="2000">
                <a:latin typeface="Tekton Pro" panose="020F0603020208020904" pitchFamily="34" charset="0"/>
              </a:rPr>
              <a:t>0    0</a:t>
            </a:r>
          </a:p>
          <a:p>
            <a:pPr marL="342900" indent="-342900" eaLnBrk="0" hangingPunct="0"/>
            <a:r>
              <a:rPr lang="en-US" sz="2000">
                <a:latin typeface="Tekton Pro" panose="020F0603020208020904" pitchFamily="34" charset="0"/>
              </a:rPr>
              <a:t>0    1</a:t>
            </a:r>
          </a:p>
          <a:p>
            <a:pPr marL="342900" indent="-342900" eaLnBrk="0" hangingPunct="0"/>
            <a:r>
              <a:rPr lang="en-US" sz="2000">
                <a:latin typeface="Tekton Pro" panose="020F0603020208020904" pitchFamily="34" charset="0"/>
              </a:rPr>
              <a:t>1    0</a:t>
            </a:r>
          </a:p>
          <a:p>
            <a:pPr marL="342900" indent="-342900" eaLnBrk="0" hangingPunct="0"/>
            <a:r>
              <a:rPr lang="en-US" sz="2000">
                <a:latin typeface="Tekton Pro" panose="020F0603020208020904" pitchFamily="34" charset="0"/>
              </a:rPr>
              <a:t>1    1</a:t>
            </a:r>
          </a:p>
        </p:txBody>
      </p:sp>
      <p:sp>
        <p:nvSpPr>
          <p:cNvPr id="203785" name="Text Box 9"/>
          <p:cNvSpPr txBox="1">
            <a:spLocks noChangeArrowheads="1"/>
          </p:cNvSpPr>
          <p:nvPr/>
        </p:nvSpPr>
        <p:spPr bwMode="auto">
          <a:xfrm>
            <a:off x="4724400" y="3352800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/>
            <a:r>
              <a:rPr lang="en-US" sz="2000">
                <a:solidFill>
                  <a:srgbClr val="FF0000"/>
                </a:solidFill>
                <a:latin typeface="Tekton Pro" panose="020F0603020208020904" pitchFamily="34" charset="0"/>
              </a:rPr>
              <a:t>0</a:t>
            </a:r>
          </a:p>
          <a:p>
            <a:pPr marL="342900" indent="-342900" eaLnBrk="0" hangingPunct="0"/>
            <a:r>
              <a:rPr lang="en-US" sz="2000">
                <a:solidFill>
                  <a:srgbClr val="FF0000"/>
                </a:solidFill>
                <a:latin typeface="Tekton Pro" panose="020F0603020208020904" pitchFamily="34" charset="0"/>
              </a:rPr>
              <a:t>0 </a:t>
            </a:r>
          </a:p>
          <a:p>
            <a:pPr marL="342900" indent="-342900" eaLnBrk="0" hangingPunct="0"/>
            <a:r>
              <a:rPr lang="en-US" sz="2000">
                <a:solidFill>
                  <a:srgbClr val="FF0000"/>
                </a:solidFill>
                <a:latin typeface="Tekton Pro" panose="020F0603020208020904" pitchFamily="34" charset="0"/>
              </a:rPr>
              <a:t>0</a:t>
            </a:r>
          </a:p>
          <a:p>
            <a:pPr marL="342900" indent="-342900" eaLnBrk="0" hangingPunct="0"/>
            <a:r>
              <a:rPr lang="en-US" sz="2000">
                <a:solidFill>
                  <a:srgbClr val="FF0000"/>
                </a:solidFill>
                <a:latin typeface="Tekton Pro" panose="020F0603020208020904" pitchFamily="34" charset="0"/>
              </a:rPr>
              <a:t>1</a:t>
            </a:r>
          </a:p>
        </p:txBody>
      </p:sp>
      <p:graphicFrame>
        <p:nvGraphicFramePr>
          <p:cNvPr id="307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109827"/>
              </p:ext>
            </p:extLst>
          </p:nvPr>
        </p:nvGraphicFramePr>
        <p:xfrm>
          <a:off x="3505200" y="1143000"/>
          <a:ext cx="1524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CorelDRAW" r:id="rId6" imgW="789120" imgH="264600" progId="">
                  <p:embed/>
                </p:oleObj>
              </mc:Choice>
              <mc:Fallback>
                <p:oleObj name="CorelDRAW" r:id="rId6" imgW="789120" imgH="264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143000"/>
                        <a:ext cx="1524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3200400" y="1004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A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3200400" y="138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B</a:t>
            </a:r>
          </a:p>
        </p:txBody>
      </p:sp>
      <p:sp>
        <p:nvSpPr>
          <p:cNvPr id="3084" name="Text Box 13"/>
          <p:cNvSpPr txBox="1">
            <a:spLocks noChangeArrowheads="1"/>
          </p:cNvSpPr>
          <p:nvPr/>
        </p:nvSpPr>
        <p:spPr bwMode="auto">
          <a:xfrm>
            <a:off x="4724400" y="106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X</a:t>
            </a:r>
          </a:p>
        </p:txBody>
      </p:sp>
      <p:graphicFrame>
        <p:nvGraphicFramePr>
          <p:cNvPr id="307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063696"/>
              </p:ext>
            </p:extLst>
          </p:nvPr>
        </p:nvGraphicFramePr>
        <p:xfrm>
          <a:off x="5715000" y="1143000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CorelDRAW" r:id="rId8" imgW="789120" imgH="317520" progId="">
                  <p:embed/>
                </p:oleObj>
              </mc:Choice>
              <mc:Fallback>
                <p:oleObj name="CorelDRAW" r:id="rId8" imgW="789120" imgH="3175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143000"/>
                        <a:ext cx="1447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15"/>
          <p:cNvSpPr txBox="1">
            <a:spLocks noChangeArrowheads="1"/>
          </p:cNvSpPr>
          <p:nvPr/>
        </p:nvSpPr>
        <p:spPr bwMode="auto">
          <a:xfrm>
            <a:off x="5715000" y="914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A</a:t>
            </a:r>
          </a:p>
        </p:txBody>
      </p:sp>
      <p:sp>
        <p:nvSpPr>
          <p:cNvPr id="3086" name="Text Box 16"/>
          <p:cNvSpPr txBox="1">
            <a:spLocks noChangeArrowheads="1"/>
          </p:cNvSpPr>
          <p:nvPr/>
        </p:nvSpPr>
        <p:spPr bwMode="auto">
          <a:xfrm>
            <a:off x="5715000" y="129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B</a:t>
            </a:r>
          </a:p>
        </p:txBody>
      </p:sp>
      <p:sp>
        <p:nvSpPr>
          <p:cNvPr id="3087" name="Text Box 17"/>
          <p:cNvSpPr txBox="1">
            <a:spLocks noChangeArrowheads="1"/>
          </p:cNvSpPr>
          <p:nvPr/>
        </p:nvSpPr>
        <p:spPr bwMode="auto">
          <a:xfrm>
            <a:off x="6819900" y="11049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6475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3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03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3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037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2" grpId="0"/>
      <p:bldP spid="20378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2"/>
          <p:cNvSpPr txBox="1">
            <a:spLocks noChangeArrowheads="1"/>
          </p:cNvSpPr>
          <p:nvPr/>
        </p:nvSpPr>
        <p:spPr bwMode="auto">
          <a:xfrm>
            <a:off x="838200" y="1752600"/>
            <a:ext cx="7696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ekton Pro" panose="020F0603020208020904" pitchFamily="34" charset="0"/>
              </a:rPr>
              <a:t>The </a:t>
            </a:r>
            <a:r>
              <a:rPr lang="en-US" sz="2400" b="1">
                <a:latin typeface="Tekton Pro" panose="020F0603020208020904" pitchFamily="34" charset="0"/>
              </a:rPr>
              <a:t>OR gate</a:t>
            </a:r>
            <a:r>
              <a:rPr lang="en-US" sz="2400">
                <a:latin typeface="Tekton Pro" panose="020F0603020208020904" pitchFamily="34" charset="0"/>
              </a:rPr>
              <a:t> produces a HIGH output if any input is HIGH; if all inputs are LOW, the output is LOW.  For a 2-input gate, the truth table is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914400" y="1143000"/>
            <a:ext cx="18176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FF99"/>
                </a:solidFill>
                <a:latin typeface="Tekton Pro" panose="020F0603020208020904" pitchFamily="34" charset="0"/>
              </a:rPr>
              <a:t>The OR Gate</a:t>
            </a:r>
          </a:p>
        </p:txBody>
      </p:sp>
      <p:sp>
        <p:nvSpPr>
          <p:cNvPr id="209926" name="Text Box 6"/>
          <p:cNvSpPr txBox="1">
            <a:spLocks noChangeArrowheads="1"/>
          </p:cNvSpPr>
          <p:nvPr/>
        </p:nvSpPr>
        <p:spPr bwMode="auto">
          <a:xfrm>
            <a:off x="762000" y="4797152"/>
            <a:ext cx="7620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ekton Pro" panose="020F0603020208020904" pitchFamily="34" charset="0"/>
              </a:rPr>
              <a:t>The </a:t>
            </a:r>
            <a:r>
              <a:rPr lang="en-US" sz="2400" b="1" dirty="0">
                <a:latin typeface="Tekton Pro" panose="020F0603020208020904" pitchFamily="34" charset="0"/>
              </a:rPr>
              <a:t>OR </a:t>
            </a:r>
            <a:r>
              <a:rPr lang="en-US" sz="2400" dirty="0">
                <a:latin typeface="Tekton Pro" panose="020F0603020208020904" pitchFamily="34" charset="0"/>
              </a:rPr>
              <a:t>operation is shown with a plus sign (+) between the variables. </a:t>
            </a:r>
            <a:r>
              <a:rPr lang="en-US" sz="2400" dirty="0" smtClean="0">
                <a:latin typeface="Tekton Pro" panose="020F0603020208020904" pitchFamily="34" charset="0"/>
              </a:rPr>
              <a:t>         	</a:t>
            </a:r>
            <a:r>
              <a:rPr lang="en-US" sz="2400" dirty="0" smtClean="0">
                <a:latin typeface="Tekton Pro" panose="020F0603020208020904" pitchFamily="34" charset="0"/>
              </a:rPr>
              <a:t>OR </a:t>
            </a:r>
            <a:r>
              <a:rPr lang="en-US" sz="2400" dirty="0">
                <a:latin typeface="Tekton Pro" panose="020F0603020208020904" pitchFamily="34" charset="0"/>
              </a:rPr>
              <a:t>operation is written as </a:t>
            </a:r>
            <a:r>
              <a:rPr lang="en-US" sz="2400" i="1" dirty="0" smtClean="0">
                <a:latin typeface="Tekton Pro" panose="020F0603020208020904" pitchFamily="34" charset="0"/>
              </a:rPr>
              <a:t>X</a:t>
            </a:r>
            <a:r>
              <a:rPr lang="en-US" sz="2400" dirty="0" smtClean="0">
                <a:latin typeface="Tekton Pro" panose="020F0603020208020904" pitchFamily="34" charset="0"/>
              </a:rPr>
              <a:t> </a:t>
            </a:r>
            <a:r>
              <a:rPr lang="en-US" sz="2400" dirty="0">
                <a:latin typeface="Tekton Pro" panose="020F0603020208020904" pitchFamily="34" charset="0"/>
              </a:rPr>
              <a:t>= </a:t>
            </a:r>
            <a:r>
              <a:rPr lang="en-US" sz="2400" i="1" dirty="0">
                <a:latin typeface="Tekton Pro" panose="020F0603020208020904" pitchFamily="34" charset="0"/>
              </a:rPr>
              <a:t>A </a:t>
            </a:r>
            <a:r>
              <a:rPr lang="en-US" sz="2400" b="1" i="1" dirty="0">
                <a:latin typeface="Tekton Pro" panose="020F0603020208020904" pitchFamily="34" charset="0"/>
              </a:rPr>
              <a:t>+ </a:t>
            </a:r>
            <a:r>
              <a:rPr lang="en-US" sz="2400" i="1" dirty="0">
                <a:latin typeface="Tekton Pro" panose="020F0603020208020904" pitchFamily="34" charset="0"/>
              </a:rPr>
              <a:t>B</a:t>
            </a:r>
            <a:r>
              <a:rPr lang="en-US" sz="2400" i="1" dirty="0" smtClean="0">
                <a:latin typeface="Tekton Pro" panose="020F0603020208020904" pitchFamily="34" charset="0"/>
              </a:rPr>
              <a:t>.                                          </a:t>
            </a:r>
            <a:endParaRPr lang="en-US" sz="2400" i="1" dirty="0" smtClean="0">
              <a:latin typeface="Tekton Pro" panose="020F06030202080209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i="1" dirty="0" smtClean="0">
                <a:latin typeface="Tekton Pro" panose="020F0603020208020904" pitchFamily="34" charset="0"/>
              </a:rPr>
              <a:t>					</a:t>
            </a:r>
            <a:r>
              <a:rPr lang="en-US" sz="2400" i="1" smtClean="0">
                <a:latin typeface="Tekton Pro" panose="020F0603020208020904" pitchFamily="34" charset="0"/>
              </a:rPr>
              <a:t>	</a:t>
            </a:r>
            <a:r>
              <a:rPr lang="en-US" sz="2400" i="1">
                <a:latin typeface="Tekton Pro" panose="020F0603020208020904" pitchFamily="34" charset="0"/>
              </a:rPr>
              <a:t>It can also be written as X = A v B</a:t>
            </a:r>
          </a:p>
          <a:p>
            <a:pPr>
              <a:spcBef>
                <a:spcPct val="50000"/>
              </a:spcBef>
            </a:pPr>
            <a:r>
              <a:rPr lang="en-US" sz="2400" i="1" dirty="0" smtClean="0">
                <a:latin typeface="Tekton Pro" panose="020F0603020208020904" pitchFamily="34" charset="0"/>
              </a:rPr>
              <a:t>	</a:t>
            </a:r>
            <a:endParaRPr lang="en-US" sz="2400" i="1" dirty="0">
              <a:latin typeface="Tekton Pro" panose="020F0603020208020904" pitchFamily="34" charset="0"/>
            </a:endParaRPr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341198"/>
              </p:ext>
            </p:extLst>
          </p:nvPr>
        </p:nvGraphicFramePr>
        <p:xfrm>
          <a:off x="3352800" y="2667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CorelDRAW" r:id="rId4" imgW="1295280" imgH="1307880" progId="">
                  <p:embed/>
                </p:oleObj>
              </mc:Choice>
              <mc:Fallback>
                <p:oleObj name="CorelDRAW" r:id="rId4" imgW="1295280" imgH="1307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581400" y="3352800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/>
            <a:r>
              <a:rPr lang="en-US" sz="2000">
                <a:latin typeface="Tekton Pro" panose="020F0603020208020904" pitchFamily="34" charset="0"/>
              </a:rPr>
              <a:t>0    0</a:t>
            </a:r>
          </a:p>
          <a:p>
            <a:pPr marL="342900" indent="-342900" eaLnBrk="0" hangingPunct="0"/>
            <a:r>
              <a:rPr lang="en-US" sz="2000">
                <a:latin typeface="Tekton Pro" panose="020F0603020208020904" pitchFamily="34" charset="0"/>
              </a:rPr>
              <a:t>0    1</a:t>
            </a:r>
          </a:p>
          <a:p>
            <a:pPr marL="342900" indent="-342900" eaLnBrk="0" hangingPunct="0"/>
            <a:r>
              <a:rPr lang="en-US" sz="2000">
                <a:latin typeface="Tekton Pro" panose="020F0603020208020904" pitchFamily="34" charset="0"/>
              </a:rPr>
              <a:t>1    0</a:t>
            </a:r>
          </a:p>
          <a:p>
            <a:pPr marL="342900" indent="-342900" eaLnBrk="0" hangingPunct="0"/>
            <a:r>
              <a:rPr lang="en-US" sz="2000">
                <a:latin typeface="Tekton Pro" panose="020F0603020208020904" pitchFamily="34" charset="0"/>
              </a:rPr>
              <a:t>1    1</a:t>
            </a:r>
          </a:p>
        </p:txBody>
      </p:sp>
      <p:sp>
        <p:nvSpPr>
          <p:cNvPr id="209929" name="Text Box 9"/>
          <p:cNvSpPr txBox="1">
            <a:spLocks noChangeArrowheads="1"/>
          </p:cNvSpPr>
          <p:nvPr/>
        </p:nvSpPr>
        <p:spPr bwMode="auto">
          <a:xfrm>
            <a:off x="4724400" y="3352800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/>
            <a:r>
              <a:rPr lang="en-US" sz="2000">
                <a:solidFill>
                  <a:srgbClr val="FF0000"/>
                </a:solidFill>
                <a:latin typeface="Tekton Pro" panose="020F0603020208020904" pitchFamily="34" charset="0"/>
              </a:rPr>
              <a:t>0</a:t>
            </a:r>
          </a:p>
          <a:p>
            <a:pPr marL="342900" indent="-342900" eaLnBrk="0" hangingPunct="0"/>
            <a:r>
              <a:rPr lang="en-US" sz="2000">
                <a:solidFill>
                  <a:srgbClr val="FF0000"/>
                </a:solidFill>
                <a:latin typeface="Tekton Pro" panose="020F0603020208020904" pitchFamily="34" charset="0"/>
              </a:rPr>
              <a:t>1 </a:t>
            </a:r>
          </a:p>
          <a:p>
            <a:pPr marL="342900" indent="-342900" eaLnBrk="0" hangingPunct="0"/>
            <a:r>
              <a:rPr lang="en-US" sz="2000">
                <a:solidFill>
                  <a:srgbClr val="FF0000"/>
                </a:solidFill>
                <a:latin typeface="Tekton Pro" panose="020F0603020208020904" pitchFamily="34" charset="0"/>
              </a:rPr>
              <a:t>1</a:t>
            </a:r>
          </a:p>
          <a:p>
            <a:pPr marL="342900" indent="-342900" eaLnBrk="0" hangingPunct="0"/>
            <a:r>
              <a:rPr lang="en-US" sz="2000">
                <a:solidFill>
                  <a:srgbClr val="FF0000"/>
                </a:solidFill>
                <a:latin typeface="Tekton Pro" panose="020F0603020208020904" pitchFamily="34" charset="0"/>
              </a:rPr>
              <a:t>1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3200400" y="106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A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3200400" y="138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B</a:t>
            </a: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4572000" y="106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X</a:t>
            </a:r>
          </a:p>
        </p:txBody>
      </p:sp>
      <p:graphicFrame>
        <p:nvGraphicFramePr>
          <p:cNvPr id="51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689537"/>
              </p:ext>
            </p:extLst>
          </p:nvPr>
        </p:nvGraphicFramePr>
        <p:xfrm>
          <a:off x="3476625" y="1181100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CorelDRAW" r:id="rId6" imgW="797040" imgH="268560" progId="">
                  <p:embed/>
                </p:oleObj>
              </mc:Choice>
              <mc:Fallback>
                <p:oleObj name="CorelDRAW" r:id="rId6" imgW="797040" imgH="2685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1181100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4"/>
          <p:cNvSpPr txBox="1">
            <a:spLocks noChangeArrowheads="1"/>
          </p:cNvSpPr>
          <p:nvPr/>
        </p:nvSpPr>
        <p:spPr bwMode="auto">
          <a:xfrm>
            <a:off x="5638800" y="106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A</a:t>
            </a:r>
          </a:p>
        </p:txBody>
      </p:sp>
      <p:sp>
        <p:nvSpPr>
          <p:cNvPr id="5134" name="Text Box 15"/>
          <p:cNvSpPr txBox="1">
            <a:spLocks noChangeArrowheads="1"/>
          </p:cNvSpPr>
          <p:nvPr/>
        </p:nvSpPr>
        <p:spPr bwMode="auto">
          <a:xfrm>
            <a:off x="5638800" y="13716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B</a:t>
            </a:r>
          </a:p>
        </p:txBody>
      </p:sp>
      <p:sp>
        <p:nvSpPr>
          <p:cNvPr id="5135" name="Text Box 16"/>
          <p:cNvSpPr txBox="1">
            <a:spLocks noChangeArrowheads="1"/>
          </p:cNvSpPr>
          <p:nvPr/>
        </p:nvSpPr>
        <p:spPr bwMode="auto">
          <a:xfrm>
            <a:off x="7010400" y="106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X</a:t>
            </a:r>
          </a:p>
        </p:txBody>
      </p:sp>
      <p:graphicFrame>
        <p:nvGraphicFramePr>
          <p:cNvPr id="512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482992"/>
              </p:ext>
            </p:extLst>
          </p:nvPr>
        </p:nvGraphicFramePr>
        <p:xfrm>
          <a:off x="5943600" y="1143000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CorelDRAW" r:id="rId8" imgW="789120" imgH="311040" progId="">
                  <p:embed/>
                </p:oleObj>
              </mc:Choice>
              <mc:Fallback>
                <p:oleObj name="CorelDRAW" r:id="rId8" imgW="789120" imgH="311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143000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7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9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099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99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099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6" grpId="0"/>
      <p:bldP spid="20992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838200" y="175260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ekton Pro" panose="020F0603020208020904" pitchFamily="34" charset="0"/>
              </a:rPr>
              <a:t>The </a:t>
            </a:r>
            <a:r>
              <a:rPr lang="en-US" sz="2400" b="1">
                <a:latin typeface="Tekton Pro" panose="020F0603020208020904" pitchFamily="34" charset="0"/>
              </a:rPr>
              <a:t>NAND gate</a:t>
            </a:r>
            <a:r>
              <a:rPr lang="en-US" sz="2400">
                <a:latin typeface="Tekton Pro" panose="020F0603020208020904" pitchFamily="34" charset="0"/>
              </a:rPr>
              <a:t> produces a LOW output when all inputs are HIGH; otherwise, the output is HIGH.  For a 2-input gate, the truth table is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914400" y="1143000"/>
            <a:ext cx="2130455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99"/>
                </a:solidFill>
                <a:latin typeface="Tekton Pro" panose="020F0603020208020904" pitchFamily="34" charset="0"/>
              </a:rPr>
              <a:t>The NAND Gate</a:t>
            </a:r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086690"/>
              </p:ext>
            </p:extLst>
          </p:nvPr>
        </p:nvGraphicFramePr>
        <p:xfrm>
          <a:off x="3810000" y="2667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CorelDRAW" r:id="rId4" imgW="1295280" imgH="1307880" progId="">
                  <p:embed/>
                </p:oleObj>
              </mc:Choice>
              <mc:Fallback>
                <p:oleObj name="CorelDRAW" r:id="rId4" imgW="1295280" imgH="1307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7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4038600" y="3352800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/>
            <a:r>
              <a:rPr lang="en-US" sz="2000">
                <a:latin typeface="Tekton Pro" panose="020F0603020208020904" pitchFamily="34" charset="0"/>
              </a:rPr>
              <a:t>0    0</a:t>
            </a:r>
          </a:p>
          <a:p>
            <a:pPr marL="342900" indent="-342900" eaLnBrk="0" hangingPunct="0"/>
            <a:r>
              <a:rPr lang="en-US" sz="2000">
                <a:latin typeface="Tekton Pro" panose="020F0603020208020904" pitchFamily="34" charset="0"/>
              </a:rPr>
              <a:t>0    1</a:t>
            </a:r>
          </a:p>
          <a:p>
            <a:pPr marL="342900" indent="-342900" eaLnBrk="0" hangingPunct="0"/>
            <a:r>
              <a:rPr lang="en-US" sz="2000">
                <a:latin typeface="Tekton Pro" panose="020F0603020208020904" pitchFamily="34" charset="0"/>
              </a:rPr>
              <a:t>1    0</a:t>
            </a:r>
          </a:p>
          <a:p>
            <a:pPr marL="342900" indent="-342900" eaLnBrk="0" hangingPunct="0"/>
            <a:r>
              <a:rPr lang="en-US" sz="2000">
                <a:latin typeface="Tekton Pro" panose="020F0603020208020904" pitchFamily="34" charset="0"/>
              </a:rPr>
              <a:t>1    1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5181600" y="3352800"/>
            <a:ext cx="838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/>
            <a:r>
              <a:rPr lang="en-US" sz="2000">
                <a:solidFill>
                  <a:srgbClr val="FF0000"/>
                </a:solidFill>
                <a:latin typeface="Tekton Pro" panose="020F0603020208020904" pitchFamily="34" charset="0"/>
              </a:rPr>
              <a:t>1</a:t>
            </a:r>
          </a:p>
          <a:p>
            <a:pPr marL="342900" indent="-342900" eaLnBrk="0" hangingPunct="0"/>
            <a:r>
              <a:rPr lang="en-US" sz="2000">
                <a:solidFill>
                  <a:srgbClr val="FF0000"/>
                </a:solidFill>
                <a:latin typeface="Tekton Pro" panose="020F0603020208020904" pitchFamily="34" charset="0"/>
              </a:rPr>
              <a:t>1 </a:t>
            </a:r>
          </a:p>
          <a:p>
            <a:pPr marL="342900" indent="-342900" eaLnBrk="0" hangingPunct="0"/>
            <a:r>
              <a:rPr lang="en-US" sz="2000">
                <a:solidFill>
                  <a:srgbClr val="FF0000"/>
                </a:solidFill>
                <a:latin typeface="Tekton Pro" panose="020F0603020208020904" pitchFamily="34" charset="0"/>
              </a:rPr>
              <a:t>1</a:t>
            </a:r>
          </a:p>
          <a:p>
            <a:pPr marL="342900" indent="-342900" eaLnBrk="0" hangingPunct="0"/>
            <a:r>
              <a:rPr lang="en-US" sz="2000">
                <a:solidFill>
                  <a:srgbClr val="FF0000"/>
                </a:solidFill>
                <a:latin typeface="Tekton Pro" panose="020F0603020208020904" pitchFamily="34" charset="0"/>
              </a:rPr>
              <a:t>0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314700" y="1004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A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314700" y="138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B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838700" y="106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X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5829300" y="99853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A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5829300" y="137953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B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7239000" y="108902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X</a:t>
            </a:r>
          </a:p>
        </p:txBody>
      </p:sp>
      <p:graphicFrame>
        <p:nvGraphicFramePr>
          <p:cNvPr id="71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431250"/>
              </p:ext>
            </p:extLst>
          </p:nvPr>
        </p:nvGraphicFramePr>
        <p:xfrm>
          <a:off x="3581400" y="1143000"/>
          <a:ext cx="1524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CorelDRAW" r:id="rId6" imgW="762120" imgH="264600" progId="">
                  <p:embed/>
                </p:oleObj>
              </mc:Choice>
              <mc:Fallback>
                <p:oleObj name="CorelDRAW" r:id="rId6" imgW="762120" imgH="264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143000"/>
                        <a:ext cx="1524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483351"/>
              </p:ext>
            </p:extLst>
          </p:nvPr>
        </p:nvGraphicFramePr>
        <p:xfrm>
          <a:off x="6096000" y="1074738"/>
          <a:ext cx="14478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CorelDRAW" r:id="rId8" imgW="756720" imgH="349200" progId="">
                  <p:embed/>
                </p:oleObj>
              </mc:Choice>
              <mc:Fallback>
                <p:oleObj name="CorelDRAW" r:id="rId8" imgW="756720" imgH="349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074738"/>
                        <a:ext cx="14478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6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6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16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16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16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496815"/>
            <a:ext cx="84969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ekton Pro" panose="020F0603020208020904" pitchFamily="34" charset="0"/>
              </a:rPr>
              <a:t>The </a:t>
            </a:r>
            <a:r>
              <a:rPr lang="en-US" sz="2400" b="1" dirty="0">
                <a:latin typeface="Tekton Pro" panose="020F0603020208020904" pitchFamily="34" charset="0"/>
              </a:rPr>
              <a:t>NAND </a:t>
            </a:r>
            <a:r>
              <a:rPr lang="en-US" sz="2400" dirty="0">
                <a:latin typeface="Tekton Pro" panose="020F0603020208020904" pitchFamily="34" charset="0"/>
              </a:rPr>
              <a:t>operation is shown with a dot between the variables and an </a:t>
            </a:r>
            <a:r>
              <a:rPr lang="en-US" sz="2400" dirty="0" err="1">
                <a:latin typeface="Tekton Pro" panose="020F0603020208020904" pitchFamily="34" charset="0"/>
              </a:rPr>
              <a:t>overbar</a:t>
            </a:r>
            <a:r>
              <a:rPr lang="en-US" sz="2400" dirty="0">
                <a:latin typeface="Tekton Pro" panose="020F0603020208020904" pitchFamily="34" charset="0"/>
              </a:rPr>
              <a:t> covering them. </a:t>
            </a:r>
            <a:r>
              <a:rPr lang="en-US" sz="2400" dirty="0" smtClean="0">
                <a:latin typeface="Tekton Pro" panose="020F0603020208020904" pitchFamily="34" charset="0"/>
              </a:rPr>
              <a:t>NAND </a:t>
            </a:r>
            <a:r>
              <a:rPr lang="en-US" sz="2400" dirty="0">
                <a:latin typeface="Tekton Pro" panose="020F0603020208020904" pitchFamily="34" charset="0"/>
              </a:rPr>
              <a:t>operation is written as </a:t>
            </a:r>
            <a:endParaRPr lang="en-US" sz="2400" dirty="0" smtClean="0">
              <a:latin typeface="Tekton Pro" panose="020F06030202080209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i="1" dirty="0" smtClean="0">
                <a:latin typeface="Tekton Pro" panose="020F0603020208020904" pitchFamily="34" charset="0"/>
              </a:rPr>
              <a:t>X</a:t>
            </a:r>
            <a:r>
              <a:rPr lang="en-US" sz="2400" dirty="0" smtClean="0">
                <a:latin typeface="Tekton Pro" panose="020F0603020208020904" pitchFamily="34" charset="0"/>
              </a:rPr>
              <a:t> </a:t>
            </a:r>
            <a:r>
              <a:rPr lang="en-US" sz="2400" dirty="0">
                <a:latin typeface="Tekton Pro" panose="020F0603020208020904" pitchFamily="34" charset="0"/>
              </a:rPr>
              <a:t>= </a:t>
            </a:r>
            <a:r>
              <a:rPr lang="en-US" sz="2400" i="1" dirty="0">
                <a:latin typeface="Tekton Pro" panose="020F0603020208020904" pitchFamily="34" charset="0"/>
              </a:rPr>
              <a:t>A </a:t>
            </a:r>
            <a:r>
              <a:rPr lang="en-US" sz="2400" b="1" i="1" baseline="30000" dirty="0">
                <a:latin typeface="Tekton Pro" panose="020F0603020208020904" pitchFamily="34" charset="0"/>
              </a:rPr>
              <a:t>.</a:t>
            </a:r>
            <a:r>
              <a:rPr lang="en-US" sz="2400" i="1" dirty="0">
                <a:latin typeface="Tekton Pro" panose="020F0603020208020904" pitchFamily="34" charset="0"/>
              </a:rPr>
              <a:t>B </a:t>
            </a:r>
            <a:endParaRPr lang="en-US" sz="2400" i="1" dirty="0" smtClean="0">
              <a:latin typeface="Tekton Pro" panose="020F06030202080209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Tekton Pro" panose="020F0603020208020904" pitchFamily="34" charset="0"/>
              </a:rPr>
              <a:t>Alternatively</a:t>
            </a:r>
            <a:r>
              <a:rPr lang="en-US" sz="2400" dirty="0">
                <a:latin typeface="Tekton Pro" panose="020F0603020208020904" pitchFamily="34" charset="0"/>
              </a:rPr>
              <a:t>, </a:t>
            </a:r>
            <a:r>
              <a:rPr lang="en-US" sz="2400" i="1" dirty="0">
                <a:latin typeface="Tekton Pro" panose="020F0603020208020904" pitchFamily="34" charset="0"/>
              </a:rPr>
              <a:t>X = </a:t>
            </a:r>
            <a:r>
              <a:rPr lang="en-US" sz="2400" i="1" dirty="0" smtClean="0">
                <a:latin typeface="Tekton Pro" panose="020F0603020208020904" pitchFamily="34" charset="0"/>
              </a:rPr>
              <a:t>AB</a:t>
            </a:r>
          </a:p>
          <a:p>
            <a:pPr>
              <a:spcBef>
                <a:spcPct val="50000"/>
              </a:spcBef>
            </a:pPr>
            <a:r>
              <a:rPr lang="en-US" sz="2400" i="1" dirty="0" smtClean="0">
                <a:latin typeface="Tekton Pro" panose="020F0603020208020904" pitchFamily="34" charset="0"/>
              </a:rPr>
              <a:t>You can also use a single quote after the expression:</a:t>
            </a:r>
          </a:p>
          <a:p>
            <a:pPr>
              <a:spcBef>
                <a:spcPct val="50000"/>
              </a:spcBef>
            </a:pPr>
            <a:r>
              <a:rPr lang="en-US" sz="2400" i="1" dirty="0">
                <a:latin typeface="Tekton Pro" panose="020F0603020208020904" pitchFamily="34" charset="0"/>
              </a:rPr>
              <a:t>X</a:t>
            </a:r>
            <a:r>
              <a:rPr lang="en-US" sz="2400" dirty="0">
                <a:latin typeface="Tekton Pro" panose="020F0603020208020904" pitchFamily="34" charset="0"/>
              </a:rPr>
              <a:t> = </a:t>
            </a:r>
            <a:r>
              <a:rPr lang="en-US" sz="2400" dirty="0" smtClean="0">
                <a:latin typeface="Tekton Pro" panose="020F0603020208020904" pitchFamily="34" charset="0"/>
              </a:rPr>
              <a:t>(</a:t>
            </a:r>
            <a:r>
              <a:rPr lang="en-US" sz="2400" i="1" dirty="0" smtClean="0">
                <a:latin typeface="Tekton Pro" panose="020F0603020208020904" pitchFamily="34" charset="0"/>
              </a:rPr>
              <a:t>A </a:t>
            </a:r>
            <a:r>
              <a:rPr lang="en-US" sz="2400" b="1" i="1" baseline="30000" dirty="0">
                <a:latin typeface="Tekton Pro" panose="020F0603020208020904" pitchFamily="34" charset="0"/>
              </a:rPr>
              <a:t>.</a:t>
            </a:r>
            <a:r>
              <a:rPr lang="en-US" sz="2400" i="1" dirty="0" smtClean="0">
                <a:latin typeface="Tekton Pro" panose="020F0603020208020904" pitchFamily="34" charset="0"/>
              </a:rPr>
              <a:t>B)’ </a:t>
            </a:r>
            <a:endParaRPr lang="en-US" sz="2400" dirty="0" smtClean="0">
              <a:latin typeface="Tekton Pro" panose="020F06030202080209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Tekton Pro" panose="020F0603020208020904" pitchFamily="34" charset="0"/>
              </a:rPr>
              <a:t>Alternatively</a:t>
            </a:r>
            <a:r>
              <a:rPr lang="en-US" sz="2400" dirty="0">
                <a:latin typeface="Tekton Pro" panose="020F0603020208020904" pitchFamily="34" charset="0"/>
              </a:rPr>
              <a:t>, </a:t>
            </a:r>
            <a:r>
              <a:rPr lang="en-US" sz="2400" i="1" dirty="0">
                <a:latin typeface="Tekton Pro" panose="020F0603020208020904" pitchFamily="34" charset="0"/>
              </a:rPr>
              <a:t>X = </a:t>
            </a:r>
            <a:r>
              <a:rPr lang="en-US" sz="2400" i="1" dirty="0" smtClean="0">
                <a:latin typeface="Tekton Pro" panose="020F0603020208020904" pitchFamily="34" charset="0"/>
              </a:rPr>
              <a:t>(AB)’</a:t>
            </a:r>
            <a:endParaRPr lang="en-US" sz="2400" i="1" dirty="0">
              <a:latin typeface="Tekton Pro" panose="020F0603020208020904" pitchFamily="34" charset="0"/>
            </a:endParaRPr>
          </a:p>
          <a:p>
            <a:pPr>
              <a:spcBef>
                <a:spcPct val="50000"/>
              </a:spcBef>
            </a:pPr>
            <a:endParaRPr lang="en-US" sz="2400" i="1" dirty="0">
              <a:latin typeface="Tekton Pro" panose="020F06030202080209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627784" y="4005064"/>
            <a:ext cx="360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971600" y="3429000"/>
            <a:ext cx="360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1143000"/>
            <a:ext cx="2130455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99"/>
                </a:solidFill>
                <a:latin typeface="Tekton Pro" panose="020F0603020208020904" pitchFamily="34" charset="0"/>
              </a:rPr>
              <a:t>The NAND Gate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314700" y="1004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A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314700" y="138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B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838700" y="106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ekton Pro" panose="020F0603020208020904" pitchFamily="34" charset="0"/>
              </a:rPr>
              <a:t>X</a:t>
            </a:r>
          </a:p>
        </p:txBody>
      </p:sp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239994"/>
              </p:ext>
            </p:extLst>
          </p:nvPr>
        </p:nvGraphicFramePr>
        <p:xfrm>
          <a:off x="3581400" y="1143000"/>
          <a:ext cx="1524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CorelDRAW" r:id="rId3" imgW="762120" imgH="264600" progId="">
                  <p:embed/>
                </p:oleObj>
              </mc:Choice>
              <mc:Fallback>
                <p:oleObj name="CorelDRAW" r:id="rId3" imgW="762120" imgH="264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143000"/>
                        <a:ext cx="1524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20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496815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Tekton Pro" panose="020F0603020208020904" pitchFamily="34" charset="0"/>
              </a:rPr>
              <a:t>Your turn!</a:t>
            </a:r>
          </a:p>
          <a:p>
            <a:pPr>
              <a:spcBef>
                <a:spcPct val="50000"/>
              </a:spcBef>
            </a:pPr>
            <a:r>
              <a:rPr lang="en-US" sz="2400" i="1" dirty="0" smtClean="0">
                <a:latin typeface="Tekton Pro" panose="020F0603020208020904" pitchFamily="34" charset="0"/>
              </a:rPr>
              <a:t>Repeat exactly the same 2 pages, but describing a NOR gate</a:t>
            </a:r>
            <a:endParaRPr lang="en-US" sz="2400" i="1" dirty="0">
              <a:latin typeface="Tekton Pro" panose="020F0603020208020904" pitchFamily="34" charset="0"/>
            </a:endParaRPr>
          </a:p>
          <a:p>
            <a:pPr>
              <a:spcBef>
                <a:spcPct val="50000"/>
              </a:spcBef>
            </a:pPr>
            <a:endParaRPr lang="en-US" sz="2400" i="1" dirty="0">
              <a:latin typeface="Tekton Pro" panose="020F06030202080209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1143000"/>
            <a:ext cx="1938095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99"/>
                </a:solidFill>
                <a:latin typeface="Tekton Pro" panose="020F0603020208020904" pitchFamily="34" charset="0"/>
              </a:rPr>
              <a:t>The </a:t>
            </a:r>
            <a:r>
              <a:rPr lang="en-US" sz="2400" dirty="0" smtClean="0">
                <a:solidFill>
                  <a:srgbClr val="FFFF99"/>
                </a:solidFill>
                <a:latin typeface="Tekton Pro" panose="020F0603020208020904" pitchFamily="34" charset="0"/>
              </a:rPr>
              <a:t>NOR </a:t>
            </a:r>
            <a:r>
              <a:rPr lang="en-US" sz="2400" dirty="0">
                <a:solidFill>
                  <a:srgbClr val="FFFF99"/>
                </a:solidFill>
                <a:latin typeface="Tekton Pro" panose="020F0603020208020904" pitchFamily="34" charset="0"/>
              </a:rPr>
              <a:t>Gate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200400" y="106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A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200400" y="13858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B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572000" y="106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3495675" y="1200150"/>
          <a:ext cx="1371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CorelDRAW" r:id="rId3" imgW="776520" imgH="268560" progId="">
                  <p:embed/>
                </p:oleObj>
              </mc:Choice>
              <mc:Fallback>
                <p:oleObj name="CorelDRAW" r:id="rId3" imgW="776520" imgH="2685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1200150"/>
                        <a:ext cx="1371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51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rcRect t="1176"/>
          <a:stretch>
            <a:fillRect/>
          </a:stretch>
        </p:blipFill>
        <p:spPr bwMode="auto">
          <a:xfrm>
            <a:off x="76200" y="0"/>
            <a:ext cx="3556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23928" y="5017031"/>
            <a:ext cx="51054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000" b="1" i="0" u="none" strike="noStrike" normalizeH="0" baseline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/>
                <a:ea typeface="Times New Roman" pitchFamily="-110" charset="0"/>
                <a:cs typeface="Comic Sans MS"/>
              </a:rPr>
              <a:t>Did you know?</a:t>
            </a:r>
            <a:endParaRPr lang="en-US" sz="2000" b="1" dirty="0" smtClean="0">
              <a:solidFill>
                <a:srgbClr val="FF0000"/>
              </a:solidFill>
              <a:latin typeface="Comic Sans MS"/>
              <a:cs typeface="Comic Sans MS"/>
            </a:endParaRPr>
          </a:p>
          <a:p>
            <a:r>
              <a:rPr lang="en-US" sz="2000" b="1" dirty="0" smtClean="0">
                <a:solidFill>
                  <a:srgbClr val="0000FF"/>
                </a:solidFill>
                <a:latin typeface="Chalkboard"/>
                <a:cs typeface="Chalkboard"/>
              </a:rPr>
              <a:t>George </a:t>
            </a:r>
            <a:r>
              <a:rPr lang="en-US" sz="2000" b="1" dirty="0">
                <a:solidFill>
                  <a:srgbClr val="0000FF"/>
                </a:solidFill>
                <a:latin typeface="Chalkboard"/>
                <a:cs typeface="Chalkboard"/>
              </a:rPr>
              <a:t>Boole</a:t>
            </a:r>
            <a:r>
              <a:rPr lang="en-US" sz="2000" b="1" dirty="0" smtClean="0">
                <a:solidFill>
                  <a:srgbClr val="0000FF"/>
                </a:solidFill>
                <a:latin typeface="Chalkboard"/>
                <a:cs typeface="Chalkboard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halkboard"/>
                <a:cs typeface="Chalkboard"/>
              </a:rPr>
              <a:t>Inventor of the idea of logic gates. He </a:t>
            </a:r>
            <a:r>
              <a:rPr lang="en-US" b="1" dirty="0" smtClean="0">
                <a:latin typeface="Chalkboard"/>
                <a:cs typeface="Chalkboard"/>
              </a:rPr>
              <a:t>was </a:t>
            </a:r>
            <a:r>
              <a:rPr lang="en-US" b="1" dirty="0">
                <a:latin typeface="Chalkboard"/>
                <a:cs typeface="Chalkboard"/>
              </a:rPr>
              <a:t>born</a:t>
            </a:r>
            <a:r>
              <a:rPr lang="en-US" b="1" dirty="0" smtClean="0">
                <a:latin typeface="Chalkboard"/>
                <a:cs typeface="Chalkboard"/>
              </a:rPr>
              <a:t> in Lincoln, </a:t>
            </a:r>
            <a:r>
              <a:rPr lang="en-US" b="1" dirty="0">
                <a:latin typeface="Chalkboard"/>
                <a:cs typeface="Chalkboard"/>
              </a:rPr>
              <a:t>England</a:t>
            </a:r>
            <a:r>
              <a:rPr lang="en-US" b="1" dirty="0" smtClean="0">
                <a:latin typeface="Chalkboard"/>
                <a:cs typeface="Chalkboard"/>
              </a:rPr>
              <a:t> and he was </a:t>
            </a:r>
            <a:r>
              <a:rPr lang="en-US" b="1" dirty="0">
                <a:latin typeface="Chalkboard"/>
                <a:cs typeface="Chalkboard"/>
              </a:rPr>
              <a:t>the son of a shoemaker in a low class family.</a:t>
            </a:r>
            <a:r>
              <a:rPr lang="en-US" b="1" dirty="0" smtClean="0">
                <a:latin typeface="Chalkboard"/>
                <a:cs typeface="Chalkboard"/>
              </a:rPr>
              <a:t> </a:t>
            </a:r>
            <a:endParaRPr lang="en-US" b="1" dirty="0">
              <a:latin typeface="Chalkboard"/>
              <a:cs typeface="Chalkboar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7401" y="4114800"/>
            <a:ext cx="35559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omic Sans MS"/>
                <a:cs typeface="Comic Sans MS"/>
              </a:rPr>
              <a:t>George Boole,</a:t>
            </a:r>
          </a:p>
          <a:p>
            <a:r>
              <a:rPr lang="en-US" sz="2800" b="1" dirty="0" smtClean="0">
                <a:latin typeface="Comic Sans MS"/>
                <a:cs typeface="Comic Sans MS"/>
              </a:rPr>
              <a:t>(1815-1864)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343400" y="1487269"/>
            <a:ext cx="27638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/>
                <a:cs typeface="Comic Sans MS"/>
              </a:rPr>
              <a:t>Objectives: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2287012"/>
            <a:ext cx="548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Comic Sans MS"/>
                <a:cs typeface="Comic Sans MS"/>
              </a:rPr>
              <a:t>To understand the functions of  logic gates.</a:t>
            </a:r>
          </a:p>
          <a:p>
            <a:pPr marL="457200" indent="-457200"/>
            <a:endParaRPr lang="en-US" sz="2400" b="1" dirty="0" smtClean="0">
              <a:latin typeface="Comic Sans MS"/>
              <a:cs typeface="Comic Sans MS"/>
            </a:endParaRPr>
          </a:p>
          <a:p>
            <a:r>
              <a:rPr lang="en-US" sz="2400" b="1" dirty="0" smtClean="0">
                <a:latin typeface="Comic Sans MS"/>
                <a:cs typeface="Comic Sans MS"/>
              </a:rPr>
              <a:t>2. To apply gained knowledge.</a:t>
            </a:r>
          </a:p>
          <a:p>
            <a:r>
              <a:rPr lang="en-US" sz="2400" b="1" dirty="0" smtClean="0">
                <a:latin typeface="Comic Sans MS"/>
                <a:cs typeface="Comic Sans MS"/>
              </a:rPr>
              <a:t>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632200" y="304800"/>
            <a:ext cx="3890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LOGIc</a:t>
            </a:r>
            <a:r>
              <a:rPr lang="en-GB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gates</a:t>
            </a:r>
            <a:endParaRPr lang="en-GB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11760" y="188640"/>
            <a:ext cx="3411511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99"/>
                </a:solidFill>
                <a:latin typeface="Tekton Pro" panose="020F0603020208020904" pitchFamily="34" charset="0"/>
              </a:rPr>
              <a:t>The X</a:t>
            </a:r>
            <a:r>
              <a:rPr lang="en-US" sz="2400" dirty="0" smtClean="0">
                <a:solidFill>
                  <a:srgbClr val="FFFF99"/>
                </a:solidFill>
                <a:latin typeface="Tekton Pro" panose="020F0603020208020904" pitchFamily="34" charset="0"/>
              </a:rPr>
              <a:t>OR  and XNOR Gates</a:t>
            </a:r>
            <a:endParaRPr lang="en-US" sz="2400" dirty="0">
              <a:solidFill>
                <a:srgbClr val="FFFF99"/>
              </a:solidFill>
              <a:latin typeface="Tekton Pro" panose="020F06030202080209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3475" y="1268760"/>
            <a:ext cx="84969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Tekton Pro" panose="020F0603020208020904" pitchFamily="34" charset="0"/>
              </a:rPr>
              <a:t>Find out about these two …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latin typeface="Tekton Pro" panose="020F0603020208020904" pitchFamily="34" charset="0"/>
              </a:rPr>
              <a:t>What are their symbols?</a:t>
            </a:r>
          </a:p>
          <a:p>
            <a:pPr>
              <a:spcBef>
                <a:spcPct val="50000"/>
              </a:spcBef>
            </a:pPr>
            <a:r>
              <a:rPr lang="en-US" sz="2400" i="1" dirty="0" smtClean="0">
                <a:latin typeface="Tekton Pro" panose="020F0603020208020904" pitchFamily="34" charset="0"/>
              </a:rPr>
              <a:t>What do the truth tables look like?</a:t>
            </a:r>
          </a:p>
          <a:p>
            <a:pPr>
              <a:spcBef>
                <a:spcPct val="50000"/>
              </a:spcBef>
            </a:pPr>
            <a:r>
              <a:rPr lang="en-US" sz="2400" i="1" dirty="0" smtClean="0">
                <a:latin typeface="Tekton Pro" panose="020F0603020208020904" pitchFamily="34" charset="0"/>
              </a:rPr>
              <a:t>How would you describe their operation in English?</a:t>
            </a:r>
          </a:p>
          <a:p>
            <a:pPr>
              <a:spcBef>
                <a:spcPct val="50000"/>
              </a:spcBef>
            </a:pPr>
            <a:r>
              <a:rPr lang="en-US" sz="2400" i="1" dirty="0" smtClean="0">
                <a:latin typeface="Tekton Pro" panose="020F0603020208020904" pitchFamily="34" charset="0"/>
              </a:rPr>
              <a:t>How would you write their functions?</a:t>
            </a:r>
          </a:p>
          <a:p>
            <a:pPr>
              <a:spcBef>
                <a:spcPct val="50000"/>
              </a:spcBef>
            </a:pPr>
            <a:endParaRPr lang="en-US" sz="2400" i="1" dirty="0">
              <a:latin typeface="Tekton Pro" panose="020F06030202080209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458112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7898" y="116632"/>
            <a:ext cx="21752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Thanks to:</a:t>
            </a:r>
            <a:endParaRPr lang="en-GB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1052736"/>
            <a:ext cx="1059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ln w="1905"/>
                <a:solidFill>
                  <a:srgbClr val="00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Tes.co.uk</a:t>
            </a:r>
            <a:endParaRPr lang="en-GB" b="1" dirty="0">
              <a:ln w="1905"/>
              <a:solidFill>
                <a:srgbClr val="00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556792"/>
            <a:ext cx="2940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Disneyaddictsguidetolife.com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11560" y="2060848"/>
            <a:ext cx="4284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www.kerryr.net/pioneers/boole.htm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3194" y="2636912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Pearson Education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4495800"/>
            <a:ext cx="2743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1" y="228600"/>
            <a:ext cx="89154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halkboard"/>
                <a:cs typeface="Chalkboard"/>
              </a:rPr>
              <a:t>A logic gate </a:t>
            </a:r>
            <a:r>
              <a:rPr lang="en-US" sz="2000" b="1" dirty="0" smtClean="0">
                <a:latin typeface="Chalkboard"/>
                <a:cs typeface="Chalkboard"/>
              </a:rPr>
              <a:t>is a digital circuit which either allows a signal to pass through it or to stop it.</a:t>
            </a:r>
          </a:p>
          <a:p>
            <a:r>
              <a:rPr lang="en-US" sz="2000" b="1" dirty="0" smtClean="0">
                <a:latin typeface="Chalkboard"/>
                <a:cs typeface="Chalkboard"/>
              </a:rPr>
              <a:t> </a:t>
            </a:r>
          </a:p>
          <a:p>
            <a:r>
              <a:rPr lang="en-US" sz="2000" b="1" dirty="0" smtClean="0">
                <a:latin typeface="Chalkboard"/>
                <a:cs typeface="Chalkboard"/>
              </a:rPr>
              <a:t> </a:t>
            </a:r>
          </a:p>
          <a:p>
            <a:r>
              <a:rPr lang="en-US" b="1" dirty="0" smtClean="0">
                <a:latin typeface="Chalkboard"/>
                <a:cs typeface="Chalkboard"/>
              </a:rPr>
              <a:t>There are seven basic logic gates: AND, OR, XOR, NOT, NAND, NOR, and XNOR.</a:t>
            </a:r>
            <a:endParaRPr lang="en-US" b="1" dirty="0">
              <a:latin typeface="Chalkboard"/>
              <a:cs typeface="Chalkboard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5536" y="2852936"/>
            <a:ext cx="8431088" cy="1943607"/>
            <a:chOff x="533399" y="3774534"/>
            <a:chExt cx="8077200" cy="1371600"/>
          </a:xfrm>
        </p:grpSpPr>
        <p:pic>
          <p:nvPicPr>
            <p:cNvPr id="8" name="Picture 7"/>
            <p:cNvPicPr/>
            <p:nvPr/>
          </p:nvPicPr>
          <p:blipFill>
            <a:blip r:embed="rId4"/>
            <a:srcRect l="10811" r="10811" b="-22176"/>
            <a:stretch>
              <a:fillRect/>
            </a:stretch>
          </p:blipFill>
          <p:spPr bwMode="auto">
            <a:xfrm>
              <a:off x="533399" y="3774534"/>
              <a:ext cx="22098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/>
            <p:cNvPicPr/>
            <p:nvPr/>
          </p:nvPicPr>
          <p:blipFill>
            <a:blip r:embed="rId5"/>
            <a:srcRect l="10000" r="10000" b="-22176"/>
            <a:stretch>
              <a:fillRect/>
            </a:stretch>
          </p:blipFill>
          <p:spPr bwMode="auto">
            <a:xfrm>
              <a:off x="6172199" y="3774534"/>
              <a:ext cx="2438400" cy="1122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9"/>
            <p:cNvPicPr/>
            <p:nvPr/>
          </p:nvPicPr>
          <p:blipFill>
            <a:blip r:embed="rId6"/>
            <a:srcRect l="13083" r="8991"/>
            <a:stretch>
              <a:fillRect/>
            </a:stretch>
          </p:blipFill>
          <p:spPr bwMode="auto">
            <a:xfrm>
              <a:off x="3505199" y="3774534"/>
              <a:ext cx="1981200" cy="11226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10"/>
          <p:cNvSpPr/>
          <p:nvPr/>
        </p:nvSpPr>
        <p:spPr>
          <a:xfrm>
            <a:off x="228601" y="5257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0" lang="en-US" b="1" i="0" u="none" strike="noStrike" normalizeH="0" baseline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/>
                <a:ea typeface="Times New Roman" pitchFamily="-110" charset="0"/>
                <a:cs typeface="Comic Sans MS"/>
              </a:rPr>
              <a:t>Did you know?</a:t>
            </a:r>
            <a:endParaRPr lang="en-US" b="1" dirty="0" smtClean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/>
              <a:ea typeface="Times New Roman" pitchFamily="-110" charset="0"/>
              <a:cs typeface="Comic Sans MS"/>
            </a:endParaRPr>
          </a:p>
          <a:p>
            <a:r>
              <a:rPr lang="en-US" b="1" dirty="0" smtClean="0">
                <a:solidFill>
                  <a:srgbClr val="0000FF"/>
                </a:solidFill>
                <a:latin typeface="Chalkboard"/>
                <a:cs typeface="Chalkboard"/>
              </a:rPr>
              <a:t>Logic gates </a:t>
            </a:r>
            <a:r>
              <a:rPr lang="en-US" b="1" dirty="0" smtClean="0">
                <a:latin typeface="Chalkboard"/>
                <a:cs typeface="Chalkboard"/>
              </a:rPr>
              <a:t>allow the computer to do things such as add, divide, multiply, do simple yes and no reasoning in certain situations along with other things.</a:t>
            </a:r>
            <a:endParaRPr lang="en-US" b="1" dirty="0">
              <a:latin typeface="Chalkboard"/>
              <a:cs typeface="Chalkboard"/>
            </a:endParaRPr>
          </a:p>
        </p:txBody>
      </p:sp>
      <p:sp>
        <p:nvSpPr>
          <p:cNvPr id="14" name="Cloud Callout 13"/>
          <p:cNvSpPr/>
          <p:nvPr/>
        </p:nvSpPr>
        <p:spPr>
          <a:xfrm>
            <a:off x="7239000" y="4246846"/>
            <a:ext cx="1828800" cy="1107508"/>
          </a:xfrm>
          <a:prstGeom prst="cloudCallout">
            <a:avLst>
              <a:gd name="adj1" fmla="val -118055"/>
              <a:gd name="adj2" fmla="val 253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?Logic !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98032" y="3288268"/>
            <a:ext cx="76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OR</a:t>
            </a:r>
          </a:p>
          <a:p>
            <a:r>
              <a:rPr lang="en-US" b="1" dirty="0" smtClean="0"/>
              <a:t>GATE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122368" y="3140968"/>
            <a:ext cx="762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AND</a:t>
            </a:r>
          </a:p>
          <a:p>
            <a:r>
              <a:rPr lang="en-US" b="1" dirty="0" smtClean="0"/>
              <a:t>GATE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1043608" y="3288268"/>
            <a:ext cx="76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NOT</a:t>
            </a:r>
          </a:p>
          <a:p>
            <a:r>
              <a:rPr lang="en-US" b="1" dirty="0" smtClean="0"/>
              <a:t>GATE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81900" y="2362200"/>
            <a:ext cx="8304900" cy="2467148"/>
            <a:chOff x="229500" y="2362200"/>
            <a:chExt cx="8304900" cy="2467148"/>
          </a:xfrm>
        </p:grpSpPr>
        <p:pic>
          <p:nvPicPr>
            <p:cNvPr id="3" name="Picture 2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67000" y="2940887"/>
              <a:ext cx="3351900" cy="1157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ounded Rectangle 3"/>
            <p:cNvSpPr/>
            <p:nvPr/>
          </p:nvSpPr>
          <p:spPr>
            <a:xfrm>
              <a:off x="5714100" y="2940887"/>
              <a:ext cx="2820300" cy="115737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9500" y="3671974"/>
              <a:ext cx="2820300" cy="115737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9500" y="2362200"/>
              <a:ext cx="2820300" cy="115737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38600" y="304800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hlinkClick r:id="rId4" tooltip="Try it yourself!"/>
              </a:rPr>
              <a:t>OR</a:t>
            </a:r>
          </a:p>
          <a:p>
            <a:r>
              <a:rPr lang="en-US" sz="2000" b="1" dirty="0" smtClean="0">
                <a:hlinkClick r:id="rId4" tooltip="Try it yourself!"/>
              </a:rPr>
              <a:t>GATE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9322" y="2630269"/>
            <a:ext cx="2326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halkboard"/>
                <a:cs typeface="Chalkboard"/>
              </a:rPr>
              <a:t>FRONT DOORBELL</a:t>
            </a:r>
          </a:p>
          <a:p>
            <a:r>
              <a:rPr lang="en-US" sz="2000" b="1" dirty="0" smtClean="0">
                <a:latin typeface="Chalkboard"/>
                <a:cs typeface="Chalkboard"/>
              </a:rPr>
              <a:t>SWITCH</a:t>
            </a:r>
            <a:endParaRPr lang="en-US" sz="2000" b="1" dirty="0">
              <a:latin typeface="Chalkboard"/>
              <a:cs typeface="Chalkboar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322" y="3864114"/>
            <a:ext cx="2146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halkboard"/>
                <a:cs typeface="Chalkboard"/>
              </a:rPr>
              <a:t>BACK DOORBELL</a:t>
            </a:r>
          </a:p>
          <a:p>
            <a:r>
              <a:rPr lang="en-US" sz="2000" b="1" dirty="0" smtClean="0">
                <a:latin typeface="Chalkboard"/>
                <a:cs typeface="Chalkboard"/>
              </a:rPr>
              <a:t>SWITCH</a:t>
            </a:r>
            <a:endParaRPr lang="en-US" sz="2000" b="1" dirty="0">
              <a:latin typeface="Chalkboard"/>
              <a:cs typeface="Chalkboar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3319519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halkboard"/>
                <a:cs typeface="Chalkboard"/>
              </a:rPr>
              <a:t> </a:t>
            </a:r>
            <a:r>
              <a:rPr lang="en-US" sz="2400" b="1" dirty="0" smtClean="0">
                <a:latin typeface="Chalkboard"/>
                <a:cs typeface="Chalkboard"/>
              </a:rPr>
              <a:t>DOORBELL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56300" y="442826"/>
            <a:ext cx="2972700" cy="928774"/>
            <a:chOff x="229500" y="214226"/>
            <a:chExt cx="2972700" cy="928774"/>
          </a:xfrm>
        </p:grpSpPr>
        <p:pic>
          <p:nvPicPr>
            <p:cNvPr id="2" name="Picture 1"/>
            <p:cNvPicPr/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9500" y="214226"/>
              <a:ext cx="2972700" cy="928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1295400" y="251936"/>
              <a:ext cx="1219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OR</a:t>
              </a:r>
            </a:p>
            <a:p>
              <a:r>
                <a:rPr lang="en-US" b="1" dirty="0" smtClean="0"/>
                <a:t>GATE</a:t>
              </a:r>
              <a:endParaRPr lang="en-US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04800" y="1219200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halkboard"/>
                <a:cs typeface="Chalkboard"/>
              </a:rPr>
              <a:t>Input</a:t>
            </a:r>
            <a:endParaRPr lang="en-US" sz="2400" b="1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" y="152400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halkboard"/>
                <a:cs typeface="Chalkboard"/>
              </a:rPr>
              <a:t>Input</a:t>
            </a:r>
            <a:endParaRPr lang="en-US" sz="2400" b="1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43200" y="990600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halkboard"/>
                <a:cs typeface="Chalkboard"/>
              </a:rPr>
              <a:t>Output</a:t>
            </a:r>
            <a:endParaRPr lang="en-US" sz="2400" b="1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2200" y="2286000"/>
            <a:ext cx="19076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ON/OFF</a:t>
            </a:r>
            <a:endParaRPr lang="en-GB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00400" y="4114800"/>
            <a:ext cx="20236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 /OFF</a:t>
            </a:r>
            <a:endParaRPr lang="en-GB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64756" y="2286000"/>
            <a:ext cx="19076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ON/OFF</a:t>
            </a:r>
            <a:endParaRPr lang="en-GB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87850" y="2286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1" dirty="0" smtClean="0">
                <a:latin typeface="Chalkboard"/>
                <a:cs typeface="Chalkboard"/>
              </a:rPr>
              <a:t>An OR gate can have two or more inputs. </a:t>
            </a:r>
          </a:p>
          <a:p>
            <a:r>
              <a:rPr lang="en-US" sz="2000" b="1" i="1" dirty="0" smtClean="0">
                <a:latin typeface="Chalkboard"/>
                <a:cs typeface="Chalkboard"/>
              </a:rPr>
              <a:t>The output will be positive (True) if </a:t>
            </a:r>
            <a:r>
              <a:rPr lang="en-US" sz="2000" b="1" i="1" dirty="0">
                <a:latin typeface="Chalkboard"/>
                <a:cs typeface="Chalkboard"/>
              </a:rPr>
              <a:t>at least one input is true</a:t>
            </a:r>
            <a:r>
              <a:rPr lang="en-US" sz="2000" b="1" i="1" dirty="0" smtClean="0">
                <a:latin typeface="Chalkboard"/>
                <a:cs typeface="Chalkboard"/>
              </a:rPr>
              <a:t>.</a:t>
            </a:r>
          </a:p>
        </p:txBody>
      </p:sp>
      <p:pic>
        <p:nvPicPr>
          <p:cNvPr id="27" name="Picture 2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0" y="5105400"/>
            <a:ext cx="1828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00400" y="5733256"/>
            <a:ext cx="5486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 = A OR 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       </a:t>
            </a:r>
          </a:p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Alternatives:  Y = A + B       Y = A </a:t>
            </a:r>
            <a:r>
              <a:rPr lang="en-US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b 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1246082" y="1676400"/>
            <a:ext cx="1344717" cy="106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5162550" y="4302229"/>
            <a:ext cx="3981450" cy="255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304800" y="2545513"/>
            <a:ext cx="8534400" cy="2559887"/>
            <a:chOff x="0" y="2514600"/>
            <a:chExt cx="8534400" cy="2559887"/>
          </a:xfrm>
        </p:grpSpPr>
        <p:pic>
          <p:nvPicPr>
            <p:cNvPr id="2" name="Picture 1"/>
            <p:cNvPicPr/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09800" y="3075278"/>
              <a:ext cx="4228613" cy="1420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ounded Rectangle 2"/>
            <p:cNvSpPr/>
            <p:nvPr/>
          </p:nvSpPr>
          <p:spPr>
            <a:xfrm>
              <a:off x="5714100" y="3186026"/>
              <a:ext cx="2820300" cy="115737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0" y="3917113"/>
              <a:ext cx="2820300" cy="115737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0" y="2514600"/>
              <a:ext cx="2820300" cy="115737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38600" y="3432720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AND</a:t>
            </a:r>
          </a:p>
          <a:p>
            <a:r>
              <a:rPr lang="en-US" sz="2400" b="1" dirty="0" smtClean="0"/>
              <a:t>GATE</a:t>
            </a:r>
            <a:endParaRPr lang="en-US" sz="24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569322" y="678359"/>
            <a:ext cx="3029607" cy="769441"/>
            <a:chOff x="95493" y="297359"/>
            <a:chExt cx="3029607" cy="769441"/>
          </a:xfrm>
        </p:grpSpPr>
        <p:pic>
          <p:nvPicPr>
            <p:cNvPr id="6" name="Picture 5"/>
            <p:cNvPicPr/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5493" y="304800"/>
              <a:ext cx="3029607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1143000" y="297359"/>
              <a:ext cx="12192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AND</a:t>
              </a:r>
            </a:p>
            <a:p>
              <a:r>
                <a:rPr lang="en-US" sz="2000" b="1" dirty="0" smtClean="0"/>
                <a:t>GATE</a:t>
              </a:r>
              <a:endParaRPr lang="en-US" sz="2000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20822" y="4141856"/>
            <a:ext cx="2555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halkboard"/>
                <a:cs typeface="Chalkboard"/>
              </a:rPr>
              <a:t>ON SWITCH </a:t>
            </a:r>
          </a:p>
          <a:p>
            <a:r>
              <a:rPr lang="en-US" sz="2000" b="1" dirty="0" smtClean="0">
                <a:latin typeface="Chalkboard"/>
                <a:cs typeface="Chalkboard"/>
              </a:rPr>
              <a:t>FOR ALARM</a:t>
            </a:r>
            <a:endParaRPr lang="en-US" sz="2000" b="1" dirty="0">
              <a:latin typeface="Chalkboard"/>
              <a:cs typeface="Chalkboar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9322" y="2876490"/>
            <a:ext cx="2198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halkboard"/>
                <a:cs typeface="Chalkboard"/>
              </a:rPr>
              <a:t>PERSON SENSOR</a:t>
            </a:r>
            <a:endParaRPr lang="en-US" sz="2000" b="1" dirty="0">
              <a:latin typeface="Chalkboard"/>
              <a:cs typeface="Chalkboar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3562290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halkboard"/>
                <a:cs typeface="Chalkboard"/>
              </a:rPr>
              <a:t>BURGLAR ALARM</a:t>
            </a:r>
            <a:endParaRPr lang="en-US" sz="2400" b="1" dirty="0">
              <a:latin typeface="Chalkboard"/>
              <a:cs typeface="Chalkboar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1352490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halkboard"/>
                <a:cs typeface="Chalkboard"/>
              </a:rPr>
              <a:t>Input</a:t>
            </a:r>
            <a:endParaRPr lang="en-US" sz="2400" b="1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7917" y="224135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halkboard"/>
                <a:cs typeface="Chalkboard"/>
              </a:rPr>
              <a:t>Input</a:t>
            </a:r>
            <a:endParaRPr lang="en-US" sz="2400" b="1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1800" y="1121657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halkboard"/>
                <a:cs typeface="Chalkboard"/>
              </a:rPr>
              <a:t>Output</a:t>
            </a:r>
            <a:endParaRPr lang="en-US" sz="2400" b="1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69151" y="2438400"/>
            <a:ext cx="19076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ON/OFF</a:t>
            </a:r>
            <a:endParaRPr lang="en-GB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169151" y="4419600"/>
            <a:ext cx="20236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 /OFF</a:t>
            </a:r>
            <a:endParaRPr lang="en-GB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1356" y="2514600"/>
            <a:ext cx="19076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ON/OFF</a:t>
            </a:r>
            <a:endParaRPr lang="en-GB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94174" y="111467"/>
            <a:ext cx="49225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latin typeface="Chalkboard"/>
                <a:cs typeface="Chalkboard"/>
              </a:rPr>
              <a:t>An AND gate can have two or more inputs. </a:t>
            </a:r>
          </a:p>
          <a:p>
            <a:r>
              <a:rPr lang="en-US" sz="2000" b="1" i="1" dirty="0" smtClean="0">
                <a:latin typeface="Chalkboard"/>
                <a:cs typeface="Chalkboard"/>
              </a:rPr>
              <a:t>The output will be positive (true) when both inputs (the input one AND the input two) are positive (true).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630281"/>
            <a:ext cx="6018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 = A 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and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 B       </a:t>
            </a:r>
          </a:p>
          <a:p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Alternatives:  Y = A 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. 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       Y = A 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^ 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 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y = ab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9683" y="842665"/>
            <a:ext cx="1344717" cy="106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Oval Callout 36"/>
          <p:cNvSpPr/>
          <p:nvPr/>
        </p:nvSpPr>
        <p:spPr>
          <a:xfrm>
            <a:off x="4724400" y="685800"/>
            <a:ext cx="2485558" cy="407122"/>
          </a:xfrm>
          <a:prstGeom prst="wedgeEllipseCallout">
            <a:avLst>
              <a:gd name="adj1" fmla="val 50019"/>
              <a:gd name="adj2" fmla="val 1082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723339"/>
            <a:ext cx="2473422" cy="4157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286797" y="76200"/>
            <a:ext cx="5275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halkboard"/>
                <a:cs typeface="Chalkboard"/>
              </a:rPr>
              <a:t>To add more sensors to alarm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halkboard"/>
              <a:cs typeface="Chalkboard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04801" y="685800"/>
            <a:ext cx="8458199" cy="2882942"/>
            <a:chOff x="304801" y="2070058"/>
            <a:chExt cx="8458199" cy="2882942"/>
          </a:xfrm>
        </p:grpSpPr>
        <p:grpSp>
          <p:nvGrpSpPr>
            <p:cNvPr id="22" name="Group 21"/>
            <p:cNvGrpSpPr/>
            <p:nvPr/>
          </p:nvGrpSpPr>
          <p:grpSpPr>
            <a:xfrm>
              <a:off x="304801" y="2070058"/>
              <a:ext cx="8458199" cy="2882942"/>
              <a:chOff x="609600" y="1384258"/>
              <a:chExt cx="9156907" cy="252455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679907" y="1740769"/>
                <a:ext cx="2387741" cy="1226641"/>
                <a:chOff x="511626" y="214226"/>
                <a:chExt cx="2002974" cy="928774"/>
              </a:xfrm>
            </p:grpSpPr>
            <p:pic>
              <p:nvPicPr>
                <p:cNvPr id="6" name="Picture 5"/>
                <p:cNvPicPr/>
                <p:nvPr/>
              </p:nvPicPr>
              <p:blipFill>
                <a:blip r:embed="rId4"/>
                <a:srcRect l="9491" r="30666"/>
                <a:stretch>
                  <a:fillRect/>
                </a:stretch>
              </p:blipFill>
              <p:spPr bwMode="auto">
                <a:xfrm>
                  <a:off x="511626" y="214226"/>
                  <a:ext cx="1778959" cy="9287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" name="TextBox 6"/>
                <p:cNvSpPr txBox="1"/>
                <p:nvPr/>
              </p:nvSpPr>
              <p:spPr>
                <a:xfrm>
                  <a:off x="1295400" y="360993"/>
                  <a:ext cx="121920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OR</a:t>
                  </a:r>
                </a:p>
                <a:p>
                  <a:r>
                    <a:rPr lang="en-US" b="1" dirty="0" smtClean="0"/>
                    <a:t>GATE</a:t>
                  </a:r>
                  <a:endParaRPr lang="en-US" b="1" dirty="0"/>
                </a:p>
              </p:txBody>
            </p:sp>
          </p:grpSp>
          <p:sp>
            <p:nvSpPr>
              <p:cNvPr id="9" name="Rounded Rectangle 8"/>
              <p:cNvSpPr/>
              <p:nvPr/>
            </p:nvSpPr>
            <p:spPr>
              <a:xfrm>
                <a:off x="609600" y="1384258"/>
                <a:ext cx="2070307" cy="842590"/>
              </a:xfrm>
              <a:prstGeom prst="roundRect">
                <a:avLst/>
              </a:prstGeom>
              <a:solidFill>
                <a:schemeClr val="bg1"/>
              </a:solidFill>
              <a:ln w="38100" cmpd="sng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09600" y="2357810"/>
                <a:ext cx="2070307" cy="842590"/>
              </a:xfrm>
              <a:prstGeom prst="roundRect">
                <a:avLst/>
              </a:prstGeom>
              <a:solidFill>
                <a:schemeClr val="bg1"/>
              </a:solidFill>
              <a:ln w="38100" cmpd="sng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882693" y="2057400"/>
                <a:ext cx="4813507" cy="1851410"/>
                <a:chOff x="3052928" y="3311970"/>
                <a:chExt cx="4813507" cy="185141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933083" y="3311970"/>
                  <a:ext cx="2933352" cy="1641030"/>
                  <a:chOff x="4933083" y="3311970"/>
                  <a:chExt cx="2933352" cy="1641030"/>
                </a:xfrm>
              </p:grpSpPr>
              <p:pic>
                <p:nvPicPr>
                  <p:cNvPr id="3" name="Picture 2"/>
                  <p:cNvPicPr/>
                  <p:nvPr/>
                </p:nvPicPr>
                <p:blipFill>
                  <a:blip r:embed="rId5"/>
                  <a:srcRect l="8840" r="10961"/>
                  <a:stretch>
                    <a:fillRect/>
                  </a:stretch>
                </p:blipFill>
                <p:spPr bwMode="auto">
                  <a:xfrm>
                    <a:off x="4933083" y="3311970"/>
                    <a:ext cx="2933352" cy="143011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5836640" y="3508920"/>
                    <a:ext cx="1471922" cy="14440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/>
                      <a:t>AND</a:t>
                    </a:r>
                  </a:p>
                  <a:p>
                    <a:r>
                      <a:rPr lang="en-US" sz="2000" b="1" dirty="0" smtClean="0"/>
                      <a:t>GATE</a:t>
                    </a:r>
                    <a:endParaRPr lang="en-US" sz="2000" b="1" dirty="0"/>
                  </a:p>
                </p:txBody>
              </p:sp>
            </p:grpSp>
            <p:sp>
              <p:nvSpPr>
                <p:cNvPr id="12" name="Rounded Rectangle 11"/>
                <p:cNvSpPr/>
                <p:nvPr/>
              </p:nvSpPr>
              <p:spPr>
                <a:xfrm>
                  <a:off x="3052928" y="4320790"/>
                  <a:ext cx="2070307" cy="842590"/>
                </a:xfrm>
                <a:prstGeom prst="roundRect">
                  <a:avLst/>
                </a:prstGeom>
                <a:solidFill>
                  <a:schemeClr val="bg1"/>
                </a:solidFill>
                <a:ln w="38100" cmpd="sng">
                  <a:solidFill>
                    <a:srgbClr val="00009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Rounded Rectangle 13"/>
              <p:cNvSpPr/>
              <p:nvPr/>
            </p:nvSpPr>
            <p:spPr>
              <a:xfrm>
                <a:off x="7696200" y="2357810"/>
                <a:ext cx="2070307" cy="842590"/>
              </a:xfrm>
              <a:prstGeom prst="roundRect">
                <a:avLst/>
              </a:prstGeom>
              <a:solidFill>
                <a:schemeClr val="bg1"/>
              </a:solidFill>
              <a:ln w="38100" cmpd="sng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81846" y="2192429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halkboard"/>
                  <a:cs typeface="Chalkboard"/>
                </a:rPr>
                <a:t>BEDROOM </a:t>
              </a:r>
            </a:p>
            <a:p>
              <a:r>
                <a:rPr lang="en-US" b="1" dirty="0" smtClean="0">
                  <a:latin typeface="Chalkboard"/>
                  <a:cs typeface="Chalkboard"/>
                </a:rPr>
                <a:t>SENSOR</a:t>
              </a:r>
              <a:endParaRPr lang="en-US" b="1" dirty="0">
                <a:latin typeface="Chalkboard"/>
                <a:cs typeface="Chalkboard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200" y="3344463"/>
              <a:ext cx="16594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Chalkboard"/>
                  <a:cs typeface="Chalkboard"/>
                </a:rPr>
                <a:t>FRONT ROOM </a:t>
              </a:r>
            </a:p>
            <a:p>
              <a:r>
                <a:rPr lang="en-US" b="1" dirty="0" smtClean="0">
                  <a:latin typeface="Chalkboard"/>
                  <a:cs typeface="Chalkboard"/>
                </a:rPr>
                <a:t>SENSOR</a:t>
              </a:r>
              <a:endParaRPr lang="en-US" b="1" dirty="0">
                <a:latin typeface="Chalkboard"/>
                <a:cs typeface="Chalkboar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05060" y="3276600"/>
              <a:ext cx="150554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halkboard"/>
                  <a:cs typeface="Chalkboard"/>
                </a:rPr>
                <a:t>BURGLAR</a:t>
              </a:r>
            </a:p>
            <a:p>
              <a:r>
                <a:rPr lang="en-US" sz="2400" b="1" dirty="0" smtClean="0">
                  <a:latin typeface="Chalkboard"/>
                  <a:cs typeface="Chalkboard"/>
                </a:rPr>
                <a:t> ALARM</a:t>
              </a:r>
              <a:endParaRPr lang="en-US" sz="2400" b="1" dirty="0">
                <a:latin typeface="Chalkboard"/>
                <a:cs typeface="Chalkboard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49622" y="4144023"/>
              <a:ext cx="2555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Chalkboard"/>
                  <a:cs typeface="Chalkboard"/>
                </a:rPr>
                <a:t>ON SWITCH </a:t>
              </a:r>
            </a:p>
            <a:p>
              <a:r>
                <a:rPr lang="en-US" sz="2000" b="1" dirty="0" smtClean="0">
                  <a:latin typeface="Chalkboard"/>
                  <a:cs typeface="Chalkboard"/>
                </a:rPr>
                <a:t>FOR ALARM</a:t>
              </a:r>
              <a:endParaRPr lang="en-US" sz="2000" b="1" dirty="0">
                <a:latin typeface="Chalkboard"/>
                <a:cs typeface="Chalkboard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5029200" y="685800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halkboard"/>
                <a:cs typeface="Chalkboard"/>
              </a:rPr>
              <a:t>ON </a:t>
            </a:r>
            <a:r>
              <a:rPr lang="en-US" b="1" dirty="0" smtClean="0">
                <a:latin typeface="Chalkboard"/>
                <a:cs typeface="Chalkboard"/>
              </a:rPr>
              <a:t>or </a:t>
            </a:r>
            <a:r>
              <a:rPr lang="en-US" b="1" dirty="0" smtClean="0">
                <a:solidFill>
                  <a:srgbClr val="FF0000"/>
                </a:solidFill>
                <a:latin typeface="Chalkboard"/>
                <a:cs typeface="Chalkboard"/>
              </a:rPr>
              <a:t>OFF </a:t>
            </a:r>
            <a:r>
              <a:rPr lang="en-US" b="1" dirty="0" smtClean="0">
                <a:solidFill>
                  <a:srgbClr val="000000"/>
                </a:solidFill>
                <a:latin typeface="Chalkboard"/>
                <a:cs typeface="Chalkboard"/>
              </a:rPr>
              <a:t>?</a:t>
            </a:r>
            <a:r>
              <a:rPr lang="en-US" b="1" dirty="0" smtClean="0">
                <a:latin typeface="Chalkboard"/>
                <a:cs typeface="Chalkboard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/>
          <p:nvPr/>
        </p:nvPicPr>
        <p:blipFill>
          <a:blip r:embed="rId3"/>
          <a:srcRect r="6407"/>
          <a:stretch>
            <a:fillRect/>
          </a:stretch>
        </p:blipFill>
        <p:spPr bwMode="auto">
          <a:xfrm>
            <a:off x="622316" y="3394874"/>
            <a:ext cx="1968484" cy="329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0529" y="228600"/>
            <a:ext cx="3623271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71600" y="678359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NOT</a:t>
            </a:r>
          </a:p>
          <a:p>
            <a:r>
              <a:rPr lang="en-US" sz="2000" b="1" dirty="0" smtClean="0"/>
              <a:t>GATE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1352490"/>
            <a:ext cx="941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halkboard"/>
                <a:cs typeface="Chalkboard"/>
              </a:rPr>
              <a:t>Input</a:t>
            </a:r>
            <a:endParaRPr lang="en-US" sz="2400" b="1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4200" y="1290935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halkboard"/>
                <a:cs typeface="Chalkboard"/>
              </a:rPr>
              <a:t>Output</a:t>
            </a:r>
            <a:endParaRPr lang="en-US" sz="2400" b="1" dirty="0">
              <a:solidFill>
                <a:srgbClr val="FF0000"/>
              </a:solidFill>
              <a:latin typeface="Chalkboard"/>
              <a:cs typeface="Chalkboard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8600" y="2133600"/>
            <a:ext cx="8686800" cy="1843723"/>
            <a:chOff x="228600" y="2907200"/>
            <a:chExt cx="8686800" cy="1843723"/>
          </a:xfrm>
        </p:grpSpPr>
        <p:grpSp>
          <p:nvGrpSpPr>
            <p:cNvPr id="6" name="Group 5"/>
            <p:cNvGrpSpPr/>
            <p:nvPr/>
          </p:nvGrpSpPr>
          <p:grpSpPr>
            <a:xfrm>
              <a:off x="228600" y="2940887"/>
              <a:ext cx="8686800" cy="1810036"/>
              <a:chOff x="-457200" y="2685764"/>
              <a:chExt cx="9373500" cy="1810036"/>
            </a:xfrm>
          </p:grpSpPr>
          <p:pic>
            <p:nvPicPr>
              <p:cNvPr id="2" name="Picture 1"/>
              <p:cNvPicPr/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2685764"/>
                <a:ext cx="5246357" cy="18100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" name="Rounded Rectangle 2"/>
              <p:cNvSpPr/>
              <p:nvPr/>
            </p:nvSpPr>
            <p:spPr>
              <a:xfrm>
                <a:off x="6096000" y="2940887"/>
                <a:ext cx="2820300" cy="1157374"/>
              </a:xfrm>
              <a:prstGeom prst="roundRect">
                <a:avLst/>
              </a:prstGeom>
              <a:solidFill>
                <a:schemeClr val="bg1"/>
              </a:solidFill>
              <a:ln w="38100" cmpd="sng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-457200" y="2940887"/>
                <a:ext cx="2820300" cy="1157374"/>
              </a:xfrm>
              <a:prstGeom prst="roundRect">
                <a:avLst/>
              </a:prstGeom>
              <a:solidFill>
                <a:schemeClr val="bg1"/>
              </a:solidFill>
              <a:ln w="38100" cmpd="sng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83565" y="2907200"/>
              <a:ext cx="7799853" cy="1653199"/>
              <a:chOff x="482531" y="2940887"/>
              <a:chExt cx="7799853" cy="16531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962400" y="3432720"/>
                <a:ext cx="1219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NOT</a:t>
                </a:r>
              </a:p>
              <a:p>
                <a:r>
                  <a:rPr lang="en-US" sz="2000" b="1" dirty="0" smtClean="0"/>
                  <a:t>GATE</a:t>
                </a:r>
                <a:endParaRPr lang="en-US" sz="20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82531" y="3406914"/>
                <a:ext cx="210826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Chalkboard"/>
                    <a:cs typeface="Chalkboard"/>
                  </a:rPr>
                  <a:t>HEAT DETECTOR</a:t>
                </a:r>
              </a:p>
              <a:p>
                <a:r>
                  <a:rPr lang="en-US" sz="2000" b="1" dirty="0" smtClean="0">
                    <a:latin typeface="Chalkboard"/>
                    <a:cs typeface="Chalkboard"/>
                  </a:rPr>
                  <a:t>(ABOVE 20 C)</a:t>
                </a:r>
                <a:endParaRPr lang="en-US" sz="2000" b="1" dirty="0">
                  <a:latin typeface="Chalkboard"/>
                  <a:cs typeface="Chalkboard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815316" y="3352800"/>
                <a:ext cx="14670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Chalkboard"/>
                    <a:cs typeface="Chalkboard"/>
                  </a:rPr>
                  <a:t>CENTRAL</a:t>
                </a:r>
              </a:p>
              <a:p>
                <a:r>
                  <a:rPr lang="en-US" sz="2400" b="1" dirty="0" smtClean="0">
                    <a:latin typeface="Chalkboard"/>
                    <a:cs typeface="Chalkboard"/>
                  </a:rPr>
                  <a:t>HEATING</a:t>
                </a:r>
                <a:endParaRPr lang="en-US" sz="2400" b="1" dirty="0">
                  <a:latin typeface="Chalkboard"/>
                  <a:cs typeface="Chalkboard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64351" y="2940887"/>
                <a:ext cx="86944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4000" b="1" cap="none" spc="0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ON</a:t>
                </a:r>
                <a:endParaRPr lang="en-GB" sz="4000" b="1" cap="none" spc="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26551" y="3810000"/>
                <a:ext cx="869449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4000" b="1" cap="none" spc="0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ON</a:t>
                </a:r>
                <a:endParaRPr lang="en-GB" sz="4000" b="1" cap="none" spc="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181600" y="3025914"/>
                <a:ext cx="1002448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4000" b="1" cap="none" spc="0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OFF</a:t>
                </a:r>
                <a:endParaRPr lang="en-GB" sz="4000" b="1" cap="none" spc="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819400" y="3886200"/>
                <a:ext cx="1002448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4000" b="1" cap="none" spc="0" dirty="0" smtClean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rPr>
                  <a:t>OFF</a:t>
                </a:r>
                <a:endParaRPr lang="en-GB" sz="4000" b="1" cap="none" spc="0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endParaRPr>
              </a:p>
            </p:txBody>
          </p:sp>
        </p:grpSp>
      </p:grpSp>
      <p:pic>
        <p:nvPicPr>
          <p:cNvPr id="21" name="Picture 20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4216" y="3710599"/>
            <a:ext cx="2186384" cy="297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63434" y="4159250"/>
            <a:ext cx="1582749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4791386" y="25380"/>
            <a:ext cx="39930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Chalkboard"/>
                <a:cs typeface="Chalkboard"/>
              </a:rPr>
              <a:t>A NOT gate </a:t>
            </a:r>
            <a:r>
              <a:rPr lang="en-US" sz="2000" b="1" i="1" dirty="0">
                <a:latin typeface="Chalkboard"/>
                <a:cs typeface="Chalkboard"/>
              </a:rPr>
              <a:t>(inverter)</a:t>
            </a:r>
            <a:r>
              <a:rPr lang="en-US" sz="2000" b="1" i="1" dirty="0" smtClean="0">
                <a:latin typeface="Chalkboard"/>
                <a:cs typeface="Chalkboard"/>
              </a:rPr>
              <a:t> </a:t>
            </a:r>
            <a:r>
              <a:rPr lang="en-US" sz="2000" b="1" i="1" dirty="0">
                <a:latin typeface="Chalkboard"/>
                <a:cs typeface="Chalkboard"/>
              </a:rPr>
              <a:t>has only one input.</a:t>
            </a:r>
            <a:r>
              <a:rPr lang="en-US" sz="2000" b="1" i="1" dirty="0" smtClean="0">
                <a:latin typeface="Chalkboard"/>
                <a:cs typeface="Chalkboard"/>
              </a:rPr>
              <a:t> </a:t>
            </a:r>
          </a:p>
          <a:p>
            <a:r>
              <a:rPr lang="en-US" sz="2000" b="1" i="1" dirty="0" smtClean="0">
                <a:latin typeface="Chalkboard"/>
                <a:cs typeface="Chalkboard"/>
              </a:rPr>
              <a:t>It </a:t>
            </a:r>
            <a:r>
              <a:rPr lang="en-US" sz="2000" b="1" i="1" dirty="0">
                <a:latin typeface="Chalkboard"/>
                <a:cs typeface="Chalkboard"/>
              </a:rPr>
              <a:t>reverses the logic state</a:t>
            </a:r>
            <a:r>
              <a:rPr lang="en-US" sz="2000" b="1" i="1" dirty="0" smtClean="0">
                <a:latin typeface="Chalkboard"/>
                <a:cs typeface="Chalkboard"/>
              </a:rPr>
              <a:t>.</a:t>
            </a:r>
          </a:p>
          <a:p>
            <a:r>
              <a:rPr lang="en-US" sz="2000" b="1" dirty="0" smtClean="0"/>
              <a:t>                      		    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 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= NOT 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  </a:t>
            </a:r>
            <a:r>
              <a:rPr lang="en-US" sz="2400" b="1" i="1" dirty="0" smtClean="0">
                <a:latin typeface="Chalkboard"/>
                <a:cs typeface="Chalkboard"/>
              </a:rPr>
              <a:t>or</a:t>
            </a:r>
            <a:endParaRPr lang="en-US" sz="2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 =  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  </a:t>
            </a:r>
            <a:r>
              <a:rPr lang="en-US" sz="2400" b="1" i="1" dirty="0" smtClean="0">
                <a:latin typeface="Chalkboard"/>
                <a:cs typeface="Chalkboard"/>
              </a:rPr>
              <a:t>or  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Y</a:t>
            </a:r>
            <a:r>
              <a:rPr lang="en-US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 =  </a:t>
            </a:r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A’</a:t>
            </a:r>
            <a:endParaRPr lang="en-US" sz="2400" b="1" dirty="0" smtClean="0">
              <a:latin typeface="Chalkboard"/>
              <a:cs typeface="Chalkboard"/>
            </a:endParaRPr>
          </a:p>
          <a:p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341078" y="1352490"/>
            <a:ext cx="242782" cy="72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1371600"/>
            <a:ext cx="203051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Oval Callout 37"/>
          <p:cNvSpPr/>
          <p:nvPr/>
        </p:nvSpPr>
        <p:spPr>
          <a:xfrm>
            <a:off x="1454528" y="304800"/>
            <a:ext cx="6165473" cy="1066799"/>
          </a:xfrm>
          <a:prstGeom prst="wedgeEllipseCallout">
            <a:avLst>
              <a:gd name="adj1" fmla="val 40507"/>
              <a:gd name="adj2" fmla="val 11488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0" y="1752600"/>
            <a:ext cx="8915400" cy="3200400"/>
            <a:chOff x="381000" y="1219200"/>
            <a:chExt cx="8915400" cy="3200400"/>
          </a:xfrm>
        </p:grpSpPr>
        <p:pic>
          <p:nvPicPr>
            <p:cNvPr id="11" name="Picture 10"/>
            <p:cNvPicPr/>
            <p:nvPr/>
          </p:nvPicPr>
          <p:blipFill>
            <a:blip r:embed="rId3"/>
            <a:srcRect l="10100" r="12086"/>
            <a:stretch>
              <a:fillRect/>
            </a:stretch>
          </p:blipFill>
          <p:spPr bwMode="auto">
            <a:xfrm>
              <a:off x="3048000" y="2743200"/>
              <a:ext cx="28194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" name="Group 1"/>
            <p:cNvGrpSpPr/>
            <p:nvPr/>
          </p:nvGrpSpPr>
          <p:grpSpPr>
            <a:xfrm>
              <a:off x="1600200" y="1524000"/>
              <a:ext cx="1981200" cy="928774"/>
              <a:chOff x="533400" y="214226"/>
              <a:chExt cx="1981200" cy="928774"/>
            </a:xfrm>
          </p:grpSpPr>
          <p:pic>
            <p:nvPicPr>
              <p:cNvPr id="3" name="Picture 2"/>
              <p:cNvPicPr/>
              <p:nvPr/>
            </p:nvPicPr>
            <p:blipFill>
              <a:blip r:embed="rId4"/>
              <a:srcRect l="10223" r="33384"/>
              <a:stretch>
                <a:fillRect/>
              </a:stretch>
            </p:blipFill>
            <p:spPr bwMode="auto">
              <a:xfrm>
                <a:off x="533400" y="214226"/>
                <a:ext cx="1676400" cy="928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295400" y="251936"/>
                <a:ext cx="12192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OR</a:t>
                </a:r>
              </a:p>
              <a:p>
                <a:r>
                  <a:rPr lang="en-US" b="1" dirty="0" smtClean="0"/>
                  <a:t>GATE</a:t>
                </a:r>
                <a:endParaRPr lang="en-US" b="1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3276600" y="1607641"/>
              <a:ext cx="1818703" cy="1287959"/>
              <a:chOff x="543497" y="76200"/>
              <a:chExt cx="1818703" cy="1287959"/>
            </a:xfrm>
          </p:grpSpPr>
          <p:pic>
            <p:nvPicPr>
              <p:cNvPr id="6" name="Picture 5"/>
              <p:cNvPicPr/>
              <p:nvPr/>
            </p:nvPicPr>
            <p:blipFill>
              <a:blip r:embed="rId5"/>
              <a:srcRect l="14788" t="-30000" r="32393" b="-39023"/>
              <a:stretch>
                <a:fillRect/>
              </a:stretch>
            </p:blipFill>
            <p:spPr bwMode="auto">
              <a:xfrm>
                <a:off x="543497" y="76200"/>
                <a:ext cx="1600200" cy="12879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143000" y="297359"/>
                <a:ext cx="1219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AND</a:t>
                </a:r>
              </a:p>
              <a:p>
                <a:r>
                  <a:rPr lang="en-US" sz="2000" b="1" dirty="0" smtClean="0"/>
                  <a:t>GATE</a:t>
                </a:r>
                <a:endParaRPr lang="en-US" sz="2000" b="1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827512" y="2590800"/>
              <a:ext cx="2173489" cy="1447800"/>
              <a:chOff x="1143000" y="99418"/>
              <a:chExt cx="1791186" cy="1188541"/>
            </a:xfrm>
          </p:grpSpPr>
          <p:pic>
            <p:nvPicPr>
              <p:cNvPr id="9" name="Picture 8"/>
              <p:cNvPicPr/>
              <p:nvPr/>
            </p:nvPicPr>
            <p:blipFill>
              <a:blip r:embed="rId5"/>
              <a:srcRect l="31423" t="-26953" r="9454" b="-29023"/>
              <a:stretch>
                <a:fillRect/>
              </a:stretch>
            </p:blipFill>
            <p:spPr bwMode="auto">
              <a:xfrm>
                <a:off x="1143000" y="99418"/>
                <a:ext cx="1791186" cy="1188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338204" y="330853"/>
                <a:ext cx="12192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AND</a:t>
                </a:r>
              </a:p>
              <a:p>
                <a:r>
                  <a:rPr lang="en-US" sz="2000" b="1" dirty="0" smtClean="0"/>
                  <a:t>GATE</a:t>
                </a:r>
                <a:endParaRPr lang="en-US" sz="2000" b="1" dirty="0"/>
              </a:p>
            </p:txBody>
          </p:sp>
        </p:grpSp>
        <p:cxnSp>
          <p:nvCxnSpPr>
            <p:cNvPr id="13" name="Curved Connector 12"/>
            <p:cNvCxnSpPr/>
            <p:nvPr/>
          </p:nvCxnSpPr>
          <p:spPr>
            <a:xfrm>
              <a:off x="4876800" y="2362200"/>
              <a:ext cx="990600" cy="685800"/>
            </a:xfrm>
            <a:prstGeom prst="curvedConnector3">
              <a:avLst>
                <a:gd name="adj1" fmla="val 50000"/>
              </a:avLst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962400" y="3209092"/>
              <a:ext cx="76200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smtClean="0"/>
                <a:t>NOT</a:t>
              </a:r>
            </a:p>
            <a:p>
              <a:r>
                <a:rPr lang="en-US" b="1" dirty="0" smtClean="0"/>
                <a:t>GATE</a:t>
              </a:r>
              <a:endParaRPr lang="en-US" b="1" dirty="0"/>
            </a:p>
          </p:txBody>
        </p:sp>
        <p:cxnSp>
          <p:nvCxnSpPr>
            <p:cNvPr id="24" name="Curved Connector 23"/>
            <p:cNvCxnSpPr/>
            <p:nvPr/>
          </p:nvCxnSpPr>
          <p:spPr>
            <a:xfrm flipV="1">
              <a:off x="2057400" y="2414674"/>
              <a:ext cx="1219200" cy="404726"/>
            </a:xfrm>
            <a:prstGeom prst="curvedConnector3">
              <a:avLst>
                <a:gd name="adj1" fmla="val 50000"/>
              </a:avLst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91077" y="1219200"/>
              <a:ext cx="11091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ON</a:t>
              </a:r>
              <a:endParaRPr lang="en-GB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4477" y="2438400"/>
              <a:ext cx="110912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none" spc="0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ON</a:t>
              </a:r>
              <a:endParaRPr lang="en-GB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835528" y="3124200"/>
              <a:ext cx="128867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OFF</a:t>
              </a:r>
              <a:endParaRPr lang="en-GB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1000" y="1828800"/>
              <a:ext cx="128867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1" cap="all" spc="0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OFF</a:t>
              </a:r>
              <a:endParaRPr lang="en-GB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543800" y="2652626"/>
              <a:ext cx="1752600" cy="1157374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092280" y="3189982"/>
            <a:ext cx="17748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halkboard"/>
                <a:cs typeface="Chalkboard"/>
              </a:rPr>
              <a:t>    FINAL</a:t>
            </a:r>
          </a:p>
          <a:p>
            <a:r>
              <a:rPr lang="en-US" sz="2000" b="1" dirty="0" smtClean="0">
                <a:latin typeface="Chalkboard"/>
                <a:cs typeface="Chalkboard"/>
              </a:rPr>
              <a:t>   OUTPUT</a:t>
            </a:r>
          </a:p>
          <a:p>
            <a:r>
              <a:rPr lang="en-US" sz="2400" b="1" dirty="0" smtClean="0">
                <a:latin typeface="Chalkboard"/>
                <a:cs typeface="Chalkboard"/>
              </a:rPr>
              <a:t>ON ? OFF 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26188" y="381000"/>
            <a:ext cx="56462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halkboard"/>
                <a:cs typeface="Chalkboard"/>
              </a:rPr>
              <a:t>Is the Final Output ON (</a:t>
            </a:r>
            <a:r>
              <a:rPr lang="en-US" sz="2800" b="1" dirty="0" smtClean="0">
                <a:solidFill>
                  <a:srgbClr val="FF0000"/>
                </a:solidFill>
                <a:latin typeface="Chalkboard"/>
                <a:cs typeface="Chalkboard"/>
              </a:rPr>
              <a:t>True</a:t>
            </a:r>
            <a:r>
              <a:rPr lang="en-US" sz="2800" b="1" dirty="0" smtClean="0">
                <a:solidFill>
                  <a:srgbClr val="000000"/>
                </a:solidFill>
                <a:latin typeface="Chalkboard"/>
                <a:cs typeface="Chalkboard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  <a:latin typeface="Chalkboard"/>
                <a:cs typeface="Chalkboard"/>
              </a:rPr>
              <a:t> </a:t>
            </a:r>
            <a:r>
              <a:rPr lang="en-US" sz="2800" b="1" dirty="0" smtClean="0">
                <a:latin typeface="Chalkboard"/>
                <a:cs typeface="Chalkboard"/>
              </a:rPr>
              <a:t> </a:t>
            </a:r>
            <a:endParaRPr lang="en-US" sz="2800" dirty="0" smtClean="0"/>
          </a:p>
          <a:p>
            <a:r>
              <a:rPr lang="en-US" sz="2800" b="1" dirty="0" smtClean="0">
                <a:latin typeface="Chalkboard"/>
                <a:cs typeface="Chalkboard"/>
              </a:rPr>
              <a:t> or OFF (</a:t>
            </a:r>
            <a:r>
              <a:rPr lang="en-US" sz="2800" b="1" dirty="0" smtClean="0">
                <a:solidFill>
                  <a:srgbClr val="FF0000"/>
                </a:solidFill>
                <a:latin typeface="Chalkboard"/>
                <a:cs typeface="Chalkboard"/>
              </a:rPr>
              <a:t>false</a:t>
            </a:r>
            <a:r>
              <a:rPr lang="en-US" sz="2800" b="1" dirty="0" smtClean="0">
                <a:solidFill>
                  <a:srgbClr val="000000"/>
                </a:solidFill>
                <a:latin typeface="Chalkboard"/>
                <a:cs typeface="Chalkboard"/>
              </a:rPr>
              <a:t>)</a:t>
            </a:r>
            <a:r>
              <a:rPr lang="en-US" sz="2800" b="1" dirty="0">
                <a:solidFill>
                  <a:srgbClr val="000000"/>
                </a:solidFill>
                <a:latin typeface="Chalkboard"/>
                <a:cs typeface="Chalkboard"/>
              </a:rPr>
              <a:t> </a:t>
            </a:r>
            <a:r>
              <a:rPr lang="en-US" sz="2800" b="1" dirty="0" smtClean="0">
                <a:latin typeface="Chalkboard"/>
                <a:cs typeface="Chalkboard"/>
              </a:rPr>
              <a:t>?</a:t>
            </a:r>
            <a:endParaRPr lang="en-US" sz="2800" b="1" dirty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static.com/images?q=tbn:ANd9GcRMNNuO7mgfDteZ1Q8EJYOBtC45fL39tr4Ob2peDR597faT81a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774" y="836712"/>
            <a:ext cx="299085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541191" y="-76200"/>
            <a:ext cx="48018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Going out decider:</a:t>
            </a:r>
            <a:endParaRPr lang="en-GB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43339" y="2209926"/>
            <a:ext cx="9002147" cy="3977338"/>
            <a:chOff x="152400" y="2118662"/>
            <a:chExt cx="9002147" cy="3977338"/>
          </a:xfrm>
        </p:grpSpPr>
        <p:pic>
          <p:nvPicPr>
            <p:cNvPr id="2" name="Picture 1"/>
            <p:cNvPicPr/>
            <p:nvPr/>
          </p:nvPicPr>
          <p:blipFill>
            <a:blip r:embed="rId3"/>
            <a:srcRect l="13774" r="33649"/>
            <a:stretch>
              <a:fillRect/>
            </a:stretch>
          </p:blipFill>
          <p:spPr bwMode="auto">
            <a:xfrm>
              <a:off x="2381457" y="4419600"/>
              <a:ext cx="19050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ounded Rectangle 13"/>
            <p:cNvSpPr/>
            <p:nvPr/>
          </p:nvSpPr>
          <p:spPr>
            <a:xfrm>
              <a:off x="152400" y="3817186"/>
              <a:ext cx="2057400" cy="731087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2400" y="2133600"/>
              <a:ext cx="2057400" cy="731087"/>
            </a:xfrm>
            <a:prstGeom prst="roundRect">
              <a:avLst/>
            </a:prstGeom>
            <a:solidFill>
              <a:schemeClr val="bg1"/>
            </a:solidFill>
            <a:ln w="38100" cmpd="sng"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" y="2118662"/>
              <a:ext cx="9002147" cy="3618981"/>
              <a:chOff x="152400" y="2118662"/>
              <a:chExt cx="9002147" cy="361898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52400" y="2971800"/>
                <a:ext cx="2057400" cy="731087"/>
              </a:xfrm>
              <a:prstGeom prst="roundRect">
                <a:avLst/>
              </a:prstGeom>
              <a:solidFill>
                <a:schemeClr val="bg1"/>
              </a:solidFill>
              <a:ln w="38100" cmpd="sng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220173" y="2118662"/>
                <a:ext cx="8934374" cy="3618981"/>
                <a:chOff x="220173" y="2118662"/>
                <a:chExt cx="8934374" cy="3618981"/>
              </a:xfrm>
            </p:grpSpPr>
            <p:pic>
              <p:nvPicPr>
                <p:cNvPr id="8" name="Picture 7"/>
                <p:cNvPicPr/>
                <p:nvPr/>
              </p:nvPicPr>
              <p:blipFill>
                <a:blip r:embed="rId4"/>
                <a:srcRect l="16677" t="-24613" r="29493" b="-23065"/>
                <a:stretch>
                  <a:fillRect/>
                </a:stretch>
              </p:blipFill>
              <p:spPr bwMode="auto">
                <a:xfrm>
                  <a:off x="2209800" y="2133600"/>
                  <a:ext cx="1600200" cy="1371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" name="Picture 3"/>
                <p:cNvPicPr/>
                <p:nvPr/>
              </p:nvPicPr>
              <p:blipFill>
                <a:blip r:embed="rId5"/>
                <a:srcRect l="32697" t="-30977" r="9454" b="-29024"/>
                <a:stretch>
                  <a:fillRect/>
                </a:stretch>
              </p:blipFill>
              <p:spPr bwMode="auto">
                <a:xfrm>
                  <a:off x="5715000" y="3124200"/>
                  <a:ext cx="1752600" cy="1219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6" name="Picture 5"/>
                <p:cNvPicPr/>
                <p:nvPr/>
              </p:nvPicPr>
              <p:blipFill>
                <a:blip r:embed="rId5"/>
                <a:srcRect l="32697" t="-30977" r="29575" b="-29024"/>
                <a:stretch>
                  <a:fillRect/>
                </a:stretch>
              </p:blipFill>
              <p:spPr bwMode="auto">
                <a:xfrm>
                  <a:off x="4267200" y="2514600"/>
                  <a:ext cx="1143000" cy="1219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2" name="Rounded Rectangle 11"/>
                <p:cNvSpPr/>
                <p:nvPr/>
              </p:nvSpPr>
              <p:spPr>
                <a:xfrm>
                  <a:off x="609600" y="4777956"/>
                  <a:ext cx="2057400" cy="959687"/>
                </a:xfrm>
                <a:prstGeom prst="roundRect">
                  <a:avLst/>
                </a:prstGeom>
                <a:solidFill>
                  <a:schemeClr val="bg1"/>
                </a:solidFill>
                <a:ln w="38100" cmpd="sng">
                  <a:solidFill>
                    <a:srgbClr val="00009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981845" y="2450057"/>
                  <a:ext cx="2057400" cy="959687"/>
                </a:xfrm>
                <a:prstGeom prst="roundRect">
                  <a:avLst/>
                </a:prstGeom>
                <a:solidFill>
                  <a:schemeClr val="bg1"/>
                </a:solidFill>
                <a:ln w="38100" cmpd="sng">
                  <a:solidFill>
                    <a:srgbClr val="00009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808113" y="2514600"/>
                  <a:ext cx="39228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1" dirty="0" smtClean="0">
                      <a:latin typeface="Chalkboard"/>
                      <a:cs typeface="Chalkboard"/>
                    </a:rPr>
                    <a:t>?</a:t>
                  </a:r>
                  <a:endParaRPr lang="en-US" sz="36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276600" y="4953000"/>
                  <a:ext cx="39228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1" dirty="0" smtClean="0">
                      <a:latin typeface="Chalkboard"/>
                      <a:cs typeface="Chalkboard"/>
                    </a:rPr>
                    <a:t>?</a:t>
                  </a:r>
                  <a:endParaRPr lang="en-US" sz="36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6019800" y="3410634"/>
                  <a:ext cx="39228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1" dirty="0" smtClean="0">
                      <a:latin typeface="Chalkboard"/>
                      <a:cs typeface="Chalkboard"/>
                    </a:rPr>
                    <a:t>?</a:t>
                  </a:r>
                  <a:endParaRPr lang="en-US" sz="36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507087" y="2743200"/>
                  <a:ext cx="39228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1" dirty="0" smtClean="0">
                      <a:latin typeface="Chalkboard"/>
                      <a:cs typeface="Chalkboard"/>
                    </a:rPr>
                    <a:t>?</a:t>
                  </a:r>
                  <a:endParaRPr lang="en-US" sz="36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6948443" y="2545648"/>
                  <a:ext cx="800970" cy="64633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GB" sz="3600" b="1" dirty="0" smtClean="0">
                      <a:ln w="1905"/>
                      <a:gradFill>
                        <a:gsLst>
                          <a:gs pos="0">
                            <a:schemeClr val="accent6">
                              <a:shade val="20000"/>
                              <a:satMod val="200000"/>
                            </a:schemeClr>
                          </a:gs>
                          <a:gs pos="78000">
                            <a:schemeClr val="accent6">
                              <a:tint val="90000"/>
                              <a:shade val="89000"/>
                              <a:satMod val="220000"/>
                            </a:schemeClr>
                          </a:gs>
                          <a:gs pos="100000">
                            <a:schemeClr val="accent6">
                              <a:tint val="12000"/>
                              <a:satMod val="255000"/>
                            </a:schemeClr>
                          </a:gs>
                        </a:gsLst>
                        <a:lin ang="5400000"/>
                      </a:gradFill>
                      <a:effectLst>
                        <a:innerShdw blurRad="69850" dist="43180" dir="5400000">
                          <a:srgbClr val="000000">
                            <a:alpha val="65000"/>
                          </a:srgbClr>
                        </a:innerShdw>
                      </a:effectLst>
                    </a:rPr>
                    <a:t>ON</a:t>
                  </a:r>
                  <a:endParaRPr lang="en-GB" sz="3600" b="1" cap="none" spc="0" dirty="0">
                    <a:ln w="1905"/>
                    <a:gradFill>
                      <a:gsLst>
                        <a:gs pos="0">
                          <a:schemeClr val="accent6">
                            <a:shade val="20000"/>
                            <a:satMod val="200000"/>
                          </a:schemeClr>
                        </a:gs>
                        <a:gs pos="78000">
                          <a:schemeClr val="accent6">
                            <a:tint val="90000"/>
                            <a:shade val="89000"/>
                            <a:satMod val="220000"/>
                          </a:schemeClr>
                        </a:gs>
                        <a:gs pos="100000">
                          <a:schemeClr val="accent6">
                            <a:tint val="12000"/>
                            <a:satMod val="255000"/>
                          </a:schemeClr>
                        </a:gs>
                      </a:gsLst>
                      <a:lin ang="5400000"/>
                    </a:gra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7749413" y="2473640"/>
                  <a:ext cx="1405134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 smtClean="0">
                      <a:latin typeface="Chalkboard"/>
                      <a:cs typeface="Chalkboard"/>
                    </a:rPr>
                    <a:t>YES, </a:t>
                  </a:r>
                </a:p>
                <a:p>
                  <a:r>
                    <a:rPr lang="en-US" b="1" dirty="0" smtClean="0">
                      <a:latin typeface="Chalkboard"/>
                      <a:cs typeface="Chalkboard"/>
                    </a:rPr>
                    <a:t>Hitting town!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220173" y="2118662"/>
                  <a:ext cx="212437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halkboard"/>
                      <a:cs typeface="Chalkboard"/>
                    </a:rPr>
                    <a:t>Got any money?</a:t>
                  </a:r>
                  <a:endParaRPr lang="en-US" sz="20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25444" y="2995001"/>
                  <a:ext cx="2209800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dirty="0" smtClean="0">
                      <a:latin typeface="Chalkboard"/>
                      <a:cs typeface="Chalkboard"/>
                    </a:rPr>
                    <a:t>Friend has money?</a:t>
                  </a:r>
                  <a:endParaRPr lang="en-US" sz="20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34464" y="3849065"/>
                  <a:ext cx="2085651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dirty="0">
                      <a:latin typeface="Chalkboard"/>
                      <a:cs typeface="Chalkboard"/>
                    </a:rPr>
                    <a:t>Finished CAR work?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672938" y="4953000"/>
                  <a:ext cx="1899569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b="1" dirty="0" smtClean="0">
                      <a:latin typeface="Chalkboard"/>
                      <a:cs typeface="Chalkboard"/>
                    </a:rPr>
                    <a:t>Big spot on nose?</a:t>
                  </a:r>
                  <a:endParaRPr lang="en-US" sz="2000" b="1" dirty="0">
                    <a:latin typeface="Chalkboard"/>
                    <a:cs typeface="Chalkboard"/>
                  </a:endParaRPr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2187328" y="3193049"/>
                  <a:ext cx="2099129" cy="1005546"/>
                </a:xfrm>
                <a:custGeom>
                  <a:avLst/>
                  <a:gdLst>
                    <a:gd name="connsiteX0" fmla="*/ 0 w 2099129"/>
                    <a:gd name="connsiteY0" fmla="*/ 1005546 h 1005546"/>
                    <a:gd name="connsiteX1" fmla="*/ 1111303 w 2099129"/>
                    <a:gd name="connsiteY1" fmla="*/ 564518 h 1005546"/>
                    <a:gd name="connsiteX2" fmla="*/ 1905092 w 2099129"/>
                    <a:gd name="connsiteY2" fmla="*/ 88206 h 1005546"/>
                    <a:gd name="connsiteX3" fmla="*/ 2099129 w 2099129"/>
                    <a:gd name="connsiteY3" fmla="*/ 35283 h 1005546"/>
                    <a:gd name="connsiteX4" fmla="*/ 2099129 w 2099129"/>
                    <a:gd name="connsiteY4" fmla="*/ 35283 h 1005546"/>
                    <a:gd name="connsiteX5" fmla="*/ 2099129 w 2099129"/>
                    <a:gd name="connsiteY5" fmla="*/ 35283 h 1005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99129" h="1005546">
                      <a:moveTo>
                        <a:pt x="0" y="1005546"/>
                      </a:moveTo>
                      <a:cubicBezTo>
                        <a:pt x="396894" y="861477"/>
                        <a:pt x="793788" y="717408"/>
                        <a:pt x="1111303" y="564518"/>
                      </a:cubicBezTo>
                      <a:cubicBezTo>
                        <a:pt x="1428818" y="411628"/>
                        <a:pt x="1740454" y="176412"/>
                        <a:pt x="1905092" y="88206"/>
                      </a:cubicBezTo>
                      <a:cubicBezTo>
                        <a:pt x="2069730" y="0"/>
                        <a:pt x="2099129" y="35283"/>
                        <a:pt x="2099129" y="35283"/>
                      </a:cubicBezTo>
                      <a:lnTo>
                        <a:pt x="2099129" y="35283"/>
                      </a:lnTo>
                      <a:lnTo>
                        <a:pt x="2099129" y="35283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>
                  <a:off x="4268817" y="3828131"/>
                  <a:ext cx="1446459" cy="1411293"/>
                </a:xfrm>
                <a:custGeom>
                  <a:avLst/>
                  <a:gdLst>
                    <a:gd name="connsiteX0" fmla="*/ 0 w 1446459"/>
                    <a:gd name="connsiteY0" fmla="*/ 1411293 h 1411293"/>
                    <a:gd name="connsiteX1" fmla="*/ 635031 w 1446459"/>
                    <a:gd name="connsiteY1" fmla="*/ 1005546 h 1411293"/>
                    <a:gd name="connsiteX2" fmla="*/ 881987 w 1446459"/>
                    <a:gd name="connsiteY2" fmla="*/ 388106 h 1411293"/>
                    <a:gd name="connsiteX3" fmla="*/ 1093664 w 1446459"/>
                    <a:gd name="connsiteY3" fmla="*/ 88206 h 1411293"/>
                    <a:gd name="connsiteX4" fmla="*/ 1446459 w 1446459"/>
                    <a:gd name="connsiteY4" fmla="*/ 0 h 1411293"/>
                    <a:gd name="connsiteX5" fmla="*/ 1446459 w 1446459"/>
                    <a:gd name="connsiteY5" fmla="*/ 0 h 1411293"/>
                    <a:gd name="connsiteX6" fmla="*/ 1446459 w 1446459"/>
                    <a:gd name="connsiteY6" fmla="*/ 0 h 1411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46459" h="1411293">
                      <a:moveTo>
                        <a:pt x="0" y="1411293"/>
                      </a:moveTo>
                      <a:cubicBezTo>
                        <a:pt x="244016" y="1293685"/>
                        <a:pt x="488033" y="1176077"/>
                        <a:pt x="635031" y="1005546"/>
                      </a:cubicBezTo>
                      <a:cubicBezTo>
                        <a:pt x="782029" y="835015"/>
                        <a:pt x="805548" y="540996"/>
                        <a:pt x="881987" y="388106"/>
                      </a:cubicBezTo>
                      <a:cubicBezTo>
                        <a:pt x="958426" y="235216"/>
                        <a:pt x="999585" y="152890"/>
                        <a:pt x="1093664" y="88206"/>
                      </a:cubicBezTo>
                      <a:cubicBezTo>
                        <a:pt x="1187743" y="23522"/>
                        <a:pt x="1446459" y="0"/>
                        <a:pt x="1446459" y="0"/>
                      </a:cubicBezTo>
                      <a:lnTo>
                        <a:pt x="1446459" y="0"/>
                      </a:lnTo>
                      <a:lnTo>
                        <a:pt x="1446459" y="0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reeform 40"/>
                <p:cNvSpPr/>
                <p:nvPr/>
              </p:nvSpPr>
              <p:spPr>
                <a:xfrm>
                  <a:off x="3792544" y="2822585"/>
                  <a:ext cx="476273" cy="217575"/>
                </a:xfrm>
                <a:custGeom>
                  <a:avLst/>
                  <a:gdLst>
                    <a:gd name="connsiteX0" fmla="*/ 0 w 476273"/>
                    <a:gd name="connsiteY0" fmla="*/ 0 h 217575"/>
                    <a:gd name="connsiteX1" fmla="*/ 264596 w 476273"/>
                    <a:gd name="connsiteY1" fmla="*/ 52924 h 217575"/>
                    <a:gd name="connsiteX2" fmla="*/ 388074 w 476273"/>
                    <a:gd name="connsiteY2" fmla="*/ 194053 h 217575"/>
                    <a:gd name="connsiteX3" fmla="*/ 476273 w 476273"/>
                    <a:gd name="connsiteY3" fmla="*/ 194053 h 217575"/>
                    <a:gd name="connsiteX4" fmla="*/ 476273 w 476273"/>
                    <a:gd name="connsiteY4" fmla="*/ 194053 h 217575"/>
                    <a:gd name="connsiteX5" fmla="*/ 476273 w 476273"/>
                    <a:gd name="connsiteY5" fmla="*/ 194053 h 217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6273" h="217575">
                      <a:moveTo>
                        <a:pt x="0" y="0"/>
                      </a:moveTo>
                      <a:cubicBezTo>
                        <a:pt x="99958" y="10291"/>
                        <a:pt x="199917" y="20582"/>
                        <a:pt x="264596" y="52924"/>
                      </a:cubicBezTo>
                      <a:cubicBezTo>
                        <a:pt x="329275" y="85266"/>
                        <a:pt x="352794" y="170531"/>
                        <a:pt x="388074" y="194053"/>
                      </a:cubicBezTo>
                      <a:cubicBezTo>
                        <a:pt x="423354" y="217575"/>
                        <a:pt x="476273" y="194053"/>
                        <a:pt x="476273" y="194053"/>
                      </a:cubicBezTo>
                      <a:lnTo>
                        <a:pt x="476273" y="194053"/>
                      </a:lnTo>
                      <a:lnTo>
                        <a:pt x="476273" y="194053"/>
                      </a:ln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5410200" y="3124200"/>
                  <a:ext cx="323850" cy="368300"/>
                </a:xfrm>
                <a:custGeom>
                  <a:avLst/>
                  <a:gdLst>
                    <a:gd name="connsiteX0" fmla="*/ 0 w 323850"/>
                    <a:gd name="connsiteY0" fmla="*/ 0 h 368300"/>
                    <a:gd name="connsiteX1" fmla="*/ 101600 w 323850"/>
                    <a:gd name="connsiteY1" fmla="*/ 203200 h 368300"/>
                    <a:gd name="connsiteX2" fmla="*/ 203200 w 323850"/>
                    <a:gd name="connsiteY2" fmla="*/ 342900 h 368300"/>
                    <a:gd name="connsiteX3" fmla="*/ 304800 w 323850"/>
                    <a:gd name="connsiteY3" fmla="*/ 355600 h 368300"/>
                    <a:gd name="connsiteX4" fmla="*/ 317500 w 323850"/>
                    <a:gd name="connsiteY4" fmla="*/ 355600 h 368300"/>
                    <a:gd name="connsiteX5" fmla="*/ 317500 w 323850"/>
                    <a:gd name="connsiteY5" fmla="*/ 368300 h 368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3850" h="368300">
                      <a:moveTo>
                        <a:pt x="0" y="0"/>
                      </a:moveTo>
                      <a:cubicBezTo>
                        <a:pt x="33866" y="73025"/>
                        <a:pt x="67733" y="146050"/>
                        <a:pt x="101600" y="203200"/>
                      </a:cubicBezTo>
                      <a:cubicBezTo>
                        <a:pt x="135467" y="260350"/>
                        <a:pt x="169333" y="317500"/>
                        <a:pt x="203200" y="342900"/>
                      </a:cubicBezTo>
                      <a:cubicBezTo>
                        <a:pt x="237067" y="368300"/>
                        <a:pt x="285750" y="353483"/>
                        <a:pt x="304800" y="355600"/>
                      </a:cubicBezTo>
                      <a:cubicBezTo>
                        <a:pt x="323850" y="357717"/>
                        <a:pt x="315383" y="353483"/>
                        <a:pt x="317500" y="355600"/>
                      </a:cubicBezTo>
                      <a:cubicBezTo>
                        <a:pt x="319617" y="357717"/>
                        <a:pt x="318558" y="363008"/>
                        <a:pt x="317500" y="368300"/>
                      </a:cubicBezTo>
                    </a:path>
                  </a:pathLst>
                </a:cu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7" name="TextBox 46"/>
          <p:cNvSpPr txBox="1"/>
          <p:nvPr/>
        </p:nvSpPr>
        <p:spPr>
          <a:xfrm flipH="1">
            <a:off x="467919" y="631686"/>
            <a:ext cx="5944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halkboard"/>
                <a:cs typeface="Chalkboard"/>
              </a:rPr>
              <a:t>Name the logic gates. Test it by answering </a:t>
            </a:r>
            <a:r>
              <a:rPr lang="en-US" sz="2000" b="1" dirty="0" smtClean="0">
                <a:solidFill>
                  <a:srgbClr val="FF0000"/>
                </a:solidFill>
                <a:latin typeface="Chalkboard"/>
                <a:cs typeface="Chalkboard"/>
              </a:rPr>
              <a:t>True </a:t>
            </a:r>
            <a:r>
              <a:rPr lang="en-US" sz="2000" b="1" dirty="0" smtClean="0">
                <a:latin typeface="Chalkboard"/>
                <a:cs typeface="Chalkboard"/>
              </a:rPr>
              <a:t>or </a:t>
            </a:r>
            <a:r>
              <a:rPr lang="en-US" sz="2000" b="1" dirty="0" smtClean="0">
                <a:solidFill>
                  <a:srgbClr val="FF0000"/>
                </a:solidFill>
                <a:latin typeface="Chalkboard"/>
                <a:cs typeface="Chalkboard"/>
              </a:rPr>
              <a:t>false </a:t>
            </a:r>
            <a:r>
              <a:rPr lang="en-US" sz="2000" b="1" dirty="0" smtClean="0">
                <a:latin typeface="Chalkboard"/>
                <a:cs typeface="Chalkboard"/>
              </a:rPr>
              <a:t>(Yes or No) for each Input. Try different inputs. Build it in your simulator and test it!</a:t>
            </a:r>
            <a:endParaRPr lang="en-US" sz="2000" dirty="0"/>
          </a:p>
        </p:txBody>
      </p:sp>
      <p:sp>
        <p:nvSpPr>
          <p:cNvPr id="37" name="Rounded Rectangle 36"/>
          <p:cNvSpPr/>
          <p:nvPr/>
        </p:nvSpPr>
        <p:spPr>
          <a:xfrm>
            <a:off x="6994236" y="4221088"/>
            <a:ext cx="2057400" cy="959687"/>
          </a:xfrm>
          <a:prstGeom prst="roundRect">
            <a:avLst/>
          </a:prstGeom>
          <a:solidFill>
            <a:schemeClr val="bg1"/>
          </a:solidFill>
          <a:ln w="38100" cmpd="sng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40427" y="4437112"/>
            <a:ext cx="9204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OFF</a:t>
            </a:r>
            <a:endParaRPr lang="en-GB" sz="3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740352" y="4221088"/>
            <a:ext cx="1342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halkboard"/>
                <a:cs typeface="Chalkboard"/>
              </a:rPr>
              <a:t>Suck it up. You’re staying in!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468585" y="3480795"/>
            <a:ext cx="39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halkboard"/>
                <a:cs typeface="Chalkboard"/>
              </a:rPr>
              <a:t>?</a:t>
            </a:r>
            <a:endParaRPr lang="en-US" sz="3600" b="1" dirty="0">
              <a:latin typeface="Chalkboard"/>
              <a:cs typeface="Chalkboar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3320</TotalTime>
  <Words>1268</Words>
  <Application>Microsoft Office PowerPoint</Application>
  <PresentationFormat>On-screen Show (4:3)</PresentationFormat>
  <Paragraphs>315</Paragraphs>
  <Slides>21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Chalkboard</vt:lpstr>
      <vt:lpstr>Comic Sans MS</vt:lpstr>
      <vt:lpstr>Tekton Pro</vt:lpstr>
      <vt:lpstr>Times New Roman</vt:lpstr>
      <vt:lpstr>Office Theme</vt:lpstr>
      <vt:lpstr>CorelDRAW</vt:lpstr>
      <vt:lpstr>cOmputer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do these gates live? An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Annie</dc:creator>
  <cp:lastModifiedBy>Annie</cp:lastModifiedBy>
  <cp:revision>162</cp:revision>
  <dcterms:created xsi:type="dcterms:W3CDTF">2011-10-17T17:49:42Z</dcterms:created>
  <dcterms:modified xsi:type="dcterms:W3CDTF">2015-09-28T16:01:26Z</dcterms:modified>
</cp:coreProperties>
</file>