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1" r:id="rId2"/>
    <p:sldId id="454" r:id="rId3"/>
    <p:sldId id="460" r:id="rId4"/>
    <p:sldId id="461" r:id="rId5"/>
    <p:sldId id="458" r:id="rId6"/>
    <p:sldId id="463" r:id="rId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D890B1-445A-4533-B9AD-12E98DAC8AFA}">
          <p14:sldIdLst>
            <p14:sldId id="351"/>
            <p14:sldId id="454"/>
            <p14:sldId id="460"/>
            <p14:sldId id="461"/>
            <p14:sldId id="458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575"/>
    <a:srgbClr val="EA5858"/>
    <a:srgbClr val="7DBEFF"/>
    <a:srgbClr val="E63A3A"/>
    <a:srgbClr val="000000"/>
    <a:srgbClr val="FFFFFF"/>
    <a:srgbClr val="FFFF99"/>
    <a:srgbClr val="DA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9" autoAdjust="0"/>
    <p:restoredTop sz="78163" autoAdjust="0"/>
  </p:normalViewPr>
  <p:slideViewPr>
    <p:cSldViewPr snapToGrid="0">
      <p:cViewPr varScale="1">
        <p:scale>
          <a:sx n="94" d="100"/>
          <a:sy n="94" d="100"/>
        </p:scale>
        <p:origin x="135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637"/>
    </p:cViewPr>
  </p:sorterViewPr>
  <p:notesViewPr>
    <p:cSldViewPr snapToGrid="0">
      <p:cViewPr varScale="1">
        <p:scale>
          <a:sx n="80" d="100"/>
          <a:sy n="80" d="100"/>
        </p:scale>
        <p:origin x="-202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7988E24-408E-44E6-9D78-74792B399A2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2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322B19-7C0B-4402-B007-20590C9F4D44}" type="datetimeFigureOut">
              <a:rPr lang="en-GB" smtClean="0"/>
              <a:pPr/>
              <a:t>27/03/2023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96D569-0EFF-4340-88DC-DD853FD2F96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2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11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3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18767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4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906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5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1446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6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7187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 userDrawn="1"/>
        </p:nvSpPr>
        <p:spPr>
          <a:xfrm>
            <a:off x="1866207" y="2492896"/>
            <a:ext cx="10325794" cy="1440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5573" y="2492897"/>
            <a:ext cx="9936427" cy="1470025"/>
          </a:xfrm>
          <a:prstGeom prst="rect">
            <a:avLst/>
          </a:prstGeom>
          <a:noFill/>
        </p:spPr>
        <p:txBody>
          <a:bodyPr lIns="1080000" rIns="324000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06283" y="3980656"/>
            <a:ext cx="8534400" cy="1752600"/>
          </a:xfrm>
          <a:prstGeom prst="rect">
            <a:avLst/>
          </a:prstGeom>
        </p:spPr>
        <p:txBody>
          <a:bodyPr rIns="324000"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GB" dirty="0"/>
          </a:p>
        </p:txBody>
      </p:sp>
      <p:pic>
        <p:nvPicPr>
          <p:cNvPr id="6" name="Picture 2" descr="D:\Work\Markus\CGL Logo\CGL_Logo-Text_300px.png">
            <a:extLst>
              <a:ext uri="{FF2B5EF4-FFF2-40B4-BE49-F238E27FC236}">
                <a16:creationId xmlns:a16="http://schemas.microsoft.com/office/drawing/2014/main" id="{7265DCFC-71D0-4537-988F-E663172DA709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405" y="6348128"/>
            <a:ext cx="2207346" cy="5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22">
            <a:extLst>
              <a:ext uri="{FF2B5EF4-FFF2-40B4-BE49-F238E27FC236}">
                <a16:creationId xmlns:a16="http://schemas.microsoft.com/office/drawing/2014/main" id="{A657922A-4638-45FF-84C3-849BAFE132D7}"/>
              </a:ext>
            </a:extLst>
          </p:cNvPr>
          <p:cNvSpPr/>
          <p:nvPr userDrawn="1"/>
        </p:nvSpPr>
        <p:spPr>
          <a:xfrm>
            <a:off x="577788" y="2236627"/>
            <a:ext cx="1977989" cy="19844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F25B6E8A-3622-4EBA-9100-142C78110A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" y="2411350"/>
            <a:ext cx="2518445" cy="18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0" y="1"/>
            <a:ext cx="12192029" cy="620203"/>
          </a:xfrm>
          <a:custGeom>
            <a:avLst/>
            <a:gdLst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44000 w 9144000"/>
              <a:gd name="connsiteY2" fmla="*/ 616529 h 616529"/>
              <a:gd name="connsiteX3" fmla="*/ 0 w 9144000"/>
              <a:gd name="connsiteY3" fmla="*/ 616529 h 616529"/>
              <a:gd name="connsiteX4" fmla="*/ 0 w 9144000"/>
              <a:gd name="connsiteY4" fmla="*/ 0 h 616529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44000 w 9144000"/>
              <a:gd name="connsiteY2" fmla="*/ 616529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401844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36048 w 9144000"/>
              <a:gd name="connsiteY2" fmla="*/ 401844 h 616529"/>
              <a:gd name="connsiteX3" fmla="*/ 7927450 w 9144000"/>
              <a:gd name="connsiteY3" fmla="*/ 612251 h 616529"/>
              <a:gd name="connsiteX4" fmla="*/ 0 w 9144000"/>
              <a:gd name="connsiteY4" fmla="*/ 616529 h 616529"/>
              <a:gd name="connsiteX5" fmla="*/ 0 w 9144000"/>
              <a:gd name="connsiteY5" fmla="*/ 0 h 616529"/>
              <a:gd name="connsiteX0" fmla="*/ 0 w 9144022"/>
              <a:gd name="connsiteY0" fmla="*/ 0 h 616529"/>
              <a:gd name="connsiteX1" fmla="*/ 9144000 w 9144022"/>
              <a:gd name="connsiteY1" fmla="*/ 0 h 616529"/>
              <a:gd name="connsiteX2" fmla="*/ 9144000 w 9144022"/>
              <a:gd name="connsiteY2" fmla="*/ 401844 h 616529"/>
              <a:gd name="connsiteX3" fmla="*/ 7927450 w 9144022"/>
              <a:gd name="connsiteY3" fmla="*/ 612251 h 616529"/>
              <a:gd name="connsiteX4" fmla="*/ 0 w 9144022"/>
              <a:gd name="connsiteY4" fmla="*/ 616529 h 616529"/>
              <a:gd name="connsiteX5" fmla="*/ 0 w 9144022"/>
              <a:gd name="connsiteY5" fmla="*/ 0 h 616529"/>
              <a:gd name="connsiteX0" fmla="*/ 0 w 9144012"/>
              <a:gd name="connsiteY0" fmla="*/ 0 h 620203"/>
              <a:gd name="connsiteX1" fmla="*/ 9144000 w 9144012"/>
              <a:gd name="connsiteY1" fmla="*/ 0 h 620203"/>
              <a:gd name="connsiteX2" fmla="*/ 9144000 w 9144012"/>
              <a:gd name="connsiteY2" fmla="*/ 401844 h 620203"/>
              <a:gd name="connsiteX3" fmla="*/ 7116417 w 9144012"/>
              <a:gd name="connsiteY3" fmla="*/ 620203 h 620203"/>
              <a:gd name="connsiteX4" fmla="*/ 0 w 9144012"/>
              <a:gd name="connsiteY4" fmla="*/ 616529 h 620203"/>
              <a:gd name="connsiteX5" fmla="*/ 0 w 9144012"/>
              <a:gd name="connsiteY5" fmla="*/ 0 h 620203"/>
              <a:gd name="connsiteX0" fmla="*/ 0 w 9144022"/>
              <a:gd name="connsiteY0" fmla="*/ 0 h 620203"/>
              <a:gd name="connsiteX1" fmla="*/ 9144000 w 9144022"/>
              <a:gd name="connsiteY1" fmla="*/ 0 h 620203"/>
              <a:gd name="connsiteX2" fmla="*/ 9144000 w 9144022"/>
              <a:gd name="connsiteY2" fmla="*/ 401844 h 620203"/>
              <a:gd name="connsiteX3" fmla="*/ 7116417 w 9144022"/>
              <a:gd name="connsiteY3" fmla="*/ 620203 h 620203"/>
              <a:gd name="connsiteX4" fmla="*/ 0 w 9144022"/>
              <a:gd name="connsiteY4" fmla="*/ 616529 h 620203"/>
              <a:gd name="connsiteX5" fmla="*/ 0 w 9144022"/>
              <a:gd name="connsiteY5" fmla="*/ 0 h 62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22" h="620203">
                <a:moveTo>
                  <a:pt x="0" y="0"/>
                </a:moveTo>
                <a:lnTo>
                  <a:pt x="9144000" y="0"/>
                </a:lnTo>
                <a:lnTo>
                  <a:pt x="9144000" y="401844"/>
                </a:lnTo>
                <a:cubicBezTo>
                  <a:pt x="9149301" y="524988"/>
                  <a:pt x="8224299" y="616328"/>
                  <a:pt x="7116417" y="620203"/>
                </a:cubicBezTo>
                <a:lnTo>
                  <a:pt x="0" y="6165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12482" y="6317638"/>
            <a:ext cx="10728201" cy="617366"/>
            <a:chOff x="1134361" y="6317638"/>
            <a:chExt cx="8046151" cy="617366"/>
          </a:xfrm>
        </p:grpSpPr>
        <p:sp>
          <p:nvSpPr>
            <p:cNvPr id="8" name="Ellipse 7"/>
            <p:cNvSpPr/>
            <p:nvPr userDrawn="1"/>
          </p:nvSpPr>
          <p:spPr>
            <a:xfrm>
              <a:off x="1134361" y="6317638"/>
              <a:ext cx="8046151" cy="567746"/>
            </a:xfrm>
            <a:custGeom>
              <a:avLst/>
              <a:gdLst>
                <a:gd name="connsiteX0" fmla="*/ 0 w 16057784"/>
                <a:gd name="connsiteY0" fmla="*/ 805627 h 1611254"/>
                <a:gd name="connsiteX1" fmla="*/ 8028892 w 16057784"/>
                <a:gd name="connsiteY1" fmla="*/ 0 h 1611254"/>
                <a:gd name="connsiteX2" fmla="*/ 16057784 w 16057784"/>
                <a:gd name="connsiteY2" fmla="*/ 805627 h 1611254"/>
                <a:gd name="connsiteX3" fmla="*/ 8028892 w 16057784"/>
                <a:gd name="connsiteY3" fmla="*/ 1611254 h 1611254"/>
                <a:gd name="connsiteX4" fmla="*/ 0 w 16057784"/>
                <a:gd name="connsiteY4" fmla="*/ 805627 h 1611254"/>
                <a:gd name="connsiteX0" fmla="*/ 34 w 16057818"/>
                <a:gd name="connsiteY0" fmla="*/ 805627 h 987683"/>
                <a:gd name="connsiteX1" fmla="*/ 8028926 w 16057818"/>
                <a:gd name="connsiteY1" fmla="*/ 0 h 987683"/>
                <a:gd name="connsiteX2" fmla="*/ 16057818 w 16057818"/>
                <a:gd name="connsiteY2" fmla="*/ 805627 h 987683"/>
                <a:gd name="connsiteX3" fmla="*/ 8106563 w 16057818"/>
                <a:gd name="connsiteY3" fmla="*/ 739986 h 987683"/>
                <a:gd name="connsiteX4" fmla="*/ 34 w 16057818"/>
                <a:gd name="connsiteY4" fmla="*/ 805627 h 987683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1 w 8638526"/>
                <a:gd name="connsiteY0" fmla="*/ 838411 h 858663"/>
                <a:gd name="connsiteX1" fmla="*/ 8028893 w 8638526"/>
                <a:gd name="connsiteY1" fmla="*/ 32784 h 858663"/>
                <a:gd name="connsiteX2" fmla="*/ 8035219 w 8638526"/>
                <a:gd name="connsiteY2" fmla="*/ 415717 h 858663"/>
                <a:gd name="connsiteX3" fmla="*/ 8046145 w 8638526"/>
                <a:gd name="connsiteY3" fmla="*/ 824529 h 858663"/>
                <a:gd name="connsiteX4" fmla="*/ 1 w 8638526"/>
                <a:gd name="connsiteY4" fmla="*/ 838411 h 858663"/>
                <a:gd name="connsiteX0" fmla="*/ 1 w 8638526"/>
                <a:gd name="connsiteY0" fmla="*/ 805627 h 825879"/>
                <a:gd name="connsiteX1" fmla="*/ 8028893 w 8638526"/>
                <a:gd name="connsiteY1" fmla="*/ 0 h 825879"/>
                <a:gd name="connsiteX2" fmla="*/ 8035219 w 8638526"/>
                <a:gd name="connsiteY2" fmla="*/ 382933 h 825879"/>
                <a:gd name="connsiteX3" fmla="*/ 8046145 w 8638526"/>
                <a:gd name="connsiteY3" fmla="*/ 791745 h 825879"/>
                <a:gd name="connsiteX4" fmla="*/ 1 w 8638526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10849"/>
                <a:gd name="connsiteX1" fmla="*/ 8028893 w 8046145"/>
                <a:gd name="connsiteY1" fmla="*/ 0 h 810849"/>
                <a:gd name="connsiteX2" fmla="*/ 8035219 w 8046145"/>
                <a:gd name="connsiteY2" fmla="*/ 382933 h 810849"/>
                <a:gd name="connsiteX3" fmla="*/ 8046145 w 8046145"/>
                <a:gd name="connsiteY3" fmla="*/ 791745 h 810849"/>
                <a:gd name="connsiteX4" fmla="*/ 1 w 8046145"/>
                <a:gd name="connsiteY4" fmla="*/ 805627 h 810849"/>
                <a:gd name="connsiteX0" fmla="*/ 7 w 8046151"/>
                <a:gd name="connsiteY0" fmla="*/ 805627 h 810849"/>
                <a:gd name="connsiteX1" fmla="*/ 8028899 w 8046151"/>
                <a:gd name="connsiteY1" fmla="*/ 0 h 810849"/>
                <a:gd name="connsiteX2" fmla="*/ 8035225 w 8046151"/>
                <a:gd name="connsiteY2" fmla="*/ 382933 h 810849"/>
                <a:gd name="connsiteX3" fmla="*/ 8046151 w 8046151"/>
                <a:gd name="connsiteY3" fmla="*/ 791745 h 810849"/>
                <a:gd name="connsiteX4" fmla="*/ 7 w 8046151"/>
                <a:gd name="connsiteY4" fmla="*/ 805627 h 8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151" h="810849">
                  <a:moveTo>
                    <a:pt x="7" y="805627"/>
                  </a:moveTo>
                  <a:cubicBezTo>
                    <a:pt x="-2868" y="673670"/>
                    <a:pt x="832360" y="70449"/>
                    <a:pt x="8028899" y="0"/>
                  </a:cubicBezTo>
                  <a:cubicBezTo>
                    <a:pt x="8031007" y="240102"/>
                    <a:pt x="8035225" y="-62003"/>
                    <a:pt x="8035225" y="382933"/>
                  </a:cubicBezTo>
                  <a:cubicBezTo>
                    <a:pt x="8035225" y="827869"/>
                    <a:pt x="8031008" y="583273"/>
                    <a:pt x="8046151" y="791745"/>
                  </a:cubicBezTo>
                  <a:cubicBezTo>
                    <a:pt x="6646563" y="827688"/>
                    <a:pt x="2682055" y="801000"/>
                    <a:pt x="7" y="80562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 </a:t>
              </a:r>
              <a:endParaRPr lang="en-GB" sz="2400" dirty="0"/>
            </a:p>
          </p:txBody>
        </p:sp>
        <p:sp>
          <p:nvSpPr>
            <p:cNvPr id="12" name="Ellipse 11"/>
            <p:cNvSpPr/>
            <p:nvPr userDrawn="1"/>
          </p:nvSpPr>
          <p:spPr>
            <a:xfrm rot="19158632">
              <a:off x="1386468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Ellipse 13"/>
            <p:cNvSpPr/>
            <p:nvPr userDrawn="1"/>
          </p:nvSpPr>
          <p:spPr>
            <a:xfrm rot="19158632">
              <a:off x="1559397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Ellipse 14"/>
            <p:cNvSpPr/>
            <p:nvPr userDrawn="1"/>
          </p:nvSpPr>
          <p:spPr>
            <a:xfrm rot="19158632">
              <a:off x="1734320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Ellipse 15"/>
            <p:cNvSpPr/>
            <p:nvPr userDrawn="1"/>
          </p:nvSpPr>
          <p:spPr>
            <a:xfrm rot="19158632">
              <a:off x="1912831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742950" indent="-2857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>
                <a:latin typeface="+mj-lt"/>
              </a:defRPr>
            </a:lvl2pPr>
            <a:lvl3pPr marL="11430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4pPr>
            <a:lvl5pPr marL="20574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89442" y="6443813"/>
            <a:ext cx="6714525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48215" y="6440020"/>
            <a:ext cx="947947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33ED156D-3AAB-41D6-BA15-ABA5D8C0B350}" type="slidenum">
              <a:rPr lang="en-GB" smtClean="0"/>
              <a:pPr/>
              <a:t>‹Nr.›</a:t>
            </a:fld>
            <a:r>
              <a:rPr lang="en-GB" dirty="0"/>
              <a:t> </a:t>
            </a:r>
          </a:p>
          <a:p>
            <a:endParaRPr lang="en-GB" sz="1800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11185815" y="6324600"/>
            <a:ext cx="62400" cy="5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455721" y="55420"/>
            <a:ext cx="11949087" cy="5717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0B9B315-4545-4773-AC26-E25D24747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" y="6332500"/>
            <a:ext cx="779656" cy="5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907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8" y="907576"/>
            <a:ext cx="11448791" cy="5423931"/>
          </a:xfrm>
          <a:noFill/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008" y="66660"/>
            <a:ext cx="11217892" cy="719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781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8806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2228851"/>
            <a:ext cx="12192000" cy="15099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2286001"/>
            <a:ext cx="10515600" cy="139607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ETH Ligh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1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354922"/>
            <a:ext cx="12192000" cy="503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>
              <a:solidFill>
                <a:srgbClr val="566B73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0" y="6354922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73" y="2877344"/>
            <a:ext cx="9936427" cy="793603"/>
          </a:xfrm>
        </p:spPr>
        <p:txBody>
          <a:bodyPr>
            <a:noAutofit/>
          </a:bodyPr>
          <a:lstStyle/>
          <a:p>
            <a:r>
              <a:rPr lang="en-US" dirty="0"/>
              <a:t>Wild </a:t>
            </a:r>
            <a:r>
              <a:rPr lang="en-US" altLang="zh-CN" dirty="0"/>
              <a:t>Fire (B)</a:t>
            </a:r>
            <a:br>
              <a:rPr lang="en-US" dirty="0"/>
            </a:b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823" y="3980656"/>
            <a:ext cx="6552184" cy="1752600"/>
          </a:xfrm>
        </p:spPr>
        <p:txBody>
          <a:bodyPr/>
          <a:lstStyle/>
          <a:p>
            <a:r>
              <a:rPr lang="en-US" sz="1600" b="0" i="0" dirty="0">
                <a:solidFill>
                  <a:srgbClr val="1D2125"/>
                </a:solidFill>
                <a:effectLst/>
                <a:latin typeface="Arial" panose="020B0604020202020204" pitchFamily="34" charset="0"/>
              </a:rPr>
              <a:t>Stuart </a:t>
            </a:r>
            <a:r>
              <a:rPr lang="en-US" sz="1600" b="0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</a:rPr>
              <a:t>Heeb</a:t>
            </a:r>
            <a:br>
              <a:rPr lang="en-US" sz="1600" dirty="0"/>
            </a:br>
            <a:r>
              <a:rPr lang="en-US" sz="1600" b="0" i="0" dirty="0">
                <a:solidFill>
                  <a:srgbClr val="1D2125"/>
                </a:solidFill>
                <a:effectLst/>
                <a:latin typeface="Arial" panose="020B0604020202020204" pitchFamily="34" charset="0"/>
              </a:rPr>
              <a:t>Johannes Kurz</a:t>
            </a:r>
            <a:br>
              <a:rPr lang="en-US" sz="1600" dirty="0"/>
            </a:br>
            <a:r>
              <a:rPr lang="en-US" sz="1600" b="0" i="0" dirty="0">
                <a:solidFill>
                  <a:srgbClr val="1D2125"/>
                </a:solidFill>
                <a:effectLst/>
                <a:latin typeface="Arial" panose="020B0604020202020204" pitchFamily="34" charset="0"/>
              </a:rPr>
              <a:t>Yitong Xia</a:t>
            </a:r>
            <a:br>
              <a:rPr lang="en-US" sz="1600" dirty="0"/>
            </a:br>
            <a:r>
              <a:rPr lang="en-US" sz="1600" b="0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</a:rPr>
              <a:t>Yingyan</a:t>
            </a:r>
            <a:r>
              <a:rPr lang="en-US" sz="1600" b="0" i="0" dirty="0">
                <a:solidFill>
                  <a:srgbClr val="1D2125"/>
                </a:solidFill>
                <a:effectLst/>
                <a:latin typeface="Arial" panose="020B0604020202020204" pitchFamily="34" charset="0"/>
              </a:rPr>
              <a:t> Xu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7"/>
    </mc:Choice>
    <mc:Fallback xmlns="">
      <p:transition spd="slow" advTm="40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139" y="6437455"/>
            <a:ext cx="6714525" cy="365125"/>
          </a:xfrm>
        </p:spPr>
        <p:txBody>
          <a:bodyPr/>
          <a:lstStyle/>
          <a:p>
            <a:r>
              <a:rPr lang="en-US" dirty="0"/>
              <a:t>Wildfire (B)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2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664066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What is </a:t>
            </a:r>
            <a:r>
              <a:rPr lang="en-US" altLang="zh-CN" sz="2800" dirty="0"/>
              <a:t>the</a:t>
            </a:r>
            <a:r>
              <a:rPr lang="en-US" altLang="de-DE" sz="2800" dirty="0"/>
              <a:t> data set about?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A9BCFF-0BFE-5754-59E3-0CBA1525A650}"/>
              </a:ext>
            </a:extLst>
          </p:cNvPr>
          <p:cNvSpPr txBox="1"/>
          <p:nvPr/>
        </p:nvSpPr>
        <p:spPr>
          <a:xfrm>
            <a:off x="1029353" y="3231858"/>
            <a:ext cx="1112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+mn-lt"/>
              </a:rPr>
              <a:t>O2</a:t>
            </a:r>
            <a:r>
              <a:rPr lang="en-US" sz="1600" dirty="0">
                <a:latin typeface="+mn-lt"/>
              </a:rPr>
              <a:t>: oxygen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799BD8-5E60-4C4F-56E6-341CF0C63BE7}"/>
              </a:ext>
            </a:extLst>
          </p:cNvPr>
          <p:cNvSpPr txBox="1"/>
          <p:nvPr/>
        </p:nvSpPr>
        <p:spPr>
          <a:xfrm>
            <a:off x="830827" y="5664019"/>
            <a:ext cx="225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+mn-lt"/>
              </a:rPr>
              <a:t>convht</a:t>
            </a:r>
            <a:r>
              <a:rPr lang="en-US" sz="1600" i="1" dirty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convective heat transfer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21F21F-3422-A8F2-CBD3-D060164D194F}"/>
              </a:ext>
            </a:extLst>
          </p:cNvPr>
          <p:cNvSpPr txBox="1"/>
          <p:nvPr/>
        </p:nvSpPr>
        <p:spPr>
          <a:xfrm>
            <a:off x="3394684" y="3256378"/>
            <a:ext cx="258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+mn-lt"/>
              </a:rPr>
              <a:t>frhosiesrad</a:t>
            </a:r>
            <a:r>
              <a:rPr lang="en-US" sz="1600" i="1" dirty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fire-induced radiative heat transfer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143563-CE2F-F783-FB7F-9B2FF55387FE}"/>
              </a:ext>
            </a:extLst>
          </p:cNvPr>
          <p:cNvSpPr txBox="1"/>
          <p:nvPr/>
        </p:nvSpPr>
        <p:spPr>
          <a:xfrm>
            <a:off x="3555786" y="5640993"/>
            <a:ext cx="258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+mn-lt"/>
              </a:rPr>
              <a:t>rhowwatervapor</a:t>
            </a:r>
            <a:r>
              <a:rPr lang="en-US" sz="1600" i="1" dirty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bulk density of the moisture </a:t>
            </a:r>
            <a:r>
              <a:rPr lang="en-US" altLang="zh-CN" sz="1600" dirty="0">
                <a:latin typeface="+mn-lt"/>
              </a:rPr>
              <a:t>released due to burning</a:t>
            </a:r>
            <a:endParaRPr lang="en-US" sz="1600" dirty="0">
              <a:latin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9D30D2-0BEA-0829-6805-85951E02C96C}"/>
              </a:ext>
            </a:extLst>
          </p:cNvPr>
          <p:cNvSpPr txBox="1"/>
          <p:nvPr/>
        </p:nvSpPr>
        <p:spPr>
          <a:xfrm>
            <a:off x="9317368" y="3287938"/>
            <a:ext cx="258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u, v, w: </a:t>
            </a:r>
            <a:r>
              <a:rPr lang="en-US" sz="1600" dirty="0">
                <a:latin typeface="+mn-lt"/>
              </a:rPr>
              <a:t>velocity field of wind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0E4307-B8F1-69DE-2258-61577E15CB71}"/>
              </a:ext>
            </a:extLst>
          </p:cNvPr>
          <p:cNvSpPr txBox="1"/>
          <p:nvPr/>
        </p:nvSpPr>
        <p:spPr>
          <a:xfrm>
            <a:off x="6607189" y="5601488"/>
            <a:ext cx="258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theta: </a:t>
            </a:r>
            <a:r>
              <a:rPr lang="en-US" altLang="zh-CN" sz="1600" dirty="0">
                <a:latin typeface="+mn-lt"/>
              </a:rPr>
              <a:t>temperature</a:t>
            </a:r>
            <a:endParaRPr lang="en-US" sz="1600" dirty="0">
              <a:latin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1D6C158-2A73-B274-104C-20AF29800C74}"/>
              </a:ext>
            </a:extLst>
          </p:cNvPr>
          <p:cNvSpPr txBox="1"/>
          <p:nvPr/>
        </p:nvSpPr>
        <p:spPr>
          <a:xfrm>
            <a:off x="6210731" y="3259723"/>
            <a:ext cx="258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>
                <a:latin typeface="+mn-lt"/>
              </a:rPr>
              <a:t>rhof</a:t>
            </a:r>
            <a:r>
              <a:rPr lang="en-US" sz="1600" i="1" dirty="0">
                <a:latin typeface="+mn-lt"/>
              </a:rPr>
              <a:t>: bulk density of dry fuel </a:t>
            </a:r>
            <a:endParaRPr lang="en-US" sz="1600" dirty="0">
              <a:latin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F5351E0-05B9-27C1-5626-64B382CD21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0"/>
          <a:stretch/>
        </p:blipFill>
        <p:spPr>
          <a:xfrm>
            <a:off x="3300540" y="1283198"/>
            <a:ext cx="2731551" cy="19710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493E580-4E69-8868-3810-6426574E40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9"/>
          <a:stretch/>
        </p:blipFill>
        <p:spPr>
          <a:xfrm>
            <a:off x="6030146" y="1050793"/>
            <a:ext cx="3251664" cy="22850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32637CE-778E-41A9-8200-5102AC2860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246" y="1235349"/>
            <a:ext cx="3562754" cy="211839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1F2205-309B-9AC5-9258-9495B2B5BF7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/>
          <a:stretch/>
        </p:blipFill>
        <p:spPr>
          <a:xfrm>
            <a:off x="455720" y="1255471"/>
            <a:ext cx="2823159" cy="204106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CC7DDF4-F409-4D4A-B510-D26F8159CED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/>
          <a:stretch/>
        </p:blipFill>
        <p:spPr>
          <a:xfrm>
            <a:off x="516193" y="3738401"/>
            <a:ext cx="2858651" cy="201140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F39E679-1A07-4488-20E9-A907BB5251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9"/>
          <a:stretch/>
        </p:blipFill>
        <p:spPr>
          <a:xfrm>
            <a:off x="3267460" y="3489358"/>
            <a:ext cx="3259507" cy="250948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818A845-2950-B634-42C0-D845582C854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/>
          <a:stretch/>
        </p:blipFill>
        <p:spPr>
          <a:xfrm>
            <a:off x="6210731" y="3702308"/>
            <a:ext cx="2980896" cy="20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2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Wildfire (B)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3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What kind of data is given?</a:t>
            </a:r>
            <a:endParaRPr lang="en-US" sz="2400" dirty="0"/>
          </a:p>
          <a:p>
            <a:pPr lvl="1">
              <a:spcBef>
                <a:spcPct val="15000"/>
              </a:spcBef>
            </a:pPr>
            <a:r>
              <a:rPr lang="en-US" sz="2400" dirty="0"/>
              <a:t>Time series data of necessary physical parameters for visualizing burning, stored in Curvilinear Grids </a:t>
            </a:r>
            <a:r>
              <a:rPr lang="en-US" altLang="zh-CN" sz="2400" dirty="0"/>
              <a:t>that outline the terrain surface.</a:t>
            </a:r>
            <a:endParaRPr lang="en-US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All quantitative </a:t>
            </a:r>
            <a:r>
              <a:rPr lang="en-US" altLang="zh-CN" sz="2400" dirty="0"/>
              <a:t>data</a:t>
            </a:r>
            <a:r>
              <a:rPr lang="de-DE" sz="2400" dirty="0"/>
              <a:t>.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Convert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en-US" sz="2400" dirty="0"/>
              <a:t>Uniform Rectilinear Grids</a:t>
            </a:r>
            <a:r>
              <a:rPr lang="de-DE" sz="2400" dirty="0"/>
              <a:t>.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AEBF69-CDF9-8A26-14EB-E90F316809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6" r="20759"/>
          <a:stretch/>
        </p:blipFill>
        <p:spPr>
          <a:xfrm>
            <a:off x="6852985" y="2593166"/>
            <a:ext cx="3799218" cy="39809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001943-494D-50E3-99AC-4332E4632C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2188" r="20567" b="-2188"/>
          <a:stretch/>
        </p:blipFill>
        <p:spPr>
          <a:xfrm>
            <a:off x="-289010" y="2680254"/>
            <a:ext cx="5092951" cy="398095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C7C0CCE-051D-0E52-9F91-FE750FB6DA72}"/>
              </a:ext>
            </a:extLst>
          </p:cNvPr>
          <p:cNvSpPr/>
          <p:nvPr/>
        </p:nvSpPr>
        <p:spPr bwMode="auto">
          <a:xfrm>
            <a:off x="5073192" y="4341326"/>
            <a:ext cx="1635545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dirty="0" err="1">
                <a:solidFill>
                  <a:srgbClr val="566B73"/>
                </a:solidFill>
              </a:rPr>
              <a:t>ResampleToImage</a:t>
            </a:r>
            <a:endParaRPr lang="en-US" dirty="0">
              <a:solidFill>
                <a:srgbClr val="566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Wildfire (B)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4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7"/>
            <a:ext cx="10535146" cy="56019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What do you want to visualize?</a:t>
            </a:r>
          </a:p>
          <a:p>
            <a:pPr lvl="1">
              <a:spcBef>
                <a:spcPct val="15000"/>
              </a:spcBef>
            </a:pP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variables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do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show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 err="1"/>
              <a:t>Temperatures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burning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.</a:t>
            </a:r>
          </a:p>
          <a:p>
            <a:pPr lvl="2">
              <a:spcBef>
                <a:spcPct val="15000"/>
              </a:spcBef>
            </a:pPr>
            <a:r>
              <a:rPr lang="en-US" sz="2000" dirty="0"/>
              <a:t>Bulk density (vegetation density) under burning process.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Wind </a:t>
            </a:r>
            <a:r>
              <a:rPr lang="de-DE" sz="2000" dirty="0" err="1"/>
              <a:t>velocity</a:t>
            </a:r>
            <a:r>
              <a:rPr lang="de-DE" sz="2000" dirty="0"/>
              <a:t> and </a:t>
            </a:r>
            <a:r>
              <a:rPr lang="de-DE" sz="2000" dirty="0" err="1"/>
              <a:t>vorticity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.</a:t>
            </a:r>
          </a:p>
          <a:p>
            <a:pPr lvl="1">
              <a:spcBef>
                <a:spcPct val="15000"/>
              </a:spcBef>
            </a:pP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structures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do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concentrate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on?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Velocity and </a:t>
            </a:r>
            <a:r>
              <a:rPr lang="de-DE" sz="2000" dirty="0" err="1"/>
              <a:t>vorticity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wind</a:t>
            </a:r>
            <a:r>
              <a:rPr lang="en-US" sz="2000" dirty="0"/>
              <a:t>.</a:t>
            </a:r>
            <a:endParaRPr lang="en-US" altLang="zh-CN" sz="2000" dirty="0"/>
          </a:p>
          <a:p>
            <a:pPr lvl="2">
              <a:spcBef>
                <a:spcPct val="15000"/>
              </a:spcBef>
            </a:pPr>
            <a:r>
              <a:rPr lang="de-DE" sz="2000" dirty="0" err="1"/>
              <a:t>Influences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terrain</a:t>
            </a:r>
            <a:r>
              <a:rPr lang="de-DE" sz="2000" dirty="0"/>
              <a:t>, </a:t>
            </a:r>
            <a:r>
              <a:rPr lang="de-DE" sz="2000" dirty="0" err="1"/>
              <a:t>atmosphere</a:t>
            </a:r>
            <a:r>
              <a:rPr lang="de-DE" sz="2000" dirty="0"/>
              <a:t>, </a:t>
            </a:r>
            <a:r>
              <a:rPr lang="de-DE" sz="2000" dirty="0" err="1"/>
              <a:t>moisture</a:t>
            </a:r>
            <a:r>
              <a:rPr lang="de-DE" sz="2000" dirty="0"/>
              <a:t> and </a:t>
            </a:r>
            <a:r>
              <a:rPr lang="de-DE" sz="2000" dirty="0" err="1"/>
              <a:t>fire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on </a:t>
            </a:r>
            <a:r>
              <a:rPr lang="en-US" altLang="zh-CN" sz="2000" dirty="0"/>
              <a:t>V</a:t>
            </a:r>
            <a:r>
              <a:rPr lang="de-DE" sz="2000" dirty="0" err="1"/>
              <a:t>orticity-driven</a:t>
            </a:r>
            <a:r>
              <a:rPr lang="de-DE" sz="2000" dirty="0"/>
              <a:t> Lateral </a:t>
            </a:r>
            <a:r>
              <a:rPr lang="de-DE" sz="2000" dirty="0" err="1"/>
              <a:t>Spreading</a:t>
            </a:r>
            <a:r>
              <a:rPr lang="de-DE" sz="2000" dirty="0"/>
              <a:t> (VLS) </a:t>
            </a:r>
            <a:r>
              <a:rPr lang="de-DE" sz="2000" dirty="0" err="1"/>
              <a:t>behvior</a:t>
            </a:r>
            <a:r>
              <a:rPr lang="de-DE" sz="2000" dirty="0"/>
              <a:t>.</a:t>
            </a:r>
          </a:p>
          <a:p>
            <a:pPr lvl="1">
              <a:spcBef>
                <a:spcPct val="15000"/>
              </a:spcBef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Do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derive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quantitative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Spread </a:t>
            </a:r>
            <a:r>
              <a:rPr lang="de-DE" sz="2000" dirty="0" err="1"/>
              <a:t>extent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wildfire</a:t>
            </a:r>
            <a:r>
              <a:rPr lang="de-DE" sz="2000" dirty="0"/>
              <a:t>.</a:t>
            </a:r>
          </a:p>
          <a:p>
            <a:pPr lvl="2">
              <a:spcBef>
                <a:spcPct val="15000"/>
              </a:spcBef>
            </a:pPr>
            <a:r>
              <a:rPr lang="de-DE" sz="2000" dirty="0" err="1"/>
              <a:t>Vorticity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velocity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.</a:t>
            </a:r>
          </a:p>
          <a:p>
            <a:pPr lvl="1">
              <a:spcBef>
                <a:spcPct val="15000"/>
              </a:spcBef>
            </a:pP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story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communicate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Temporal </a:t>
            </a:r>
            <a:r>
              <a:rPr lang="de-DE" sz="2000" dirty="0" err="1"/>
              <a:t>evolution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wild </a:t>
            </a:r>
            <a:r>
              <a:rPr lang="de-DE" sz="2000" dirty="0" err="1"/>
              <a:t>fire</a:t>
            </a:r>
            <a:r>
              <a:rPr lang="de-DE" sz="2000" dirty="0"/>
              <a:t> </a:t>
            </a:r>
            <a:r>
              <a:rPr lang="de-DE" sz="2000" dirty="0" err="1"/>
              <a:t>burning</a:t>
            </a:r>
            <a:r>
              <a:rPr lang="de-DE" sz="2000" dirty="0"/>
              <a:t> on </a:t>
            </a:r>
            <a:r>
              <a:rPr lang="en-US" altLang="zh-CN" sz="2000" dirty="0"/>
              <a:t>vegetation</a:t>
            </a:r>
            <a:r>
              <a:rPr lang="de-DE" sz="2000" dirty="0"/>
              <a:t>.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Impacts </a:t>
            </a:r>
            <a:r>
              <a:rPr lang="de-DE" sz="2000" dirty="0" err="1"/>
              <a:t>of</a:t>
            </a:r>
            <a:r>
              <a:rPr lang="de-DE" sz="2000" dirty="0"/>
              <a:t> different environmental </a:t>
            </a:r>
            <a:r>
              <a:rPr lang="de-DE" sz="2000" dirty="0" err="1"/>
              <a:t>factors</a:t>
            </a:r>
            <a:r>
              <a:rPr lang="de-DE" sz="2000" dirty="0"/>
              <a:t> on wild </a:t>
            </a:r>
            <a:r>
              <a:rPr lang="de-DE" sz="2000" dirty="0" err="1"/>
              <a:t>fire</a:t>
            </a:r>
            <a:r>
              <a:rPr lang="de-DE" sz="2000" dirty="0"/>
              <a:t> </a:t>
            </a:r>
            <a:r>
              <a:rPr lang="de-DE" sz="2000" dirty="0" err="1"/>
              <a:t>spreading</a:t>
            </a:r>
            <a:r>
              <a:rPr lang="de-DE" sz="2000" dirty="0"/>
              <a:t>.</a:t>
            </a:r>
          </a:p>
          <a:p>
            <a:pPr lvl="1" eaLnBrk="1" hangingPunct="1">
              <a:spcBef>
                <a:spcPct val="1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9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Wildfire (B)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5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37731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How do you visualize it?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Wind: </a:t>
            </a:r>
            <a:r>
              <a:rPr lang="de-DE" sz="2400" dirty="0" err="1"/>
              <a:t>derive</a:t>
            </a:r>
            <a:r>
              <a:rPr lang="de-DE" sz="2400" dirty="0"/>
              <a:t> wind </a:t>
            </a:r>
            <a:r>
              <a:rPr lang="de-DE" sz="2400" dirty="0" err="1"/>
              <a:t>vorticity</a:t>
            </a:r>
            <a:r>
              <a:rPr lang="de-DE" sz="2400" dirty="0"/>
              <a:t> </a:t>
            </a:r>
            <a:r>
              <a:rPr lang="de-DE" sz="2400" dirty="0" err="1"/>
              <a:t>field</a:t>
            </a:r>
            <a:r>
              <a:rPr lang="de-DE" sz="2400" dirty="0"/>
              <a:t> and streamline.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Vegetation: </a:t>
            </a:r>
            <a:r>
              <a:rPr lang="de-DE" sz="2400" dirty="0" err="1"/>
              <a:t>coloring</a:t>
            </a:r>
            <a:r>
              <a:rPr lang="de-DE" sz="2400" dirty="0"/>
              <a:t> </a:t>
            </a:r>
            <a:r>
              <a:rPr lang="de-DE" sz="2400" dirty="0" err="1"/>
              <a:t>according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density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bulk</a:t>
            </a:r>
            <a:r>
              <a:rPr lang="de-DE" sz="2400" dirty="0"/>
              <a:t>.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Terrain: </a:t>
            </a:r>
            <a:r>
              <a:rPr lang="de-DE" sz="2400" dirty="0" err="1"/>
              <a:t>visualize</a:t>
            </a:r>
            <a:r>
              <a:rPr lang="de-DE" sz="2400" dirty="0"/>
              <a:t> in 3D </a:t>
            </a:r>
            <a:r>
              <a:rPr lang="de-DE" sz="2400" dirty="0" err="1"/>
              <a:t>surface</a:t>
            </a:r>
            <a:r>
              <a:rPr lang="de-DE" sz="2400" dirty="0"/>
              <a:t> </a:t>
            </a:r>
            <a:r>
              <a:rPr lang="de-DE" sz="2400" dirty="0" err="1"/>
              <a:t>mesh</a:t>
            </a:r>
            <a:r>
              <a:rPr lang="de-DE" sz="2400" dirty="0"/>
              <a:t>, </a:t>
            </a:r>
            <a:r>
              <a:rPr lang="de-DE" sz="2400" dirty="0" err="1"/>
              <a:t>inferred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curvilinear</a:t>
            </a:r>
            <a:r>
              <a:rPr lang="de-DE" sz="2400" dirty="0"/>
              <a:t> </a:t>
            </a:r>
            <a:r>
              <a:rPr lang="de-DE" sz="2400" dirty="0" err="1"/>
              <a:t>grid</a:t>
            </a:r>
            <a:r>
              <a:rPr lang="de-DE" sz="2400" dirty="0"/>
              <a:t>.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Smoke &amp; </a:t>
            </a:r>
            <a:r>
              <a:rPr lang="de-DE" sz="2400" dirty="0" err="1"/>
              <a:t>Fire</a:t>
            </a:r>
            <a:r>
              <a:rPr lang="de-DE" sz="2400" dirty="0"/>
              <a:t>: </a:t>
            </a:r>
            <a:r>
              <a:rPr lang="de-DE" sz="2400" dirty="0" err="1"/>
              <a:t>Coloring</a:t>
            </a:r>
            <a:r>
              <a:rPr lang="de-DE" sz="2400" dirty="0"/>
              <a:t> </a:t>
            </a:r>
            <a:r>
              <a:rPr lang="en-US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animating</a:t>
            </a:r>
            <a:r>
              <a:rPr lang="de-DE" sz="2400" dirty="0"/>
              <a:t> smoke and </a:t>
            </a:r>
            <a:r>
              <a:rPr lang="de-DE" sz="2400" dirty="0" err="1"/>
              <a:t>fire</a:t>
            </a:r>
            <a:r>
              <a:rPr lang="de-DE" sz="2400" dirty="0"/>
              <a:t> </a:t>
            </a:r>
            <a:r>
              <a:rPr lang="de-DE" sz="2400" dirty="0" err="1"/>
              <a:t>according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temperature</a:t>
            </a:r>
            <a:r>
              <a:rPr lang="de-DE" sz="2400" dirty="0"/>
              <a:t>.  Maybe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volume</a:t>
            </a:r>
            <a:r>
              <a:rPr lang="de-DE" sz="2400" dirty="0"/>
              <a:t> </a:t>
            </a:r>
            <a:r>
              <a:rPr lang="de-DE" sz="2400" dirty="0" err="1"/>
              <a:t>rendering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 </a:t>
            </a:r>
            <a:r>
              <a:rPr lang="de-DE" sz="2400" dirty="0" err="1"/>
              <a:t>quality</a:t>
            </a:r>
            <a:r>
              <a:rPr lang="de-DE" sz="2400" dirty="0"/>
              <a:t>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451F6FC-56CE-85CE-DFCD-1AA58CB4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8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Wildfire (B)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6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Timeline</a:t>
            </a:r>
          </a:p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milestone</a:t>
            </a:r>
            <a:r>
              <a:rPr lang="de-DE" sz="2400" dirty="0"/>
              <a:t> </a:t>
            </a:r>
            <a:r>
              <a:rPr lang="de-DE" sz="2400" dirty="0" err="1"/>
              <a:t>presentation</a:t>
            </a:r>
            <a:r>
              <a:rPr lang="de-DE" sz="2400" dirty="0"/>
              <a:t> (24.04.2023)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finished</a:t>
            </a:r>
            <a:r>
              <a:rPr lang="de-DE" sz="2400" dirty="0"/>
              <a:t>:</a:t>
            </a:r>
          </a:p>
          <a:p>
            <a:pPr lvl="2">
              <a:spcBef>
                <a:spcPct val="15000"/>
              </a:spcBef>
            </a:pPr>
            <a:r>
              <a:rPr lang="de-DE" dirty="0"/>
              <a:t>Building code </a:t>
            </a:r>
            <a:r>
              <a:rPr lang="de-DE" dirty="0" err="1"/>
              <a:t>pipelines</a:t>
            </a:r>
            <a:r>
              <a:rPr lang="de-DE" dirty="0"/>
              <a:t>. </a:t>
            </a:r>
          </a:p>
          <a:p>
            <a:pPr lvl="2">
              <a:spcBef>
                <a:spcPct val="15000"/>
              </a:spcBef>
            </a:pPr>
            <a:r>
              <a:rPr lang="de-DE" dirty="0" err="1"/>
              <a:t>Visualizing</a:t>
            </a:r>
            <a:r>
              <a:rPr lang="de-DE" dirty="0"/>
              <a:t> wild </a:t>
            </a:r>
            <a:r>
              <a:rPr lang="de-DE" dirty="0" err="1"/>
              <a:t>fire</a:t>
            </a:r>
            <a:r>
              <a:rPr lang="de-DE" dirty="0"/>
              <a:t>.</a:t>
            </a:r>
          </a:p>
          <a:p>
            <a:pPr lvl="2">
              <a:spcBef>
                <a:spcPct val="15000"/>
              </a:spcBef>
            </a:pP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final </a:t>
            </a:r>
            <a:r>
              <a:rPr lang="de-DE" sz="2400" dirty="0" err="1"/>
              <a:t>presentation</a:t>
            </a:r>
            <a:r>
              <a:rPr lang="de-DE" sz="2400" dirty="0"/>
              <a:t> (22.05.2023)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finished</a:t>
            </a:r>
            <a:r>
              <a:rPr lang="de-DE" sz="2400" dirty="0"/>
              <a:t>:</a:t>
            </a:r>
          </a:p>
          <a:p>
            <a:pPr lvl="2">
              <a:spcBef>
                <a:spcPct val="15000"/>
              </a:spcBef>
            </a:pPr>
            <a:r>
              <a:rPr lang="de-DE" dirty="0" err="1"/>
              <a:t>Visualizing</a:t>
            </a:r>
            <a:r>
              <a:rPr lang="de-DE" dirty="0"/>
              <a:t> wind, </a:t>
            </a:r>
            <a:r>
              <a:rPr lang="de-DE" dirty="0" err="1"/>
              <a:t>vegetation</a:t>
            </a:r>
            <a:r>
              <a:rPr lang="de-DE" dirty="0"/>
              <a:t>, </a:t>
            </a:r>
            <a:r>
              <a:rPr lang="de-DE" dirty="0" err="1"/>
              <a:t>terrain</a:t>
            </a:r>
            <a:r>
              <a:rPr lang="de-DE" dirty="0"/>
              <a:t>.</a:t>
            </a:r>
          </a:p>
          <a:p>
            <a:pPr lvl="2">
              <a:spcBef>
                <a:spcPct val="15000"/>
              </a:spcBef>
            </a:pP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94205"/>
      </p:ext>
    </p:extLst>
  </p:cSld>
  <p:clrMapOvr>
    <a:masterClrMapping/>
  </p:clrMapOvr>
</p:sld>
</file>

<file path=ppt/theme/theme1.xml><?xml version="1.0" encoding="utf-8"?>
<a:theme xmlns:a="http://schemas.openxmlformats.org/drawingml/2006/main" name="cgl_slideset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FFC000"/>
      </a:accent2>
      <a:accent3>
        <a:srgbClr val="92D050"/>
      </a:accent3>
      <a:accent4>
        <a:srgbClr val="C00000"/>
      </a:accent4>
      <a:accent5>
        <a:srgbClr val="F58139"/>
      </a:accent5>
      <a:accent6>
        <a:srgbClr val="2D2DB9"/>
      </a:accent6>
      <a:hlink>
        <a:srgbClr val="0070C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0</TotalTime>
  <Words>384</Words>
  <Application>Microsoft Macintosh PowerPoint</Application>
  <PresentationFormat>Breitbild</PresentationFormat>
  <Paragraphs>64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ETH Light</vt:lpstr>
      <vt:lpstr>Times New Roman</vt:lpstr>
      <vt:lpstr>Wingdings</vt:lpstr>
      <vt:lpstr>cgl_slideset</vt:lpstr>
      <vt:lpstr>Wild Fire (B) </vt:lpstr>
      <vt:lpstr>Project Start</vt:lpstr>
      <vt:lpstr>Project Start</vt:lpstr>
      <vt:lpstr>Project Start</vt:lpstr>
      <vt:lpstr>Project Start</vt:lpstr>
      <vt:lpstr>Project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Günther</dc:creator>
  <cp:lastModifiedBy>Heeb  Stuart</cp:lastModifiedBy>
  <cp:revision>1723</cp:revision>
  <dcterms:created xsi:type="dcterms:W3CDTF">2011-05-17T10:45:55Z</dcterms:created>
  <dcterms:modified xsi:type="dcterms:W3CDTF">2023-03-27T19:08:53Z</dcterms:modified>
</cp:coreProperties>
</file>