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2" d="100"/>
          <a:sy n="62" d="100"/>
        </p:scale>
        <p:origin x="82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FF16-4735-36C2-4489-FD9B6B1DA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6FFBAB-166B-51C0-996F-39D72C649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F493B0-ED83-99EB-7BD5-86CBC73719B1}"/>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5" name="Footer Placeholder 4">
            <a:extLst>
              <a:ext uri="{FF2B5EF4-FFF2-40B4-BE49-F238E27FC236}">
                <a16:creationId xmlns:a16="http://schemas.microsoft.com/office/drawing/2014/main" id="{DC6119A6-3AC8-5AE9-6BA2-359C242344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CD0879-625C-4363-62DB-7C7982955A4C}"/>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183337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AC7F-E8F0-F0E2-1816-BC6B874878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5D1058-9900-C3FE-5626-60088543F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56C5-E6E1-7CE5-CAB3-286F84FBC9B3}"/>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5" name="Footer Placeholder 4">
            <a:extLst>
              <a:ext uri="{FF2B5EF4-FFF2-40B4-BE49-F238E27FC236}">
                <a16:creationId xmlns:a16="http://schemas.microsoft.com/office/drawing/2014/main" id="{815EA4BD-4D9B-6B19-E7AB-C29AB771B8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07EA21-7FCA-9041-07D3-85CFA34BC2AF}"/>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71101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47853-D18F-476E-0AC3-7CC80758E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DD7592-114B-1F4B-296E-4B0E161B6B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184FE7-CC10-9BD1-24CD-4740FFA35613}"/>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5" name="Footer Placeholder 4">
            <a:extLst>
              <a:ext uri="{FF2B5EF4-FFF2-40B4-BE49-F238E27FC236}">
                <a16:creationId xmlns:a16="http://schemas.microsoft.com/office/drawing/2014/main" id="{9CA809A6-D828-DFD3-5BD4-173CAAB7C0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B6373B-B461-3590-179D-F1CA91BE01A9}"/>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343740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7783-C555-66CD-1484-70461BB559B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3D29DA-9A39-57A6-11EE-D278571231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EA2AEA-FCFE-9F79-7900-A28D7B069B41}"/>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5" name="Footer Placeholder 4">
            <a:extLst>
              <a:ext uri="{FF2B5EF4-FFF2-40B4-BE49-F238E27FC236}">
                <a16:creationId xmlns:a16="http://schemas.microsoft.com/office/drawing/2014/main" id="{8D244FFE-0A1C-5115-C52E-FF3F34D465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730779-AF79-5E04-9191-8EB5C8401DA2}"/>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43470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A70F-2A0D-A5C8-9D5D-9F936D178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8D86C2-4FD4-3847-07AD-17B44DB2F0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79F59F-1578-A928-1315-2FEFDE50E00B}"/>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5" name="Footer Placeholder 4">
            <a:extLst>
              <a:ext uri="{FF2B5EF4-FFF2-40B4-BE49-F238E27FC236}">
                <a16:creationId xmlns:a16="http://schemas.microsoft.com/office/drawing/2014/main" id="{DD483985-119A-1AB2-FB49-36EF34CDAA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78E649-5780-5B92-F4BA-286410BAD332}"/>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123738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4F4B-19E9-E793-44E2-57871C95F4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B6AA8-6945-F161-A4BD-E01361534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69CD6B9-6802-A677-73D8-A04632E6D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821F8F-D713-F54D-C898-F9381283C50F}"/>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6" name="Footer Placeholder 5">
            <a:extLst>
              <a:ext uri="{FF2B5EF4-FFF2-40B4-BE49-F238E27FC236}">
                <a16:creationId xmlns:a16="http://schemas.microsoft.com/office/drawing/2014/main" id="{F52FBA71-F877-C9B2-2FDC-96D10AD2A8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96532-5E54-9EAD-389D-EE133C87F443}"/>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260027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E29E-9602-6AD6-4948-AD457189EA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99AA0F-DB2F-42C0-E624-FD3A43449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66D91-4DFD-C7C5-4104-7D927F84D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F8481-2CC5-F7B3-599F-557216C5F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D73C82-4583-EAC2-FF08-4BD5B2036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704E8FB-8077-0500-2D74-D29D9345FB88}"/>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8" name="Footer Placeholder 7">
            <a:extLst>
              <a:ext uri="{FF2B5EF4-FFF2-40B4-BE49-F238E27FC236}">
                <a16:creationId xmlns:a16="http://schemas.microsoft.com/office/drawing/2014/main" id="{174EC07E-D789-EF01-D5DE-97351EED88C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DB6587-08DF-E88D-6CB8-3CEBB28C1128}"/>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71919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E048-75AE-A285-4D72-A96C2F656A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3B146A-DC36-DA3D-BEFF-F1A3A685458D}"/>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4" name="Footer Placeholder 3">
            <a:extLst>
              <a:ext uri="{FF2B5EF4-FFF2-40B4-BE49-F238E27FC236}">
                <a16:creationId xmlns:a16="http://schemas.microsoft.com/office/drawing/2014/main" id="{59B5E313-3070-75DD-D3D3-D2C1D8AC02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377D49-9403-32C3-19D1-3CE3A62025E9}"/>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8278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7130-051F-6B91-0F14-772C37995EDD}"/>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3" name="Footer Placeholder 2">
            <a:extLst>
              <a:ext uri="{FF2B5EF4-FFF2-40B4-BE49-F238E27FC236}">
                <a16:creationId xmlns:a16="http://schemas.microsoft.com/office/drawing/2014/main" id="{49C36B28-921E-A5CD-8CCA-93538D7166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0C1819-9B63-E2A7-4370-46FCFCCE182D}"/>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396654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BEC0-FA32-6AEB-8C76-7282D6FBF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7550C8-EADF-EE96-4B99-7378F8D0D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72BE996-F6B8-53D9-2412-BF9416D4A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41A08-4E59-8B6F-C02D-2E3E80E4789C}"/>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6" name="Footer Placeholder 5">
            <a:extLst>
              <a:ext uri="{FF2B5EF4-FFF2-40B4-BE49-F238E27FC236}">
                <a16:creationId xmlns:a16="http://schemas.microsoft.com/office/drawing/2014/main" id="{766C94AC-FAFB-737A-0842-E9CB42DD1B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CCCAA7-3CC8-A602-8A93-E721B2E86E1D}"/>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259137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B622-9A38-A3DC-0ADA-4C95F2AA5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8DADE4C-0E81-B1C5-32CE-CEEDF82E3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E41EDFA-E581-18AB-15AB-53929C33D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21E9D-04E3-BB6B-8769-FFD45048DE27}"/>
              </a:ext>
            </a:extLst>
          </p:cNvPr>
          <p:cNvSpPr>
            <a:spLocks noGrp="1"/>
          </p:cNvSpPr>
          <p:nvPr>
            <p:ph type="dt" sz="half" idx="10"/>
          </p:nvPr>
        </p:nvSpPr>
        <p:spPr/>
        <p:txBody>
          <a:bodyPr/>
          <a:lstStyle/>
          <a:p>
            <a:fld id="{B909E9E7-3D9F-4125-877C-07E5E009C119}" type="datetimeFigureOut">
              <a:rPr lang="en-GB" smtClean="0"/>
              <a:t>23/02/2025</a:t>
            </a:fld>
            <a:endParaRPr lang="en-GB"/>
          </a:p>
        </p:txBody>
      </p:sp>
      <p:sp>
        <p:nvSpPr>
          <p:cNvPr id="6" name="Footer Placeholder 5">
            <a:extLst>
              <a:ext uri="{FF2B5EF4-FFF2-40B4-BE49-F238E27FC236}">
                <a16:creationId xmlns:a16="http://schemas.microsoft.com/office/drawing/2014/main" id="{27A40B59-2C4B-154A-0667-A888A95791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4C5B94-7E5E-7797-11F8-E00FD2A1B028}"/>
              </a:ext>
            </a:extLst>
          </p:cNvPr>
          <p:cNvSpPr>
            <a:spLocks noGrp="1"/>
          </p:cNvSpPr>
          <p:nvPr>
            <p:ph type="sldNum" sz="quarter" idx="12"/>
          </p:nvPr>
        </p:nvSpPr>
        <p:spPr/>
        <p:txBody>
          <a:bodyPr/>
          <a:lstStyle/>
          <a:p>
            <a:fld id="{A4F41215-AF3F-42D8-B8D2-96506E22408D}" type="slidenum">
              <a:rPr lang="en-GB" smtClean="0"/>
              <a:t>‹#›</a:t>
            </a:fld>
            <a:endParaRPr lang="en-GB"/>
          </a:p>
        </p:txBody>
      </p:sp>
    </p:spTree>
    <p:extLst>
      <p:ext uri="{BB962C8B-B14F-4D97-AF65-F5344CB8AC3E}">
        <p14:creationId xmlns:p14="http://schemas.microsoft.com/office/powerpoint/2010/main" val="72249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3BD05-28DE-C078-BC3F-9597630C1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04F85B-7F97-7A8C-0220-EA4E12D46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E9D211-EA42-7602-BC22-982338C83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09E9E7-3D9F-4125-877C-07E5E009C119}" type="datetimeFigureOut">
              <a:rPr lang="en-GB" smtClean="0"/>
              <a:t>23/02/2025</a:t>
            </a:fld>
            <a:endParaRPr lang="en-GB"/>
          </a:p>
        </p:txBody>
      </p:sp>
      <p:sp>
        <p:nvSpPr>
          <p:cNvPr id="5" name="Footer Placeholder 4">
            <a:extLst>
              <a:ext uri="{FF2B5EF4-FFF2-40B4-BE49-F238E27FC236}">
                <a16:creationId xmlns:a16="http://schemas.microsoft.com/office/drawing/2014/main" id="{F98B0731-AFAE-1B26-EB0C-8988A6AE4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07D73A3-794C-73B4-FD8A-98C0DE66E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F41215-AF3F-42D8-B8D2-96506E22408D}" type="slidenum">
              <a:rPr lang="en-GB" smtClean="0"/>
              <a:t>‹#›</a:t>
            </a:fld>
            <a:endParaRPr lang="en-GB"/>
          </a:p>
        </p:txBody>
      </p:sp>
    </p:spTree>
    <p:extLst>
      <p:ext uri="{BB962C8B-B14F-4D97-AF65-F5344CB8AC3E}">
        <p14:creationId xmlns:p14="http://schemas.microsoft.com/office/powerpoint/2010/main" val="337192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Green building in a cornfield">
            <a:extLst>
              <a:ext uri="{FF2B5EF4-FFF2-40B4-BE49-F238E27FC236}">
                <a16:creationId xmlns:a16="http://schemas.microsoft.com/office/drawing/2014/main" id="{BF78DD1E-5B35-BA34-964B-BC93DDDC2AFD}"/>
              </a:ext>
            </a:extLst>
          </p:cNvPr>
          <p:cNvPicPr>
            <a:picLocks noChangeAspect="1"/>
          </p:cNvPicPr>
          <p:nvPr/>
        </p:nvPicPr>
        <p:blipFill>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0CF0E6C3-6D23-7EFB-1D20-4CDDD53E4CFE}"/>
              </a:ext>
            </a:extLst>
          </p:cNvPr>
          <p:cNvSpPr>
            <a:spLocks noGrp="1"/>
          </p:cNvSpPr>
          <p:nvPr>
            <p:ph type="ctrTitle"/>
          </p:nvPr>
        </p:nvSpPr>
        <p:spPr>
          <a:xfrm>
            <a:off x="965200" y="1335069"/>
            <a:ext cx="10261600" cy="3564869"/>
          </a:xfrm>
        </p:spPr>
        <p:txBody>
          <a:bodyPr>
            <a:normAutofit fontScale="90000"/>
          </a:bodyPr>
          <a:lstStyle/>
          <a:p>
            <a:pPr algn="l"/>
            <a:r>
              <a:rPr lang="en-GB" sz="11500" dirty="0">
                <a:ln w="22225">
                  <a:solidFill>
                    <a:schemeClr val="tx1"/>
                  </a:solidFill>
                  <a:miter lim="800000"/>
                </a:ln>
                <a:noFill/>
              </a:rPr>
              <a:t>Wildlife Conservation (Core29)</a:t>
            </a:r>
          </a:p>
        </p:txBody>
      </p:sp>
      <p:sp>
        <p:nvSpPr>
          <p:cNvPr id="3" name="Subtitle 2">
            <a:extLst>
              <a:ext uri="{FF2B5EF4-FFF2-40B4-BE49-F238E27FC236}">
                <a16:creationId xmlns:a16="http://schemas.microsoft.com/office/drawing/2014/main" id="{9E07A1B6-CA2D-547B-03A0-EC640E11C025}"/>
              </a:ext>
            </a:extLst>
          </p:cNvPr>
          <p:cNvSpPr>
            <a:spLocks noGrp="1"/>
          </p:cNvSpPr>
          <p:nvPr>
            <p:ph type="subTitle" idx="1"/>
          </p:nvPr>
        </p:nvSpPr>
        <p:spPr>
          <a:xfrm>
            <a:off x="965200" y="5091703"/>
            <a:ext cx="10261600" cy="1202995"/>
          </a:xfrm>
        </p:spPr>
        <p:txBody>
          <a:bodyPr>
            <a:normAutofit/>
          </a:bodyPr>
          <a:lstStyle/>
          <a:p>
            <a:pPr algn="l"/>
            <a:r>
              <a:rPr lang="en-GB" sz="3200" dirty="0"/>
              <a:t>Stuart Keith, Matthew Holmes, Alistair McCulloch</a:t>
            </a:r>
          </a:p>
        </p:txBody>
      </p:sp>
    </p:spTree>
    <p:extLst>
      <p:ext uri="{BB962C8B-B14F-4D97-AF65-F5344CB8AC3E}">
        <p14:creationId xmlns:p14="http://schemas.microsoft.com/office/powerpoint/2010/main" val="26676566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2179-0940-4084-7A4D-FBFA1D1F3184}"/>
              </a:ext>
            </a:extLst>
          </p:cNvPr>
          <p:cNvSpPr>
            <a:spLocks noGrp="1"/>
          </p:cNvSpPr>
          <p:nvPr>
            <p:ph type="title"/>
          </p:nvPr>
        </p:nvSpPr>
        <p:spPr>
          <a:xfrm>
            <a:off x="5868557" y="1138036"/>
            <a:ext cx="5444382" cy="1402470"/>
          </a:xfrm>
        </p:spPr>
        <p:txBody>
          <a:bodyPr anchor="t">
            <a:normAutofit/>
          </a:bodyPr>
          <a:lstStyle/>
          <a:p>
            <a:r>
              <a:rPr lang="en-GB" sz="3200" dirty="0"/>
              <a:t>Our Task</a:t>
            </a:r>
          </a:p>
        </p:txBody>
      </p:sp>
      <p:pic>
        <p:nvPicPr>
          <p:cNvPr id="5" name="Picture 4" descr="Scottish wildcat in the grass">
            <a:extLst>
              <a:ext uri="{FF2B5EF4-FFF2-40B4-BE49-F238E27FC236}">
                <a16:creationId xmlns:a16="http://schemas.microsoft.com/office/drawing/2014/main" id="{9F1DC774-3A4A-CFEE-A7CA-91B8FCB0ABBD}"/>
              </a:ext>
            </a:extLst>
          </p:cNvPr>
          <p:cNvPicPr>
            <a:picLocks noChangeAspect="1"/>
          </p:cNvPicPr>
          <p:nvPr/>
        </p:nvPicPr>
        <p:blipFill>
          <a:blip r:embed="rId2"/>
          <a:srcRect l="45408" r="4454"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47C7D-1712-61BA-E521-D0C6B02E4045}"/>
              </a:ext>
            </a:extLst>
          </p:cNvPr>
          <p:cNvSpPr>
            <a:spLocks noGrp="1"/>
          </p:cNvSpPr>
          <p:nvPr>
            <p:ph idx="1"/>
          </p:nvPr>
        </p:nvSpPr>
        <p:spPr>
          <a:xfrm>
            <a:off x="5868557" y="2551176"/>
            <a:ext cx="5444382" cy="3591207"/>
          </a:xfrm>
        </p:spPr>
        <p:txBody>
          <a:bodyPr>
            <a:normAutofit/>
          </a:bodyPr>
          <a:lstStyle/>
          <a:p>
            <a:pPr marL="0" indent="0">
              <a:buNone/>
            </a:pPr>
            <a:r>
              <a:rPr lang="en-GB" sz="2000"/>
              <a:t>Our challenge presented to us by Core29 was to develop an intelligent wildlife tracking application.</a:t>
            </a:r>
          </a:p>
          <a:p>
            <a:pPr marL="0" indent="0">
              <a:buNone/>
            </a:pPr>
            <a:endParaRPr lang="en-GB" sz="2000"/>
          </a:p>
          <a:p>
            <a:pPr marL="0" indent="0">
              <a:buNone/>
            </a:pPr>
            <a:endParaRPr lang="en-GB" sz="2000"/>
          </a:p>
          <a:p>
            <a:pPr marL="0" indent="0">
              <a:buNone/>
            </a:pPr>
            <a:r>
              <a:rPr lang="en-GB" sz="2000"/>
              <a:t>This application’s purpose is to allow users to submit, categorise, and analyse wildlife data. This will focus on streamlining data collection, enhance categorisation accuracy, and provide insights through visualisations or predictive analysis.</a:t>
            </a:r>
          </a:p>
        </p:txBody>
      </p:sp>
    </p:spTree>
    <p:extLst>
      <p:ext uri="{BB962C8B-B14F-4D97-AF65-F5344CB8AC3E}">
        <p14:creationId xmlns:p14="http://schemas.microsoft.com/office/powerpoint/2010/main" val="401327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7627-4380-0639-CDEF-426FAFD23A66}"/>
              </a:ext>
            </a:extLst>
          </p:cNvPr>
          <p:cNvSpPr>
            <a:spLocks noGrp="1"/>
          </p:cNvSpPr>
          <p:nvPr>
            <p:ph type="title"/>
          </p:nvPr>
        </p:nvSpPr>
        <p:spPr>
          <a:xfrm>
            <a:off x="5868557" y="1138036"/>
            <a:ext cx="5444382" cy="1402470"/>
          </a:xfrm>
        </p:spPr>
        <p:txBody>
          <a:bodyPr anchor="t">
            <a:normAutofit/>
          </a:bodyPr>
          <a:lstStyle/>
          <a:p>
            <a:r>
              <a:rPr lang="en-GB" sz="3200" dirty="0"/>
              <a:t>Our Solution</a:t>
            </a:r>
          </a:p>
        </p:txBody>
      </p:sp>
      <p:pic>
        <p:nvPicPr>
          <p:cNvPr id="5" name="Picture 4" descr="A race between four rabbits and one tortoise and the tortoise is on the lead">
            <a:extLst>
              <a:ext uri="{FF2B5EF4-FFF2-40B4-BE49-F238E27FC236}">
                <a16:creationId xmlns:a16="http://schemas.microsoft.com/office/drawing/2014/main" id="{4126C6CD-032C-BB25-9D77-03730638AF37}"/>
              </a:ext>
            </a:extLst>
          </p:cNvPr>
          <p:cNvPicPr>
            <a:picLocks noChangeAspect="1"/>
          </p:cNvPicPr>
          <p:nvPr/>
        </p:nvPicPr>
        <p:blipFill>
          <a:blip r:embed="rId2"/>
          <a:srcRect l="20333" r="18827" b="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1ED193-D15D-74AF-759E-58D67793A23F}"/>
              </a:ext>
            </a:extLst>
          </p:cNvPr>
          <p:cNvSpPr>
            <a:spLocks noGrp="1"/>
          </p:cNvSpPr>
          <p:nvPr>
            <p:ph idx="1"/>
          </p:nvPr>
        </p:nvSpPr>
        <p:spPr>
          <a:xfrm>
            <a:off x="5868557" y="2551176"/>
            <a:ext cx="5444382" cy="3591207"/>
          </a:xfrm>
        </p:spPr>
        <p:txBody>
          <a:bodyPr>
            <a:normAutofit/>
          </a:bodyPr>
          <a:lstStyle/>
          <a:p>
            <a:pPr marL="0" indent="0">
              <a:buNone/>
            </a:pPr>
            <a:r>
              <a:rPr lang="en-GB" sz="2000" dirty="0"/>
              <a:t>We as a team have developed a web-based application featuring the following:</a:t>
            </a:r>
          </a:p>
          <a:p>
            <a:r>
              <a:rPr lang="en-GB" sz="2000" dirty="0"/>
              <a:t>A login/signup page</a:t>
            </a:r>
          </a:p>
          <a:p>
            <a:r>
              <a:rPr lang="en-GB" sz="2000" dirty="0"/>
              <a:t>A page for users to add and filter through data to a list</a:t>
            </a:r>
          </a:p>
          <a:p>
            <a:r>
              <a:rPr lang="en-GB" sz="2000" dirty="0"/>
              <a:t>A photo scanner to recognise an animal using an image uploaded by the user (Further implementation needed)</a:t>
            </a:r>
          </a:p>
        </p:txBody>
      </p:sp>
    </p:spTree>
    <p:extLst>
      <p:ext uri="{BB962C8B-B14F-4D97-AF65-F5344CB8AC3E}">
        <p14:creationId xmlns:p14="http://schemas.microsoft.com/office/powerpoint/2010/main" val="189895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map of a country with a route&#10;&#10;AI-generated content may be incorrect.">
            <a:extLst>
              <a:ext uri="{FF2B5EF4-FFF2-40B4-BE49-F238E27FC236}">
                <a16:creationId xmlns:a16="http://schemas.microsoft.com/office/drawing/2014/main" id="{769ABB03-6682-6C60-647B-F151FDF1F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96"/>
          <a:stretch/>
        </p:blipFill>
        <p:spPr bwMode="auto">
          <a:xfrm>
            <a:off x="-1" y="-2"/>
            <a:ext cx="5410198" cy="6858002"/>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33" name="Rectangle 103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E6195-B079-BF1D-D90F-5FEF89D0880E}"/>
              </a:ext>
            </a:extLst>
          </p:cNvPr>
          <p:cNvSpPr>
            <a:spLocks noGrp="1"/>
          </p:cNvSpPr>
          <p:nvPr>
            <p:ph type="title"/>
          </p:nvPr>
        </p:nvSpPr>
        <p:spPr>
          <a:xfrm>
            <a:off x="6115317" y="405685"/>
            <a:ext cx="5464968" cy="1559301"/>
          </a:xfrm>
        </p:spPr>
        <p:txBody>
          <a:bodyPr>
            <a:normAutofit/>
          </a:bodyPr>
          <a:lstStyle/>
          <a:p>
            <a:r>
              <a:rPr lang="en-GB" sz="4000"/>
              <a:t>Location Data</a:t>
            </a:r>
          </a:p>
        </p:txBody>
      </p:sp>
      <p:sp>
        <p:nvSpPr>
          <p:cNvPr id="3" name="Content Placeholder 2">
            <a:extLst>
              <a:ext uri="{FF2B5EF4-FFF2-40B4-BE49-F238E27FC236}">
                <a16:creationId xmlns:a16="http://schemas.microsoft.com/office/drawing/2014/main" id="{C5E28FE9-EA92-C6DC-FA31-E024B0B1A60C}"/>
              </a:ext>
            </a:extLst>
          </p:cNvPr>
          <p:cNvSpPr>
            <a:spLocks noGrp="1"/>
          </p:cNvSpPr>
          <p:nvPr>
            <p:ph idx="1"/>
          </p:nvPr>
        </p:nvSpPr>
        <p:spPr>
          <a:xfrm>
            <a:off x="6115317" y="2743200"/>
            <a:ext cx="5247340" cy="3496878"/>
          </a:xfrm>
        </p:spPr>
        <p:txBody>
          <a:bodyPr anchor="ctr">
            <a:normAutofit/>
          </a:bodyPr>
          <a:lstStyle/>
          <a:p>
            <a:r>
              <a:rPr lang="en-GB" sz="2000" dirty="0"/>
              <a:t>Location is found using the integrated geolocation in browsers that support it, this returns the users Longitude and Latitude</a:t>
            </a:r>
          </a:p>
          <a:p>
            <a:r>
              <a:rPr lang="en-GB" sz="2000" dirty="0" err="1"/>
              <a:t>Geoapify</a:t>
            </a:r>
            <a:r>
              <a:rPr lang="en-GB" sz="2000" dirty="0"/>
              <a:t> Location Platform is the API we chose to use. Using this API and the user's data we used the APIs reverse geolocation to get a general user Location</a:t>
            </a:r>
          </a:p>
          <a:p>
            <a:r>
              <a:rPr lang="en-GB" sz="2000" dirty="0"/>
              <a:t>Google maps API would’ve worked but they wanted credit card information</a:t>
            </a:r>
          </a:p>
        </p:txBody>
      </p:sp>
    </p:spTree>
    <p:extLst>
      <p:ext uri="{BB962C8B-B14F-4D97-AF65-F5344CB8AC3E}">
        <p14:creationId xmlns:p14="http://schemas.microsoft.com/office/powerpoint/2010/main" val="118199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98AD0-524A-FAC0-D786-E5738FFD7CA5}"/>
              </a:ext>
            </a:extLst>
          </p:cNvPr>
          <p:cNvSpPr>
            <a:spLocks noGrp="1"/>
          </p:cNvSpPr>
          <p:nvPr>
            <p:ph type="title"/>
          </p:nvPr>
        </p:nvSpPr>
        <p:spPr>
          <a:xfrm>
            <a:off x="6524090" y="762001"/>
            <a:ext cx="4435831" cy="1708244"/>
          </a:xfrm>
        </p:spPr>
        <p:txBody>
          <a:bodyPr anchor="ctr">
            <a:normAutofit/>
          </a:bodyPr>
          <a:lstStyle/>
          <a:p>
            <a:r>
              <a:rPr lang="en-GB" sz="3700" dirty="0"/>
              <a:t>AI for species Identification </a:t>
            </a:r>
            <a:br>
              <a:rPr lang="en-GB" sz="3700" dirty="0"/>
            </a:br>
            <a:r>
              <a:rPr lang="en-GB" sz="3100" dirty="0"/>
              <a:t>(Further work Needed)</a:t>
            </a:r>
            <a:endParaRPr lang="en-GB" sz="3700" dirty="0"/>
          </a:p>
        </p:txBody>
      </p:sp>
      <p:pic>
        <p:nvPicPr>
          <p:cNvPr id="2050" name="Picture 2" descr="How Artificial Intelligence (AI) Is Used In Biometrics">
            <a:extLst>
              <a:ext uri="{FF2B5EF4-FFF2-40B4-BE49-F238E27FC236}">
                <a16:creationId xmlns:a16="http://schemas.microsoft.com/office/drawing/2014/main" id="{698C40D2-6ABE-CBDD-3FE4-3B03C78E44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64" r="41358" b="-2"/>
          <a:stretch/>
        </p:blipFill>
        <p:spPr bwMode="auto">
          <a:xfrm>
            <a:off x="-1" y="-2"/>
            <a:ext cx="5774077" cy="68580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354A25D-021A-C56C-7C73-2258FA28BBA1}"/>
              </a:ext>
            </a:extLst>
          </p:cNvPr>
          <p:cNvSpPr>
            <a:spLocks noGrp="1"/>
          </p:cNvSpPr>
          <p:nvPr>
            <p:ph idx="1"/>
          </p:nvPr>
        </p:nvSpPr>
        <p:spPr>
          <a:xfrm>
            <a:off x="6417926" y="2470245"/>
            <a:ext cx="4541995" cy="3769835"/>
          </a:xfrm>
        </p:spPr>
        <p:txBody>
          <a:bodyPr anchor="ctr">
            <a:normAutofit/>
          </a:bodyPr>
          <a:lstStyle/>
          <a:p>
            <a:r>
              <a:rPr lang="en-GB" sz="2000" dirty="0"/>
              <a:t>Use of </a:t>
            </a:r>
            <a:r>
              <a:rPr lang="en-GB" sz="2000" dirty="0" err="1"/>
              <a:t>Javascript</a:t>
            </a:r>
            <a:r>
              <a:rPr lang="en-GB" sz="2000" dirty="0"/>
              <a:t> libraries P5.js and ML5.js</a:t>
            </a:r>
          </a:p>
          <a:p>
            <a:r>
              <a:rPr lang="en-GB" sz="2000" dirty="0"/>
              <a:t>ML5.js would process and identify based on the image</a:t>
            </a:r>
          </a:p>
          <a:p>
            <a:r>
              <a:rPr lang="en-GB" sz="2000" dirty="0"/>
              <a:t>P5.js would display the image on the page</a:t>
            </a:r>
          </a:p>
          <a:p>
            <a:r>
              <a:rPr lang="en-GB" sz="2000" dirty="0"/>
              <a:t>Mobile Net is a lightweight dataset we would use, not the most advanced but it’s free</a:t>
            </a:r>
          </a:p>
        </p:txBody>
      </p:sp>
    </p:spTree>
    <p:extLst>
      <p:ext uri="{BB962C8B-B14F-4D97-AF65-F5344CB8AC3E}">
        <p14:creationId xmlns:p14="http://schemas.microsoft.com/office/powerpoint/2010/main" val="294086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x behind plants">
            <a:extLst>
              <a:ext uri="{FF2B5EF4-FFF2-40B4-BE49-F238E27FC236}">
                <a16:creationId xmlns:a16="http://schemas.microsoft.com/office/drawing/2014/main" id="{91EF054B-CC8F-6DC9-A932-62A086BAF89F}"/>
              </a:ext>
            </a:extLst>
          </p:cNvPr>
          <p:cNvPicPr>
            <a:picLocks noChangeAspect="1"/>
          </p:cNvPicPr>
          <p:nvPr/>
        </p:nvPicPr>
        <p:blipFill>
          <a:blip r:embed="rId2"/>
          <a:srcRect l="11646" r="35694"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348F9-604A-C8C2-DD0A-DCF8427B9329}"/>
              </a:ext>
            </a:extLst>
          </p:cNvPr>
          <p:cNvSpPr>
            <a:spLocks noGrp="1"/>
          </p:cNvSpPr>
          <p:nvPr>
            <p:ph type="title"/>
          </p:nvPr>
        </p:nvSpPr>
        <p:spPr>
          <a:xfrm>
            <a:off x="6115317" y="405685"/>
            <a:ext cx="5464968" cy="1559301"/>
          </a:xfrm>
        </p:spPr>
        <p:txBody>
          <a:bodyPr>
            <a:normAutofit/>
          </a:bodyPr>
          <a:lstStyle/>
          <a:p>
            <a:r>
              <a:rPr lang="en-GB" sz="4000" dirty="0"/>
              <a:t>Practical Demonstration</a:t>
            </a:r>
          </a:p>
        </p:txBody>
      </p:sp>
      <p:sp>
        <p:nvSpPr>
          <p:cNvPr id="3" name="Content Placeholder 2">
            <a:extLst>
              <a:ext uri="{FF2B5EF4-FFF2-40B4-BE49-F238E27FC236}">
                <a16:creationId xmlns:a16="http://schemas.microsoft.com/office/drawing/2014/main" id="{50D6F537-09E1-C68D-150C-DEB56D0AA829}"/>
              </a:ext>
            </a:extLst>
          </p:cNvPr>
          <p:cNvSpPr>
            <a:spLocks noGrp="1"/>
          </p:cNvSpPr>
          <p:nvPr>
            <p:ph idx="1"/>
          </p:nvPr>
        </p:nvSpPr>
        <p:spPr>
          <a:xfrm>
            <a:off x="6115317" y="2743200"/>
            <a:ext cx="5247340" cy="3496878"/>
          </a:xfrm>
        </p:spPr>
        <p:txBody>
          <a:bodyPr anchor="ctr">
            <a:normAutofit/>
          </a:bodyPr>
          <a:lstStyle/>
          <a:p>
            <a:pPr marL="0" indent="0">
              <a:buNone/>
            </a:pPr>
            <a:r>
              <a:rPr lang="en-GB" sz="2000" dirty="0"/>
              <a:t>We will now give a short demo of </a:t>
            </a:r>
            <a:r>
              <a:rPr lang="en-GB" sz="2000"/>
              <a:t>the project so far.</a:t>
            </a:r>
            <a:endParaRPr lang="en-GB" sz="2000" dirty="0"/>
          </a:p>
        </p:txBody>
      </p:sp>
    </p:spTree>
    <p:extLst>
      <p:ext uri="{BB962C8B-B14F-4D97-AF65-F5344CB8AC3E}">
        <p14:creationId xmlns:p14="http://schemas.microsoft.com/office/powerpoint/2010/main" val="364519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wls bonding together">
            <a:extLst>
              <a:ext uri="{FF2B5EF4-FFF2-40B4-BE49-F238E27FC236}">
                <a16:creationId xmlns:a16="http://schemas.microsoft.com/office/drawing/2014/main" id="{9DAC1962-3265-1342-EA77-61FCEB870BC9}"/>
              </a:ext>
            </a:extLst>
          </p:cNvPr>
          <p:cNvPicPr>
            <a:picLocks noChangeAspect="1"/>
          </p:cNvPicPr>
          <p:nvPr/>
        </p:nvPicPr>
        <p:blipFill>
          <a:blip r:embed="rId2">
            <a:alphaModFix amt="40000"/>
          </a:blip>
          <a:srcRect t="4918" b="10812"/>
          <a:stretch/>
        </p:blipFill>
        <p:spPr>
          <a:xfrm>
            <a:off x="20" y="10"/>
            <a:ext cx="12191980" cy="6857990"/>
          </a:xfrm>
          <a:prstGeom prst="rect">
            <a:avLst/>
          </a:prstGeom>
        </p:spPr>
      </p:pic>
      <p:sp>
        <p:nvSpPr>
          <p:cNvPr id="2" name="Title 1">
            <a:extLst>
              <a:ext uri="{FF2B5EF4-FFF2-40B4-BE49-F238E27FC236}">
                <a16:creationId xmlns:a16="http://schemas.microsoft.com/office/drawing/2014/main" id="{4781DF55-27B9-F668-297D-6783454F53B8}"/>
              </a:ext>
            </a:extLst>
          </p:cNvPr>
          <p:cNvSpPr>
            <a:spLocks noGrp="1"/>
          </p:cNvSpPr>
          <p:nvPr>
            <p:ph type="ctrTitle"/>
          </p:nvPr>
        </p:nvSpPr>
        <p:spPr>
          <a:xfrm>
            <a:off x="965200" y="965200"/>
            <a:ext cx="10261600" cy="3564869"/>
          </a:xfrm>
        </p:spPr>
        <p:txBody>
          <a:bodyPr>
            <a:normAutofit/>
          </a:bodyPr>
          <a:lstStyle/>
          <a:p>
            <a:pPr algn="l"/>
            <a:r>
              <a:rPr lang="en-GB" sz="6300" dirty="0">
                <a:ln w="22225">
                  <a:solidFill>
                    <a:schemeClr val="tx1"/>
                  </a:solidFill>
                  <a:miter lim="800000"/>
                </a:ln>
                <a:noFill/>
              </a:rPr>
              <a:t>You can help researchers with your data submissions!</a:t>
            </a:r>
            <a:br>
              <a:rPr lang="en-GB" sz="6300" dirty="0">
                <a:ln w="22225">
                  <a:solidFill>
                    <a:schemeClr val="tx1"/>
                  </a:solidFill>
                  <a:miter lim="800000"/>
                </a:ln>
                <a:noFill/>
              </a:rPr>
            </a:br>
            <a:endParaRPr lang="en-GB" sz="6300" dirty="0">
              <a:ln w="22225">
                <a:solidFill>
                  <a:schemeClr val="tx1"/>
                </a:solidFill>
                <a:miter lim="800000"/>
              </a:ln>
              <a:noFill/>
            </a:endParaRPr>
          </a:p>
        </p:txBody>
      </p:sp>
      <p:sp>
        <p:nvSpPr>
          <p:cNvPr id="3" name="Subtitle 2">
            <a:extLst>
              <a:ext uri="{FF2B5EF4-FFF2-40B4-BE49-F238E27FC236}">
                <a16:creationId xmlns:a16="http://schemas.microsoft.com/office/drawing/2014/main" id="{9E7232C1-D020-98A1-CE6B-124E1A5332FA}"/>
              </a:ext>
            </a:extLst>
          </p:cNvPr>
          <p:cNvSpPr>
            <a:spLocks noGrp="1"/>
          </p:cNvSpPr>
          <p:nvPr>
            <p:ph type="subTitle" idx="1"/>
          </p:nvPr>
        </p:nvSpPr>
        <p:spPr>
          <a:xfrm>
            <a:off x="965200" y="5335675"/>
            <a:ext cx="10261600" cy="761081"/>
          </a:xfrm>
        </p:spPr>
        <p:txBody>
          <a:bodyPr>
            <a:normAutofit/>
          </a:bodyPr>
          <a:lstStyle/>
          <a:p>
            <a:pPr algn="l"/>
            <a:endParaRPr lang="en-GB" sz="3200" dirty="0"/>
          </a:p>
        </p:txBody>
      </p:sp>
    </p:spTree>
    <p:extLst>
      <p:ext uri="{BB962C8B-B14F-4D97-AF65-F5344CB8AC3E}">
        <p14:creationId xmlns:p14="http://schemas.microsoft.com/office/powerpoint/2010/main" val="42102180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TotalTime>
  <Words>268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Wildlife Conservation (Core29)</vt:lpstr>
      <vt:lpstr>Our Task</vt:lpstr>
      <vt:lpstr>Our Solution</vt:lpstr>
      <vt:lpstr>Location Data</vt:lpstr>
      <vt:lpstr>AI for species Identification  (Further work Needed)</vt:lpstr>
      <vt:lpstr>Practical Demonstration</vt:lpstr>
      <vt:lpstr>You can help researchers with your data submissions!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ALISTAIR MCCULLOCH (2207029)</dc:creator>
  <cp:lastModifiedBy>MATTHEW HOLMES (2231412)</cp:lastModifiedBy>
  <cp:revision>15</cp:revision>
  <dcterms:created xsi:type="dcterms:W3CDTF">2025-02-22T22:51:06Z</dcterms:created>
  <dcterms:modified xsi:type="dcterms:W3CDTF">2025-02-23T09:34:54Z</dcterms:modified>
</cp:coreProperties>
</file>