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0"/>
  </p:notesMasterIdLst>
  <p:handoutMasterIdLst>
    <p:handoutMasterId r:id="rId11"/>
  </p:handoutMasterIdLst>
  <p:sldIdLst>
    <p:sldId id="2596" r:id="rId5"/>
    <p:sldId id="2597" r:id="rId6"/>
    <p:sldId id="2598" r:id="rId7"/>
    <p:sldId id="2600" r:id="rId8"/>
    <p:sldId id="260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5238" autoAdjust="0"/>
  </p:normalViewPr>
  <p:slideViewPr>
    <p:cSldViewPr snapToGrid="0" snapToObjects="1" showGuides="1">
      <p:cViewPr varScale="1">
        <p:scale>
          <a:sx n="67" d="100"/>
          <a:sy n="67" d="100"/>
        </p:scale>
        <p:origin x="858" y="78"/>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10/30/2023</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10/30/2023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0.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p:txBody>
          <a:bodyPr/>
          <a:lstStyle/>
          <a:p>
            <a:r>
              <a:rPr lang="en-US" sz="4000" dirty="0"/>
              <a:t>DATA ANALYSIS: SUICIDE RATE</a:t>
            </a:r>
          </a:p>
        </p:txBody>
      </p:sp>
      <p:sp>
        <p:nvSpPr>
          <p:cNvPr id="4" name="Text Placeholder 3"/>
          <p:cNvSpPr>
            <a:spLocks noGrp="1"/>
          </p:cNvSpPr>
          <p:nvPr>
            <p:ph type="body" sz="quarter" idx="14"/>
          </p:nvPr>
        </p:nvSpPr>
        <p:spPr>
          <a:xfrm>
            <a:off x="2565400" y="4176749"/>
            <a:ext cx="7252504" cy="1555974"/>
          </a:xfrm>
        </p:spPr>
        <p:txBody>
          <a:bodyPr>
            <a:noAutofit/>
          </a:bodyPr>
          <a:lstStyle/>
          <a:p>
            <a:pPr algn="just">
              <a:lnSpc>
                <a:spcPct val="100000"/>
              </a:lnSpc>
            </a:pPr>
            <a:r>
              <a:rPr lang="en-US" sz="1400" dirty="0"/>
              <a:t>PREPARED BY: </a:t>
            </a:r>
          </a:p>
          <a:p>
            <a:pPr algn="just">
              <a:lnSpc>
                <a:spcPct val="100000"/>
              </a:lnSpc>
            </a:pPr>
            <a:r>
              <a:rPr lang="en-US" sz="1400" dirty="0"/>
              <a:t>NAME:DHRUVI PADHIAYR</a:t>
            </a:r>
          </a:p>
          <a:p>
            <a:pPr algn="just">
              <a:lnSpc>
                <a:spcPct val="100000"/>
              </a:lnSpc>
            </a:pPr>
            <a:r>
              <a:rPr lang="en-US" sz="1400" dirty="0"/>
              <a:t>ROLL NO</a:t>
            </a:r>
            <a:r>
              <a:rPr lang="en-US" sz="1400"/>
              <a:t>: 09</a:t>
            </a:r>
            <a:endParaRPr lang="en-US" sz="1400" dirty="0"/>
          </a:p>
          <a:p>
            <a:pPr algn="just">
              <a:lnSpc>
                <a:spcPct val="100000"/>
              </a:lnSpc>
            </a:pPr>
            <a:r>
              <a:rPr lang="en-US" sz="1400" dirty="0"/>
              <a:t>BATCH: F1         BRANCH: IT</a:t>
            </a:r>
          </a:p>
          <a:p>
            <a:pPr algn="just">
              <a:lnSpc>
                <a:spcPct val="100000"/>
              </a:lnSpc>
            </a:pPr>
            <a:endParaRPr lang="en-IN" sz="1400" dirty="0"/>
          </a:p>
        </p:txBody>
      </p:sp>
      <p:pic>
        <p:nvPicPr>
          <p:cNvPr id="5" name="Picture 4">
            <a:extLst>
              <a:ext uri="{FF2B5EF4-FFF2-40B4-BE49-F238E27FC236}">
                <a16:creationId xmlns:a16="http://schemas.microsoft.com/office/drawing/2014/main" id="{A514A87F-CCA0-427F-A3F0-8B3BF0EA1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6" name="Picture 5">
            <a:extLst>
              <a:ext uri="{FF2B5EF4-FFF2-40B4-BE49-F238E27FC236}">
                <a16:creationId xmlns:a16="http://schemas.microsoft.com/office/drawing/2014/main" id="{C9F77A39-F2EF-44EA-A247-25F97DC06C21}"/>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9039482" y="0"/>
            <a:ext cx="3152518" cy="603849"/>
          </a:xfrm>
          <a:prstGeom prst="rect">
            <a:avLst/>
          </a:prstGeom>
        </p:spPr>
      </p:pic>
    </p:spTree>
    <p:extLst>
      <p:ext uri="{BB962C8B-B14F-4D97-AF65-F5344CB8AC3E}">
        <p14:creationId xmlns:p14="http://schemas.microsoft.com/office/powerpoint/2010/main" val="79592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80660" y="645511"/>
            <a:ext cx="10230679" cy="682857"/>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dirty="0"/>
              <a:t>Project outline</a:t>
            </a:r>
            <a:endParaRPr lang="en-IN" dirty="0"/>
          </a:p>
        </p:txBody>
      </p:sp>
      <p:sp>
        <p:nvSpPr>
          <p:cNvPr id="6" name="Text Placeholder 5"/>
          <p:cNvSpPr>
            <a:spLocks noGrp="1"/>
          </p:cNvSpPr>
          <p:nvPr>
            <p:ph type="body" sz="quarter" idx="12"/>
          </p:nvPr>
        </p:nvSpPr>
        <p:spPr>
          <a:xfrm>
            <a:off x="647700" y="1351080"/>
            <a:ext cx="10896600" cy="602887"/>
          </a:xfrm>
        </p:spPr>
        <p:txBody>
          <a:bodyPr>
            <a:normAutofit/>
          </a:bodyPr>
          <a:lstStyle/>
          <a:p>
            <a:r>
              <a:rPr lang="en-US" sz="2000" b="1" spc="0" dirty="0"/>
              <a:t>Idea that lead to the concept</a:t>
            </a:r>
            <a:endParaRPr lang="en-IN" sz="2000" b="1" spc="0" dirty="0"/>
          </a:p>
        </p:txBody>
      </p:sp>
      <p:sp>
        <p:nvSpPr>
          <p:cNvPr id="7" name="TextBox 6"/>
          <p:cNvSpPr txBox="1"/>
          <p:nvPr/>
        </p:nvSpPr>
        <p:spPr>
          <a:xfrm>
            <a:off x="980661" y="1834059"/>
            <a:ext cx="10230678"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ell MT" panose="02020503060305020303" pitchFamily="18" charset="0"/>
              </a:rPr>
              <a:t>The idea of analyzing suicide rates has been driven by a desire to understand and address the complex social and psychological factors that contribute to suicide. The concept of analyzing suicide rates through data analysis emerged in the 19th century, when statistical methods began to be used to study social phenomena.</a:t>
            </a:r>
          </a:p>
        </p:txBody>
      </p:sp>
      <p:sp>
        <p:nvSpPr>
          <p:cNvPr id="8" name="Text Placeholder 5"/>
          <p:cNvSpPr txBox="1">
            <a:spLocks/>
          </p:cNvSpPr>
          <p:nvPr/>
        </p:nvSpPr>
        <p:spPr>
          <a:xfrm>
            <a:off x="800100" y="2952335"/>
            <a:ext cx="10896600" cy="60288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400" b="0" i="0" kern="1200" spc="300">
                <a:solidFill>
                  <a:schemeClr val="tx2"/>
                </a:solidFill>
                <a:latin typeface="+mj-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1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spc="0" dirty="0"/>
              <a:t>Functionality</a:t>
            </a:r>
            <a:endParaRPr lang="en-IN" sz="2000" b="1" spc="0" dirty="0"/>
          </a:p>
        </p:txBody>
      </p:sp>
      <p:sp>
        <p:nvSpPr>
          <p:cNvPr id="9" name="TextBox 8"/>
          <p:cNvSpPr txBox="1"/>
          <p:nvPr/>
        </p:nvSpPr>
        <p:spPr>
          <a:xfrm>
            <a:off x="1133061" y="3505693"/>
            <a:ext cx="10230678" cy="923330"/>
          </a:xfrm>
          <a:prstGeom prst="rect">
            <a:avLst/>
          </a:prstGeom>
          <a:noFill/>
        </p:spPr>
        <p:txBody>
          <a:bodyPr wrap="square" rtlCol="0">
            <a:spAutoFit/>
          </a:bodyPr>
          <a:lstStyle/>
          <a:p>
            <a:r>
              <a:rPr lang="en-US" dirty="0">
                <a:latin typeface="Bell MT" panose="02020503060305020303" pitchFamily="18" charset="0"/>
              </a:rPr>
              <a:t>1)</a:t>
            </a:r>
            <a:r>
              <a:rPr lang="en-IN" dirty="0">
                <a:latin typeface="Bell MT" panose="02020503060305020303" pitchFamily="18" charset="0"/>
              </a:rPr>
              <a:t> Identifying trends and patterns</a:t>
            </a:r>
          </a:p>
          <a:p>
            <a:r>
              <a:rPr lang="en-US" dirty="0">
                <a:latin typeface="Bell MT" panose="02020503060305020303" pitchFamily="18" charset="0"/>
              </a:rPr>
              <a:t>2) </a:t>
            </a:r>
            <a:r>
              <a:rPr lang="en-IN" dirty="0">
                <a:latin typeface="Bell MT" panose="02020503060305020303" pitchFamily="18" charset="0"/>
              </a:rPr>
              <a:t>Evaluating interventions</a:t>
            </a:r>
          </a:p>
          <a:p>
            <a:r>
              <a:rPr lang="en-US" dirty="0">
                <a:latin typeface="Bell MT" panose="02020503060305020303" pitchFamily="18" charset="0"/>
              </a:rPr>
              <a:t>3) </a:t>
            </a:r>
            <a:r>
              <a:rPr lang="en-IN" dirty="0">
                <a:latin typeface="Bell MT" panose="02020503060305020303" pitchFamily="18" charset="0"/>
              </a:rPr>
              <a:t>Predicting suicide risk</a:t>
            </a:r>
            <a:endParaRPr lang="en-US" dirty="0">
              <a:latin typeface="Bell MT" panose="02020503060305020303" pitchFamily="18" charset="0"/>
            </a:endParaRPr>
          </a:p>
        </p:txBody>
      </p:sp>
      <p:sp>
        <p:nvSpPr>
          <p:cNvPr id="10" name="Text Placeholder 5"/>
          <p:cNvSpPr txBox="1">
            <a:spLocks/>
          </p:cNvSpPr>
          <p:nvPr/>
        </p:nvSpPr>
        <p:spPr>
          <a:xfrm>
            <a:off x="647700" y="4645691"/>
            <a:ext cx="10896600" cy="60288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400" b="0" i="0" kern="1200" spc="300">
                <a:solidFill>
                  <a:schemeClr val="tx2"/>
                </a:solidFill>
                <a:latin typeface="+mj-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1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spc="0" dirty="0"/>
              <a:t>Components used</a:t>
            </a:r>
            <a:endParaRPr lang="en-IN" sz="2000" b="1" spc="0" dirty="0"/>
          </a:p>
        </p:txBody>
      </p:sp>
      <p:sp>
        <p:nvSpPr>
          <p:cNvPr id="12" name="TextBox 11"/>
          <p:cNvSpPr txBox="1"/>
          <p:nvPr/>
        </p:nvSpPr>
        <p:spPr>
          <a:xfrm>
            <a:off x="980661" y="5199689"/>
            <a:ext cx="10230678" cy="646331"/>
          </a:xfrm>
          <a:prstGeom prst="rect">
            <a:avLst/>
          </a:prstGeom>
          <a:noFill/>
        </p:spPr>
        <p:txBody>
          <a:bodyPr wrap="square" rtlCol="0">
            <a:spAutoFit/>
          </a:bodyPr>
          <a:lstStyle/>
          <a:p>
            <a:pPr marL="342900" indent="-342900">
              <a:buAutoNum type="arabicParenR"/>
            </a:pPr>
            <a:r>
              <a:rPr lang="en-US" dirty="0" err="1">
                <a:latin typeface="Bell MT" panose="02020503060305020303" pitchFamily="18" charset="0"/>
              </a:rPr>
              <a:t>Jupyter</a:t>
            </a:r>
            <a:endParaRPr lang="en-US" dirty="0">
              <a:latin typeface="Bell MT" panose="02020503060305020303" pitchFamily="18" charset="0"/>
            </a:endParaRPr>
          </a:p>
          <a:p>
            <a:pPr marL="342900" indent="-342900">
              <a:buAutoNum type="arabicParenR"/>
            </a:pPr>
            <a:r>
              <a:rPr lang="en-US" dirty="0">
                <a:latin typeface="Bell MT" panose="02020503060305020303" pitchFamily="18" charset="0"/>
              </a:rPr>
              <a:t>MS EXCEL</a:t>
            </a:r>
          </a:p>
        </p:txBody>
      </p:sp>
      <p:pic>
        <p:nvPicPr>
          <p:cNvPr id="13" name="Picture 12">
            <a:extLst>
              <a:ext uri="{FF2B5EF4-FFF2-40B4-BE49-F238E27FC236}">
                <a16:creationId xmlns:a16="http://schemas.microsoft.com/office/drawing/2014/main" id="{A514A87F-CCA0-427F-A3F0-8B3BF0EA1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14" name="Picture 13">
            <a:extLst>
              <a:ext uri="{FF2B5EF4-FFF2-40B4-BE49-F238E27FC236}">
                <a16:creationId xmlns:a16="http://schemas.microsoft.com/office/drawing/2014/main" id="{C9F77A39-F2EF-44EA-A247-25F97DC06C21}"/>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9039482" y="6894"/>
            <a:ext cx="3152518" cy="603849"/>
          </a:xfrm>
          <a:prstGeom prst="rect">
            <a:avLst/>
          </a:prstGeom>
        </p:spPr>
      </p:pic>
    </p:spTree>
    <p:extLst>
      <p:ext uri="{BB962C8B-B14F-4D97-AF65-F5344CB8AC3E}">
        <p14:creationId xmlns:p14="http://schemas.microsoft.com/office/powerpoint/2010/main" val="3524170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67408" y="645511"/>
            <a:ext cx="10084905" cy="682857"/>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dirty="0"/>
              <a:t>Circuit / Block diagram</a:t>
            </a:r>
            <a:endParaRPr lang="en-IN" dirty="0"/>
          </a:p>
        </p:txBody>
      </p:sp>
      <p:pic>
        <p:nvPicPr>
          <p:cNvPr id="13" name="Picture 12">
            <a:extLst>
              <a:ext uri="{FF2B5EF4-FFF2-40B4-BE49-F238E27FC236}">
                <a16:creationId xmlns:a16="http://schemas.microsoft.com/office/drawing/2014/main" id="{A514A87F-CCA0-427F-A3F0-8B3BF0EA1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14" name="Picture 13">
            <a:extLst>
              <a:ext uri="{FF2B5EF4-FFF2-40B4-BE49-F238E27FC236}">
                <a16:creationId xmlns:a16="http://schemas.microsoft.com/office/drawing/2014/main" id="{C9F77A39-F2EF-44EA-A247-25F97DC06C21}"/>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9039482" y="6894"/>
            <a:ext cx="3152518" cy="603849"/>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1309" y="1904867"/>
            <a:ext cx="7517822" cy="4492073"/>
          </a:xfrm>
          <a:prstGeom prst="rect">
            <a:avLst/>
          </a:prstGeom>
        </p:spPr>
      </p:pic>
    </p:spTree>
    <p:extLst>
      <p:ext uri="{BB962C8B-B14F-4D97-AF65-F5344CB8AC3E}">
        <p14:creationId xmlns:p14="http://schemas.microsoft.com/office/powerpoint/2010/main" val="1151805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80660" y="645511"/>
            <a:ext cx="10230679" cy="682857"/>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dirty="0"/>
              <a:t>  </a:t>
            </a:r>
            <a:endParaRPr lang="en-IN" dirty="0"/>
          </a:p>
        </p:txBody>
      </p:sp>
      <p:sp>
        <p:nvSpPr>
          <p:cNvPr id="6" name="Text Placeholder 5"/>
          <p:cNvSpPr>
            <a:spLocks noGrp="1"/>
          </p:cNvSpPr>
          <p:nvPr>
            <p:ph type="body" sz="quarter" idx="12"/>
          </p:nvPr>
        </p:nvSpPr>
        <p:spPr>
          <a:xfrm>
            <a:off x="647700" y="1351080"/>
            <a:ext cx="10896600" cy="602887"/>
          </a:xfrm>
        </p:spPr>
        <p:txBody>
          <a:bodyPr>
            <a:normAutofit/>
          </a:bodyPr>
          <a:lstStyle/>
          <a:p>
            <a:r>
              <a:rPr lang="en-US" sz="2000" b="1" spc="0" dirty="0"/>
              <a:t>Merits / Demerits</a:t>
            </a:r>
            <a:endParaRPr lang="en-IN" sz="2000" b="1" spc="0" dirty="0"/>
          </a:p>
        </p:txBody>
      </p:sp>
      <p:sp>
        <p:nvSpPr>
          <p:cNvPr id="7" name="TextBox 6"/>
          <p:cNvSpPr txBox="1"/>
          <p:nvPr/>
        </p:nvSpPr>
        <p:spPr>
          <a:xfrm>
            <a:off x="980661" y="1834059"/>
            <a:ext cx="10230678"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ell MT" panose="02020503060305020303" pitchFamily="18" charset="0"/>
              </a:rPr>
              <a:t>Merits:</a:t>
            </a:r>
          </a:p>
          <a:p>
            <a:pPr marL="742950" lvl="1" indent="-285750">
              <a:buFont typeface="Arial" panose="020B0604020202020204" pitchFamily="34" charset="0"/>
              <a:buChar char="•"/>
            </a:pPr>
            <a:r>
              <a:rPr lang="en-US" dirty="0">
                <a:latin typeface="Bell MT" panose="02020503060305020303" pitchFamily="18" charset="0"/>
              </a:rPr>
              <a:t>Improved understanding</a:t>
            </a:r>
          </a:p>
          <a:p>
            <a:pPr marL="742950" lvl="1" indent="-285750">
              <a:buFont typeface="Arial" panose="020B0604020202020204" pitchFamily="34" charset="0"/>
              <a:buChar char="•"/>
            </a:pPr>
            <a:r>
              <a:rPr lang="en-US" dirty="0">
                <a:latin typeface="Bell MT" panose="02020503060305020303" pitchFamily="18" charset="0"/>
              </a:rPr>
              <a:t>Public awareness</a:t>
            </a:r>
          </a:p>
          <a:p>
            <a:pPr marL="742950" lvl="1" indent="-285750">
              <a:buFont typeface="Arial" panose="020B0604020202020204" pitchFamily="34" charset="0"/>
              <a:buChar char="•"/>
            </a:pPr>
            <a:r>
              <a:rPr lang="en-US" dirty="0">
                <a:latin typeface="Bell MT" panose="02020503060305020303" pitchFamily="18" charset="0"/>
              </a:rPr>
              <a:t>Evaluation of invention</a:t>
            </a:r>
          </a:p>
        </p:txBody>
      </p:sp>
      <p:pic>
        <p:nvPicPr>
          <p:cNvPr id="13" name="Picture 12">
            <a:extLst>
              <a:ext uri="{FF2B5EF4-FFF2-40B4-BE49-F238E27FC236}">
                <a16:creationId xmlns:a16="http://schemas.microsoft.com/office/drawing/2014/main" id="{A514A87F-CCA0-427F-A3F0-8B3BF0EA1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14" name="Picture 13">
            <a:extLst>
              <a:ext uri="{FF2B5EF4-FFF2-40B4-BE49-F238E27FC236}">
                <a16:creationId xmlns:a16="http://schemas.microsoft.com/office/drawing/2014/main" id="{C9F77A39-F2EF-44EA-A247-25F97DC06C21}"/>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9039482" y="6894"/>
            <a:ext cx="3152518" cy="603849"/>
          </a:xfrm>
          <a:prstGeom prst="rect">
            <a:avLst/>
          </a:prstGeom>
        </p:spPr>
      </p:pic>
      <p:sp>
        <p:nvSpPr>
          <p:cNvPr id="11" name="TextBox 10"/>
          <p:cNvSpPr txBox="1"/>
          <p:nvPr/>
        </p:nvSpPr>
        <p:spPr>
          <a:xfrm>
            <a:off x="980660" y="3067159"/>
            <a:ext cx="10230678"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ell MT" panose="02020503060305020303" pitchFamily="18" charset="0"/>
              </a:rPr>
              <a:t>Demerits:</a:t>
            </a:r>
          </a:p>
          <a:p>
            <a:pPr marL="742950" lvl="1" indent="-285750">
              <a:buFont typeface="Arial" panose="020B0604020202020204" pitchFamily="34" charset="0"/>
              <a:buChar char="•"/>
            </a:pPr>
            <a:r>
              <a:rPr lang="en-US" dirty="0">
                <a:latin typeface="Bell MT" panose="02020503060305020303" pitchFamily="18" charset="0"/>
              </a:rPr>
              <a:t>Limited data</a:t>
            </a:r>
          </a:p>
          <a:p>
            <a:pPr marL="742950" lvl="1" indent="-285750">
              <a:buFont typeface="Arial" panose="020B0604020202020204" pitchFamily="34" charset="0"/>
              <a:buChar char="•"/>
            </a:pPr>
            <a:r>
              <a:rPr lang="en-US" dirty="0">
                <a:latin typeface="Bell MT" panose="02020503060305020303" pitchFamily="18" charset="0"/>
              </a:rPr>
              <a:t>Ethical concerns</a:t>
            </a:r>
          </a:p>
          <a:p>
            <a:pPr marL="742950" lvl="1" indent="-285750">
              <a:buFont typeface="Arial" panose="020B0604020202020204" pitchFamily="34" charset="0"/>
              <a:buChar char="•"/>
            </a:pPr>
            <a:r>
              <a:rPr lang="en-US" dirty="0">
                <a:latin typeface="Bell MT" panose="02020503060305020303" pitchFamily="18" charset="0"/>
              </a:rPr>
              <a:t>Reliability on data</a:t>
            </a:r>
          </a:p>
        </p:txBody>
      </p:sp>
      <p:sp>
        <p:nvSpPr>
          <p:cNvPr id="15" name="TextBox 14"/>
          <p:cNvSpPr txBox="1"/>
          <p:nvPr/>
        </p:nvSpPr>
        <p:spPr>
          <a:xfrm>
            <a:off x="980661" y="4300259"/>
            <a:ext cx="10230678"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ell MT" panose="02020503060305020303" pitchFamily="18" charset="0"/>
              </a:rPr>
              <a:t>References:</a:t>
            </a:r>
          </a:p>
          <a:p>
            <a:pPr marL="742950" lvl="1" indent="-285750">
              <a:buFont typeface="Arial" panose="020B0604020202020204" pitchFamily="34" charset="0"/>
              <a:buChar char="•"/>
            </a:pPr>
            <a:r>
              <a:rPr lang="en-US" dirty="0">
                <a:latin typeface="Bell MT" panose="02020503060305020303" pitchFamily="18" charset="0"/>
              </a:rPr>
              <a:t> www.kaggle.com</a:t>
            </a:r>
          </a:p>
        </p:txBody>
      </p:sp>
      <p:sp>
        <p:nvSpPr>
          <p:cNvPr id="16" name="TextBox 15"/>
          <p:cNvSpPr txBox="1"/>
          <p:nvPr/>
        </p:nvSpPr>
        <p:spPr>
          <a:xfrm>
            <a:off x="980660" y="4979361"/>
            <a:ext cx="10230678"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ell MT" panose="02020503060305020303" pitchFamily="18" charset="0"/>
              </a:rPr>
              <a:t>Future scope:</a:t>
            </a:r>
          </a:p>
          <a:p>
            <a:pPr marL="742950" lvl="1" indent="-285750">
              <a:buFont typeface="Arial" panose="020B0604020202020204" pitchFamily="34" charset="0"/>
              <a:buChar char="•"/>
            </a:pPr>
            <a:r>
              <a:rPr lang="en-US" dirty="0">
                <a:latin typeface="Bell MT" panose="02020503060305020303" pitchFamily="18" charset="0"/>
              </a:rPr>
              <a:t> Can be helpful to publish paper </a:t>
            </a:r>
          </a:p>
        </p:txBody>
      </p:sp>
    </p:spTree>
    <p:extLst>
      <p:ext uri="{BB962C8B-B14F-4D97-AF65-F5344CB8AC3E}">
        <p14:creationId xmlns:p14="http://schemas.microsoft.com/office/powerpoint/2010/main" val="245516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81670" y="3021878"/>
            <a:ext cx="4121426" cy="861774"/>
          </a:xfrm>
          <a:prstGeom prst="rect">
            <a:avLst/>
          </a:prstGeom>
          <a:noFill/>
        </p:spPr>
        <p:txBody>
          <a:bodyPr wrap="square" rtlCol="0">
            <a:spAutoFit/>
          </a:bodyPr>
          <a:lstStyle/>
          <a:p>
            <a:r>
              <a:rPr lang="en-US" sz="5000" dirty="0">
                <a:solidFill>
                  <a:schemeClr val="bg1"/>
                </a:solidFill>
                <a:latin typeface="Bell MT" panose="02020503060305020303" pitchFamily="18" charset="0"/>
              </a:rPr>
              <a:t>THANK YOU</a:t>
            </a:r>
            <a:endParaRPr lang="en-IN" sz="5000" dirty="0">
              <a:solidFill>
                <a:schemeClr val="bg1"/>
              </a:solidFill>
              <a:latin typeface="Bell MT" panose="02020503060305020303" pitchFamily="18" charset="0"/>
            </a:endParaRPr>
          </a:p>
        </p:txBody>
      </p:sp>
      <p:pic>
        <p:nvPicPr>
          <p:cNvPr id="4" name="Picture 3">
            <a:extLst>
              <a:ext uri="{FF2B5EF4-FFF2-40B4-BE49-F238E27FC236}">
                <a16:creationId xmlns:a16="http://schemas.microsoft.com/office/drawing/2014/main" id="{A514A87F-CCA0-427F-A3F0-8B3BF0EA1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5" name="Picture 4">
            <a:extLst>
              <a:ext uri="{FF2B5EF4-FFF2-40B4-BE49-F238E27FC236}">
                <a16:creationId xmlns:a16="http://schemas.microsoft.com/office/drawing/2014/main" id="{C9F77A39-F2EF-44EA-A247-25F97DC06C21}"/>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9039482" y="0"/>
            <a:ext cx="3152518" cy="603849"/>
          </a:xfrm>
          <a:prstGeom prst="rect">
            <a:avLst/>
          </a:prstGeom>
        </p:spPr>
      </p:pic>
    </p:spTree>
    <p:extLst>
      <p:ext uri="{BB962C8B-B14F-4D97-AF65-F5344CB8AC3E}">
        <p14:creationId xmlns:p14="http://schemas.microsoft.com/office/powerpoint/2010/main" val="1120669409"/>
      </p:ext>
    </p:extLst>
  </p:cSld>
  <p:clrMapOvr>
    <a:masterClrMapping/>
  </p:clrMapOvr>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Classic _Bold_Sophisticated_02_MS - v5" id="{0D41E119-70BC-460A-871B-170510AB4D35}" vid="{64C62F1B-F437-4409-9C0D-EDEE8FFAF9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43D30A-FE5A-4A75-9AAA-C9B333E486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FE9C68-0C22-4EEC-B457-06380702936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E8B52BE-6787-403E-A094-B18CEB0166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bold sophisticated presentation</Template>
  <TotalTime>0</TotalTime>
  <Words>151</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Bell MT</vt:lpstr>
      <vt:lpstr>Calibri</vt:lpstr>
      <vt:lpstr>Calibri Light</vt:lpstr>
      <vt:lpstr>Constantia</vt:lpstr>
      <vt:lpstr>Corbel</vt:lpstr>
      <vt:lpstr>Helvetica Light</vt:lpstr>
      <vt:lpstr>Raleway</vt:lpstr>
      <vt:lpstr>Office Theme</vt:lpstr>
      <vt:lpstr>DATA ANALYSIS: SUICIDE RATE</vt:lpstr>
      <vt:lpstr>Project outline</vt:lpstr>
      <vt:lpstr>Circuit / Block diagram</vt:lpstr>
      <vt:lpstr>  </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2023-03-23T19:49:04Z</dcterms:created>
  <dcterms:modified xsi:type="dcterms:W3CDTF">2023-10-29T19:44:01Z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