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11"/>
      <p:bold r:id="rId12"/>
    </p:embeddedFont>
    <p:embeddedFont>
      <p:font typeface="Gill Sans" panose="020B0502020104020203" pitchFamily="34" charset="-79"/>
      <p:regular r:id="rId13"/>
      <p:bold r:id="rId14"/>
    </p:embeddedFont>
    <p:embeddedFont>
      <p:font typeface="Merriweather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Y6uB2XZ9jNXwFoaC8Am1j3BoC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>
        <p:scale>
          <a:sx n="154" d="100"/>
          <a:sy n="154" d="100"/>
        </p:scale>
        <p:origin x="448" y="-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bd197bf0e_2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3bd197bf0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bd197bf0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g13bd197bf0e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Merriweather Sans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物件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282108" y="256378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  <a:defRPr sz="2400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82108" y="885370"/>
            <a:ext cx="8579785" cy="51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6488" y="6425421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7"/>
          <p:cNvCxnSpPr/>
          <p:nvPr/>
        </p:nvCxnSpPr>
        <p:spPr>
          <a:xfrm>
            <a:off x="282108" y="6349160"/>
            <a:ext cx="8579785" cy="1"/>
          </a:xfrm>
          <a:prstGeom prst="straightConnector1">
            <a:avLst/>
          </a:prstGeom>
          <a:noFill/>
          <a:ln w="12700" cap="flat" cmpd="sng">
            <a:solidFill>
              <a:srgbClr val="7D7D7D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22;p7"/>
          <p:cNvCxnSpPr/>
          <p:nvPr/>
        </p:nvCxnSpPr>
        <p:spPr>
          <a:xfrm>
            <a:off x="282108" y="726619"/>
            <a:ext cx="8579785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" name="Google Shape;23;p7"/>
          <p:cNvSpPr/>
          <p:nvPr/>
        </p:nvSpPr>
        <p:spPr>
          <a:xfrm>
            <a:off x="282107" y="6421253"/>
            <a:ext cx="8123045" cy="35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TMBA - 台灣最優質的 MBA 社團</a:t>
            </a:r>
            <a:endParaRPr sz="4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法律聲明：本文為 TMBA 學術研討資料，TMBA 無須對投資損益負責，投資人應審慎考量各種投資風險。</a:t>
            </a:r>
            <a:endParaRPr sz="4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6653707" y="6421253"/>
            <a:ext cx="2208186" cy="16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©All Rights Reserved，圖文請勿侵權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descr="圖片 7"/>
          <p:cNvPicPr preferRelativeResize="0"/>
          <p:nvPr/>
        </p:nvPicPr>
        <p:blipFill rotWithShape="1">
          <a:blip r:embed="rId2">
            <a:alphaModFix/>
          </a:blip>
          <a:srcRect l="6413" t="18293" r="5156" b="14428"/>
          <a:stretch/>
        </p:blipFill>
        <p:spPr>
          <a:xfrm>
            <a:off x="282108" y="374696"/>
            <a:ext cx="1180933" cy="6748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5486400" y="598805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8"/>
          <p:cNvSpPr txBox="1"/>
          <p:nvPr/>
        </p:nvSpPr>
        <p:spPr>
          <a:xfrm>
            <a:off x="130629" y="6564084"/>
            <a:ext cx="88827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法律聲明：本文為 TMBA 學術研討資料，TMBA無須對投資損益負責，投資人應審慎考量各種投資風險。           ©All Rights Reserved，圖文請勿侵權</a:t>
            </a:r>
            <a:endParaRPr sz="1000" b="0" i="0" u="none" strike="noStrike" cap="none">
              <a:solidFill>
                <a:srgbClr val="88888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sz="84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>
            <a:spLocks noGrp="1"/>
          </p:cNvSpPr>
          <p:nvPr>
            <p:ph type="pic" idx="2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 Reflection">
  <p:cSld name="Photo - Vertical Reflec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>
            <a:spLocks noGrp="1"/>
          </p:cNvSpPr>
          <p:nvPr>
            <p:ph type="pic" idx="2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noFill/>
          <a:ln>
            <a:noFill/>
          </a:ln>
          <a:effectLst>
            <a:reflection stA="50000" endPos="40000" sy="-100000" algn="bl" rotWithShape="0"/>
          </a:effectLst>
        </p:spPr>
      </p:sp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sz="84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1pPr>
            <a:lvl2pPr marL="914400" lvl="1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2pPr>
            <a:lvl3pPr marL="1371600" lvl="2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3pPr>
            <a:lvl4pPr marL="1828800" lvl="3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4pPr>
            <a:lvl5pPr marL="2286000" lvl="4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標題投影片">
  <p:cSld name="1_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圖片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8719" y="5651534"/>
            <a:ext cx="1280161" cy="111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/>
          <p:nvPr/>
        </p:nvSpPr>
        <p:spPr>
          <a:xfrm>
            <a:off x="0" y="2006383"/>
            <a:ext cx="406400" cy="110257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200"/>
              <a:buFont typeface="Arial"/>
              <a:buNone/>
            </a:pP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0" y="3108960"/>
            <a:ext cx="406400" cy="1889761"/>
          </a:xfrm>
          <a:prstGeom prst="rect">
            <a:avLst/>
          </a:prstGeom>
          <a:solidFill>
            <a:srgbClr val="01336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Arial"/>
              <a:buNone/>
            </a:pP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675460" y="3032943"/>
            <a:ext cx="4075650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■"/>
              <a:defRPr sz="1800" b="1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marL="1371600" lvl="2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marL="1828800" lvl="3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marL="2286000" lvl="4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2"/>
          </p:nvPr>
        </p:nvSpPr>
        <p:spPr>
          <a:xfrm>
            <a:off x="675459" y="2090709"/>
            <a:ext cx="6863262" cy="61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13360"/>
              </a:buClr>
              <a:buSzPts val="4104"/>
              <a:buFont typeface="Microsoft JhengHei"/>
              <a:buNone/>
              <a:defRPr sz="2400" b="1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marL="1371600" lvl="2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marL="1828800" lvl="3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marL="2286000" lvl="4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282108" y="337403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282108" y="885370"/>
            <a:ext cx="8579785" cy="51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✓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8" name="Google Shape;8;p5"/>
          <p:cNvCxnSpPr/>
          <p:nvPr/>
        </p:nvCxnSpPr>
        <p:spPr>
          <a:xfrm>
            <a:off x="282108" y="6349160"/>
            <a:ext cx="8579784" cy="1"/>
          </a:xfrm>
          <a:prstGeom prst="straightConnector1">
            <a:avLst/>
          </a:prstGeom>
          <a:noFill/>
          <a:ln w="12700" cap="flat" cmpd="sng">
            <a:solidFill>
              <a:srgbClr val="7D7D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5"/>
          <p:cNvCxnSpPr/>
          <p:nvPr/>
        </p:nvCxnSpPr>
        <p:spPr>
          <a:xfrm>
            <a:off x="282108" y="726619"/>
            <a:ext cx="8579784" cy="1"/>
          </a:xfrm>
          <a:prstGeom prst="straightConnector1">
            <a:avLst/>
          </a:prstGeom>
          <a:noFill/>
          <a:ln w="19050" cap="flat" cmpd="sng">
            <a:solidFill>
              <a:srgbClr val="096F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368267" y="9389455"/>
            <a:ext cx="255564" cy="23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bd197bf0e_2_3"/>
          <p:cNvSpPr txBox="1">
            <a:spLocks noGrp="1"/>
          </p:cNvSpPr>
          <p:nvPr>
            <p:ph type="title" idx="4294967295"/>
          </p:nvPr>
        </p:nvSpPr>
        <p:spPr>
          <a:xfrm>
            <a:off x="282107" y="2764004"/>
            <a:ext cx="85797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3600"/>
              <a:buFont typeface="Microsoft JhengHei"/>
              <a:buNone/>
            </a:pPr>
            <a:r>
              <a:rPr lang="en-US" sz="3600" dirty="0" err="1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比特幣永續期貨-RSI策略</a:t>
            </a:r>
            <a:endParaRPr sz="3600" dirty="0">
              <a:solidFill>
                <a:srgbClr val="0133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3" name="Google Shape;53;g13bd197bf0e_2_3"/>
          <p:cNvGrpSpPr/>
          <p:nvPr/>
        </p:nvGrpSpPr>
        <p:grpSpPr>
          <a:xfrm>
            <a:off x="-1518228" y="606342"/>
            <a:ext cx="1278600" cy="5645315"/>
            <a:chOff x="-2208014" y="1392116"/>
            <a:chExt cx="1278600" cy="5645315"/>
          </a:xfrm>
        </p:grpSpPr>
        <p:sp>
          <p:nvSpPr>
            <p:cNvPr id="54" name="Google Shape;54;g13bd197bf0e_2_3"/>
            <p:cNvSpPr/>
            <p:nvPr/>
          </p:nvSpPr>
          <p:spPr>
            <a:xfrm>
              <a:off x="-2208014" y="1862454"/>
              <a:ext cx="1278600" cy="471600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13bd197bf0e_2_3"/>
            <p:cNvSpPr/>
            <p:nvPr/>
          </p:nvSpPr>
          <p:spPr>
            <a:xfrm>
              <a:off x="-2208014" y="3273468"/>
              <a:ext cx="1278600" cy="47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13bd197bf0e_2_3"/>
            <p:cNvSpPr/>
            <p:nvPr/>
          </p:nvSpPr>
          <p:spPr>
            <a:xfrm>
              <a:off x="-2208014" y="2803130"/>
              <a:ext cx="1278600" cy="471600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13bd197bf0e_2_3"/>
            <p:cNvSpPr/>
            <p:nvPr/>
          </p:nvSpPr>
          <p:spPr>
            <a:xfrm>
              <a:off x="-2208014" y="3743806"/>
              <a:ext cx="1278600" cy="471600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3bd197bf0e_2_3"/>
            <p:cNvSpPr/>
            <p:nvPr/>
          </p:nvSpPr>
          <p:spPr>
            <a:xfrm>
              <a:off x="-2208014" y="4684482"/>
              <a:ext cx="1278600" cy="471600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13bd197bf0e_2_3"/>
            <p:cNvSpPr/>
            <p:nvPr/>
          </p:nvSpPr>
          <p:spPr>
            <a:xfrm>
              <a:off x="-2208014" y="4214144"/>
              <a:ext cx="1278600" cy="471600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3bd197bf0e_2_3"/>
            <p:cNvSpPr/>
            <p:nvPr/>
          </p:nvSpPr>
          <p:spPr>
            <a:xfrm>
              <a:off x="-2208014" y="2332792"/>
              <a:ext cx="1278600" cy="471600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3bd197bf0e_2_3"/>
            <p:cNvSpPr/>
            <p:nvPr/>
          </p:nvSpPr>
          <p:spPr>
            <a:xfrm>
              <a:off x="-2208014" y="5154820"/>
              <a:ext cx="1278600" cy="47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13bd197bf0e_2_3"/>
            <p:cNvSpPr/>
            <p:nvPr/>
          </p:nvSpPr>
          <p:spPr>
            <a:xfrm>
              <a:off x="-2208014" y="1392116"/>
              <a:ext cx="1278600" cy="4716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13bd197bf0e_2_3"/>
            <p:cNvSpPr/>
            <p:nvPr/>
          </p:nvSpPr>
          <p:spPr>
            <a:xfrm>
              <a:off x="-2208014" y="5625155"/>
              <a:ext cx="1278600" cy="471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13bd197bf0e_2_3"/>
            <p:cNvSpPr/>
            <p:nvPr/>
          </p:nvSpPr>
          <p:spPr>
            <a:xfrm>
              <a:off x="-2208014" y="6095493"/>
              <a:ext cx="1278600" cy="47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3bd197bf0e_2_3"/>
            <p:cNvSpPr/>
            <p:nvPr/>
          </p:nvSpPr>
          <p:spPr>
            <a:xfrm>
              <a:off x="-2208014" y="6565831"/>
              <a:ext cx="1278600" cy="4716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bd197bf0e_2_25"/>
          <p:cNvSpPr txBox="1">
            <a:spLocks noGrp="1"/>
          </p:cNvSpPr>
          <p:nvPr>
            <p:ph type="body" idx="2"/>
          </p:nvPr>
        </p:nvSpPr>
        <p:spPr>
          <a:xfrm>
            <a:off x="675459" y="2090709"/>
            <a:ext cx="6863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4104"/>
              <a:buFont typeface="Microsoft JhengHei"/>
              <a:buNone/>
            </a:pPr>
            <a:r>
              <a:rPr lang="zh-TW" dirty="0"/>
              <a:t>目錄</a:t>
            </a:r>
            <a:endParaRPr dirty="0"/>
          </a:p>
        </p:txBody>
      </p:sp>
      <p:grpSp>
        <p:nvGrpSpPr>
          <p:cNvPr id="71" name="Google Shape;71;g13bd197bf0e_2_25"/>
          <p:cNvGrpSpPr/>
          <p:nvPr/>
        </p:nvGrpSpPr>
        <p:grpSpPr>
          <a:xfrm>
            <a:off x="-1518228" y="66804"/>
            <a:ext cx="1278600" cy="5645315"/>
            <a:chOff x="-2208014" y="1392116"/>
            <a:chExt cx="1278600" cy="5645315"/>
          </a:xfrm>
        </p:grpSpPr>
        <p:sp>
          <p:nvSpPr>
            <p:cNvPr id="72" name="Google Shape;72;g13bd197bf0e_2_25"/>
            <p:cNvSpPr/>
            <p:nvPr/>
          </p:nvSpPr>
          <p:spPr>
            <a:xfrm>
              <a:off x="-2208014" y="1862454"/>
              <a:ext cx="1278600" cy="471600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13bd197bf0e_2_25"/>
            <p:cNvSpPr/>
            <p:nvPr/>
          </p:nvSpPr>
          <p:spPr>
            <a:xfrm>
              <a:off x="-2208014" y="3273468"/>
              <a:ext cx="1278600" cy="47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13bd197bf0e_2_25"/>
            <p:cNvSpPr/>
            <p:nvPr/>
          </p:nvSpPr>
          <p:spPr>
            <a:xfrm>
              <a:off x="-2208014" y="2803130"/>
              <a:ext cx="1278600" cy="471600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13bd197bf0e_2_25"/>
            <p:cNvSpPr/>
            <p:nvPr/>
          </p:nvSpPr>
          <p:spPr>
            <a:xfrm>
              <a:off x="-2208014" y="3743806"/>
              <a:ext cx="1278600" cy="471600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13bd197bf0e_2_25"/>
            <p:cNvSpPr/>
            <p:nvPr/>
          </p:nvSpPr>
          <p:spPr>
            <a:xfrm>
              <a:off x="-2208014" y="4684482"/>
              <a:ext cx="1278600" cy="471600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13bd197bf0e_2_25"/>
            <p:cNvSpPr/>
            <p:nvPr/>
          </p:nvSpPr>
          <p:spPr>
            <a:xfrm>
              <a:off x="-2208014" y="4214144"/>
              <a:ext cx="1278600" cy="471600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3bd197bf0e_2_25"/>
            <p:cNvSpPr/>
            <p:nvPr/>
          </p:nvSpPr>
          <p:spPr>
            <a:xfrm>
              <a:off x="-2208014" y="2332792"/>
              <a:ext cx="1278600" cy="471600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3bd197bf0e_2_25"/>
            <p:cNvSpPr/>
            <p:nvPr/>
          </p:nvSpPr>
          <p:spPr>
            <a:xfrm>
              <a:off x="-2208014" y="5154820"/>
              <a:ext cx="1278600" cy="47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3bd197bf0e_2_25"/>
            <p:cNvSpPr/>
            <p:nvPr/>
          </p:nvSpPr>
          <p:spPr>
            <a:xfrm>
              <a:off x="-2208014" y="1392116"/>
              <a:ext cx="1278600" cy="4716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3bd197bf0e_2_25"/>
            <p:cNvSpPr/>
            <p:nvPr/>
          </p:nvSpPr>
          <p:spPr>
            <a:xfrm>
              <a:off x="-2208014" y="5625155"/>
              <a:ext cx="1278600" cy="471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3bd197bf0e_2_25"/>
            <p:cNvSpPr/>
            <p:nvPr/>
          </p:nvSpPr>
          <p:spPr>
            <a:xfrm>
              <a:off x="-2208014" y="6095493"/>
              <a:ext cx="1278600" cy="47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3bd197bf0e_2_25"/>
            <p:cNvSpPr/>
            <p:nvPr/>
          </p:nvSpPr>
          <p:spPr>
            <a:xfrm>
              <a:off x="-2208014" y="6565831"/>
              <a:ext cx="1278600" cy="4716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10AC09-6DD4-094E-24DC-75A67F35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459" y="2704209"/>
            <a:ext cx="7383470" cy="1487587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回測假設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策略核心邏輯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參數選擇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800" b="1" dirty="0">
                <a:latin typeface="Microsoft JhengHei"/>
                <a:ea typeface="Microsoft JhengHei"/>
              </a:rPr>
              <a:t>回測績效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每月報酬</a:t>
            </a: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30D89-C77B-89E1-7AC4-28CB4BB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回測假設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98121A-3EBF-755A-F005-F1B76E5F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021" y="885373"/>
            <a:ext cx="8579785" cy="2114204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交易商品：比特幣永續期貨</a:t>
            </a:r>
            <a:endParaRPr lang="en-US" altLang="zh-TW" sz="16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手續費：單邊</a:t>
            </a:r>
            <a:r>
              <a:rPr lang="en-US" altLang="zh-TW" sz="1600" b="1" dirty="0">
                <a:latin typeface="Microsoft JhengHei"/>
                <a:ea typeface="Microsoft JhengHei"/>
              </a:rPr>
              <a:t> 0.15%</a:t>
            </a: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本金：</a:t>
            </a:r>
            <a:r>
              <a:rPr lang="en-US" altLang="zh-TW" sz="1600" b="1" dirty="0">
                <a:latin typeface="Microsoft JhengHei"/>
                <a:ea typeface="Microsoft JhengHei"/>
              </a:rPr>
              <a:t>10,000U</a:t>
            </a: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時間頻率：</a:t>
            </a:r>
            <a:r>
              <a:rPr lang="en-US" altLang="zh-TW" sz="1600" b="1" dirty="0">
                <a:latin typeface="Microsoft JhengHei"/>
                <a:ea typeface="Microsoft JhengHei"/>
              </a:rPr>
              <a:t>15min</a:t>
            </a:r>
          </a:p>
        </p:txBody>
      </p:sp>
      <p:sp>
        <p:nvSpPr>
          <p:cNvPr id="4" name="Google Shape;109;p3">
            <a:extLst>
              <a:ext uri="{FF2B5EF4-FFF2-40B4-BE49-F238E27FC236}">
                <a16:creationId xmlns:a16="http://schemas.microsoft.com/office/drawing/2014/main" id="{0CAF2F2F-E270-4391-F149-BE216CCB33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fld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0918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282107" y="298279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</a:pPr>
            <a:r>
              <a:rPr lang="zh-TW" altLang="en-US" dirty="0"/>
              <a:t>策略核心邏輯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>
            <a:off x="-1518228" y="66804"/>
            <a:ext cx="1278462" cy="5645399"/>
            <a:chOff x="-2208014" y="1392116"/>
            <a:chExt cx="1278462" cy="5645399"/>
          </a:xfrm>
        </p:grpSpPr>
        <p:sp>
          <p:nvSpPr>
            <p:cNvPr id="91" name="Google Shape;91;p2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370114" y="884133"/>
            <a:ext cx="8491778" cy="495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SzPts val="2000"/>
              <a:buFontTx/>
              <a:buChar char="-"/>
            </a:pPr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想法</a:t>
            </a:r>
            <a:endParaRPr lang="en-US" altLang="zh-TW" b="1" dirty="0"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由於比特幣是一個深受投資人情緒影響的市場，使用趨勢策略再適合不過了。我使用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RSI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衡量市場趨勢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當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RSI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快線進入超買區時就進場作多，並在這個基礎下加入一條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RSI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慢線作為濾網，只有在市場處於上漲趨勢時才入場。經過實測這個策略的做空表現不佳，因此只做多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altLang="zh-TW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RSI </a:t>
            </a:r>
            <a:r>
              <a:rPr lang="zh-TW" altLang="en-US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定義</a:t>
            </a:r>
            <a:endParaRPr lang="en-US" altLang="zh-TW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U =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EMA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(max(close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[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t]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close[t-1], 0))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D =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EMA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(min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close[t]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close[t-1], 0)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RSI =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U / (U</a:t>
            </a:r>
            <a:r>
              <a:rPr lang="zh-TW" altLang="en-US" i="0" dirty="0">
                <a:latin typeface="+mj-lt"/>
                <a:ea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+</a:t>
            </a:r>
            <a:r>
              <a:rPr lang="zh-TW" altLang="en-US" i="0" dirty="0">
                <a:latin typeface="+mj-lt"/>
                <a:ea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D)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zh-TW" altLang="en-US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策略邏輯</a:t>
            </a:r>
            <a:endParaRPr lang="en-US" altLang="zh-TW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入場訊號：RSI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快線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&gt; 70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且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RSI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慢線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&gt; 70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，則進場作多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出場訊號：RSI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慢線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&lt; 30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，出場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停利：無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停損：下跌</a:t>
            </a:r>
            <a:r>
              <a:rPr 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3%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時於下一根</a:t>
            </a:r>
            <a:r>
              <a:rPr 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線的收盤價賣出</a:t>
            </a:r>
            <a:endParaRPr lang="en-US" altLang="zh-TW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indent="-285750">
              <a:lnSpc>
                <a:spcPct val="150000"/>
              </a:lnSpc>
              <a:buSzPts val="2000"/>
              <a:buFontTx/>
              <a:buChar char="-"/>
            </a:pP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參數</a:t>
            </a:r>
            <a:endParaRPr lang="en-US" altLang="zh-TW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altLang="zh-TW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zh-TW" altLang="en-US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[10, 50]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作為快慢線的參數區間，進行最佳化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A00E105-3454-B557-5D78-224D58E87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1" t="3315" r="32868" b="-3315"/>
          <a:stretch/>
        </p:blipFill>
        <p:spPr>
          <a:xfrm>
            <a:off x="6548521" y="3668440"/>
            <a:ext cx="2565245" cy="25648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AA9F78-90EC-7FCD-5139-D0812079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參數選擇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5792B0-8E40-B01E-4C13-A4190753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108" y="851186"/>
            <a:ext cx="8579785" cy="5187567"/>
          </a:xfrm>
          <a:ln>
            <a:noFill/>
          </a:ln>
        </p:spPr>
        <p:txBody>
          <a:bodyPr/>
          <a:lstStyle/>
          <a:p>
            <a:pPr marL="139700" indent="0">
              <a:buNone/>
            </a:pPr>
            <a:r>
              <a:rPr kumimoji="1" lang="zh-TW" altLang="en-US" dirty="0"/>
              <a:t>查看參數分佈可以發現的確有參數高原的存在。</a:t>
            </a:r>
            <a:endParaRPr kumimoji="1" lang="en-US" altLang="zh-TW" dirty="0"/>
          </a:p>
          <a:p>
            <a:pPr marL="139700" indent="0">
              <a:buNone/>
            </a:pPr>
            <a:r>
              <a:rPr kumimoji="1" lang="zh-TW" altLang="en-US" dirty="0"/>
              <a:t>選取快線參數</a:t>
            </a:r>
            <a:r>
              <a:rPr kumimoji="1" lang="en-US" altLang="zh-TW" dirty="0"/>
              <a:t> &lt; </a:t>
            </a:r>
            <a:r>
              <a:rPr kumimoji="1" lang="zh-TW" altLang="en-US" dirty="0"/>
              <a:t>慢線參數且</a:t>
            </a:r>
            <a:r>
              <a:rPr kumimoji="1" lang="en-US" altLang="zh-TW" dirty="0"/>
              <a:t> Sharpe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ratio </a:t>
            </a:r>
            <a:r>
              <a:rPr kumimoji="1" lang="zh-TW" altLang="en-US" dirty="0"/>
              <a:t>最高的</a:t>
            </a:r>
            <a:r>
              <a:rPr kumimoji="1" lang="en-US" altLang="zh-TW" dirty="0"/>
              <a:t> 5 </a:t>
            </a:r>
            <a:r>
              <a:rPr kumimoji="1" lang="zh-TW" altLang="en-US" dirty="0"/>
              <a:t>組參數，分別建立五組策略，並對其進行等重</a:t>
            </a:r>
            <a:r>
              <a:rPr kumimoji="1" lang="en-US" altLang="zh-TW" dirty="0"/>
              <a:t> (eq) </a:t>
            </a:r>
            <a:r>
              <a:rPr kumimoji="1" lang="zh-TW" altLang="en-US" dirty="0"/>
              <a:t>與</a:t>
            </a:r>
            <a:r>
              <a:rPr kumimoji="1" lang="en-US" altLang="zh-TW" dirty="0"/>
              <a:t> Risk Parity (</a:t>
            </a:r>
            <a:r>
              <a:rPr kumimoji="1" lang="en-US" altLang="zh-TW" dirty="0" err="1"/>
              <a:t>rp</a:t>
            </a:r>
            <a:r>
              <a:rPr kumimoji="1" lang="en-US" altLang="zh-TW" dirty="0"/>
              <a:t>) </a:t>
            </a:r>
            <a:r>
              <a:rPr kumimoji="1" lang="zh-TW" altLang="en-US" dirty="0"/>
              <a:t>的資產配置。可以發現等中的配置下，</a:t>
            </a:r>
            <a:r>
              <a:rPr kumimoji="1" lang="en-US" altLang="zh-TW" dirty="0"/>
              <a:t>Sharpe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ratio </a:t>
            </a:r>
            <a:r>
              <a:rPr kumimoji="1" lang="zh-TW" altLang="en-US" dirty="0"/>
              <a:t>比單一策略來的都高，且</a:t>
            </a:r>
            <a:r>
              <a:rPr kumimoji="1" lang="en-US" altLang="zh-TW" dirty="0"/>
              <a:t> MDD </a:t>
            </a:r>
            <a:r>
              <a:rPr kumimoji="1" lang="zh-TW" altLang="en-US" dirty="0"/>
              <a:t>比所有單一策略接來得低。</a:t>
            </a:r>
            <a:endParaRPr kumimoji="1" lang="en-US" altLang="zh-TW" dirty="0"/>
          </a:p>
          <a:p>
            <a:pPr marL="139700" indent="0">
              <a:buNone/>
            </a:pPr>
            <a:r>
              <a:rPr kumimoji="1" lang="zh-TW" altLang="en-US" dirty="0"/>
              <a:t>選出的參數：</a:t>
            </a:r>
            <a:r>
              <a:rPr kumimoji="1" lang="en-US" altLang="zh-TW" dirty="0"/>
              <a:t>[(32, 39), (32, 38), (33, 45), (32, 34), (44, 49)]</a:t>
            </a:r>
            <a:endParaRPr kumimoji="1"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2ADD4EA-2226-0EF5-2346-D6B493A1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40" y="3090136"/>
            <a:ext cx="6314638" cy="3092883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79F079A1-8E9B-48E8-58C8-5902FB9E176D}"/>
              </a:ext>
            </a:extLst>
          </p:cNvPr>
          <p:cNvSpPr/>
          <p:nvPr/>
        </p:nvSpPr>
        <p:spPr>
          <a:xfrm>
            <a:off x="395666" y="4208073"/>
            <a:ext cx="6369320" cy="2227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9D5D6FF1-5B02-B00F-0D77-23AF8F904C87}"/>
              </a:ext>
            </a:extLst>
          </p:cNvPr>
          <p:cNvSpPr/>
          <p:nvPr/>
        </p:nvSpPr>
        <p:spPr>
          <a:xfrm>
            <a:off x="379532" y="5470196"/>
            <a:ext cx="6385454" cy="2227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9" name="Google Shape;109;p3">
            <a:extLst>
              <a:ext uri="{FF2B5EF4-FFF2-40B4-BE49-F238E27FC236}">
                <a16:creationId xmlns:a16="http://schemas.microsoft.com/office/drawing/2014/main" id="{FF8312CE-6590-69C6-6F07-F623DF40A9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0758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82107" y="298279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</a:pPr>
            <a:r>
              <a:rPr lang="zh-TW" altLang="en-US" dirty="0"/>
              <a:t>回測績效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fld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-1518228" y="553816"/>
            <a:ext cx="1278462" cy="5645399"/>
            <a:chOff x="-2208014" y="1392116"/>
            <a:chExt cx="1278462" cy="5645399"/>
          </a:xfrm>
        </p:grpSpPr>
        <p:sp>
          <p:nvSpPr>
            <p:cNvPr id="111" name="Google Shape;111;p3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421D213F-1591-7FC8-D2DA-28CE9B45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82575"/>
              </p:ext>
            </p:extLst>
          </p:nvPr>
        </p:nvGraphicFramePr>
        <p:xfrm>
          <a:off x="4264351" y="1139638"/>
          <a:ext cx="4540053" cy="484739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948584">
                  <a:extLst>
                    <a:ext uri="{9D8B030D-6E8A-4147-A177-3AD203B41FA5}">
                      <a16:colId xmlns:a16="http://schemas.microsoft.com/office/drawing/2014/main" val="7150861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622443134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34846399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44232951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2654963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2041478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20722418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182000672"/>
                    </a:ext>
                  </a:extLst>
                </a:gridCol>
              </a:tblGrid>
              <a:tr h="675814"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Buy and Hold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 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05663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Return</a:t>
                      </a:r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239%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194%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36%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229%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154%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188%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84337121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Ann. Return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26%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32%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25%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26%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27%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22%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5227646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Return</a:t>
                      </a:r>
                    </a:p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(Compounded)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310%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490%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715%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316%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467%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9690165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Ann. Return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(Compounded)</a:t>
                      </a:r>
                      <a:endParaRPr lang="en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31%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58%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49%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45%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39%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3428704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Ann. Volatility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74%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35%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27%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33%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30%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25%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28%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95285473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Sharpe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>
                          <a:effectLst/>
                        </a:rPr>
                        <a:t>2.09</a:t>
                      </a:r>
                      <a:endParaRPr lang="en-US" altLang="zh-TW" sz="9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1.41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1.93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1.95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1.44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1.83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5738088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 Drawdown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-77%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-19%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-19%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-19%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-17%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-17%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0962361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Calmar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0.43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3.13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2.06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2.76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2.6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2.52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2.44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45059478"/>
                  </a:ext>
                </a:extLst>
              </a:tr>
            </a:tbl>
          </a:graphicData>
        </a:graphic>
      </p:graphicFrame>
      <p:pic>
        <p:nvPicPr>
          <p:cNvPr id="27" name="圖片 26">
            <a:extLst>
              <a:ext uri="{FF2B5EF4-FFF2-40B4-BE49-F238E27FC236}">
                <a16:creationId xmlns:a16="http://schemas.microsoft.com/office/drawing/2014/main" id="{726FA15C-AE40-F823-0038-7D4B42AF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1" y="872040"/>
            <a:ext cx="3899890" cy="224993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877DEF-BEED-4456-E67E-D5BD3D0D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63" y="2872254"/>
            <a:ext cx="3891146" cy="1875731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F9188D1-5881-2CC3-54D0-961287164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54" y="4490436"/>
            <a:ext cx="3891147" cy="1496595"/>
          </a:xfrm>
          <a:prstGeom prst="rect">
            <a:avLst/>
          </a:prstGeom>
        </p:spPr>
      </p:pic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626582F-1ED7-532B-47B0-A702BCE6AF7C}"/>
              </a:ext>
            </a:extLst>
          </p:cNvPr>
          <p:cNvCxnSpPr>
            <a:cxnSpLocks/>
          </p:cNvCxnSpPr>
          <p:nvPr/>
        </p:nvCxnSpPr>
        <p:spPr>
          <a:xfrm flipV="1">
            <a:off x="3036072" y="1139638"/>
            <a:ext cx="0" cy="500131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346A5-C00D-4ED0-A546-F3B9800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每月報酬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C7029C-F260-A29C-2ECF-BF2D30FE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6" y="1231188"/>
            <a:ext cx="8458319" cy="4152663"/>
          </a:xfrm>
          <a:prstGeom prst="rect">
            <a:avLst/>
          </a:prstGeom>
        </p:spPr>
      </p:pic>
      <p:sp>
        <p:nvSpPr>
          <p:cNvPr id="7" name="Google Shape;109;p3">
            <a:extLst>
              <a:ext uri="{FF2B5EF4-FFF2-40B4-BE49-F238E27FC236}">
                <a16:creationId xmlns:a16="http://schemas.microsoft.com/office/drawing/2014/main" id="{1B7D0A06-A865-E271-690B-F4BD509C34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8336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 idx="4294967295"/>
          </p:nvPr>
        </p:nvSpPr>
        <p:spPr>
          <a:xfrm>
            <a:off x="282114" y="2873673"/>
            <a:ext cx="8579785" cy="72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感謝聆聽，敬請指教</a:t>
            </a:r>
            <a:endParaRPr sz="3600">
              <a:solidFill>
                <a:srgbClr val="0133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>
            <a:off x="-1518228" y="66804"/>
            <a:ext cx="1278462" cy="5645399"/>
            <a:chOff x="-2208014" y="1392116"/>
            <a:chExt cx="1278462" cy="5645399"/>
          </a:xfrm>
        </p:grpSpPr>
        <p:sp>
          <p:nvSpPr>
            <p:cNvPr id="130" name="Google Shape;130;p4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463</Words>
  <Application>Microsoft Macintosh PowerPoint</Application>
  <PresentationFormat>如螢幕大小 (4:3)</PresentationFormat>
  <Paragraphs>119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JhengHei</vt:lpstr>
      <vt:lpstr>Gill Sans</vt:lpstr>
      <vt:lpstr>Merriweather Sans</vt:lpstr>
      <vt:lpstr>Arial</vt:lpstr>
      <vt:lpstr>Noto Sans Symbols</vt:lpstr>
      <vt:lpstr>White</vt:lpstr>
      <vt:lpstr>比特幣永續期貨-RSI策略</vt:lpstr>
      <vt:lpstr>PowerPoint 簡報</vt:lpstr>
      <vt:lpstr>回測假設</vt:lpstr>
      <vt:lpstr>策略核心邏輯</vt:lpstr>
      <vt:lpstr>參數選擇</vt:lpstr>
      <vt:lpstr>回測績效</vt:lpstr>
      <vt:lpstr>每月報酬</vt:lpstr>
      <vt:lpstr>感謝聆聽，敬請指教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比特幣永續期貨-RSI策略</dc:title>
  <dc:creator>jerry</dc:creator>
  <cp:lastModifiedBy>思宇 盧</cp:lastModifiedBy>
  <cp:revision>15</cp:revision>
  <dcterms:modified xsi:type="dcterms:W3CDTF">2023-08-18T22:56:14Z</dcterms:modified>
</cp:coreProperties>
</file>