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4" r:id="rId9"/>
    <p:sldId id="265" r:id="rId10"/>
    <p:sldId id="260" r:id="rId11"/>
  </p:sldIdLst>
  <p:sldSz cx="9144000" cy="6858000" type="screen4x3"/>
  <p:notesSz cx="6858000" cy="9144000"/>
  <p:embeddedFontLst>
    <p:embeddedFont>
      <p:font typeface="Microsoft JhengHei" panose="020B0604030504040204" pitchFamily="34" charset="-120"/>
      <p:regular r:id="rId13"/>
      <p:bold r:id="rId14"/>
    </p:embeddedFont>
    <p:embeddedFont>
      <p:font typeface="Gill Sans" panose="020B0502020104020203" pitchFamily="34" charset="-79"/>
      <p:regular r:id="rId15"/>
      <p:bold r:id="rId16"/>
    </p:embeddedFont>
    <p:embeddedFont>
      <p:font typeface="Merriweather Sans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Y6uB2XZ9jNXwFoaC8Am1j3BoC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>
      <p:cViewPr varScale="1">
        <p:scale>
          <a:sx n="108" d="100"/>
          <a:sy n="108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3bd197bf0e_2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g13bd197bf0e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bd197bf0e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g13bd197bf0e_2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442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00"/>
              <a:buFont typeface="Merriweather Sans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及物件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282108" y="256378"/>
            <a:ext cx="8579785" cy="46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360"/>
              </a:buClr>
              <a:buSzPts val="2400"/>
              <a:buFont typeface="Microsoft JhengHei"/>
              <a:buNone/>
              <a:defRPr sz="2400">
                <a:solidFill>
                  <a:srgbClr val="01336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282108" y="885370"/>
            <a:ext cx="8579785" cy="518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175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✓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marL="3200400" lvl="6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marL="3657600" lvl="7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marL="4114800" lvl="8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8616488" y="6425421"/>
            <a:ext cx="245404" cy="2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7"/>
          <p:cNvCxnSpPr/>
          <p:nvPr/>
        </p:nvCxnSpPr>
        <p:spPr>
          <a:xfrm>
            <a:off x="282108" y="6349160"/>
            <a:ext cx="8579785" cy="1"/>
          </a:xfrm>
          <a:prstGeom prst="straightConnector1">
            <a:avLst/>
          </a:prstGeom>
          <a:noFill/>
          <a:ln w="12700" cap="flat" cmpd="sng">
            <a:solidFill>
              <a:srgbClr val="7D7D7D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" name="Google Shape;22;p7"/>
          <p:cNvCxnSpPr/>
          <p:nvPr/>
        </p:nvCxnSpPr>
        <p:spPr>
          <a:xfrm>
            <a:off x="282108" y="726619"/>
            <a:ext cx="8579785" cy="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3" name="Google Shape;23;p7"/>
          <p:cNvSpPr/>
          <p:nvPr/>
        </p:nvSpPr>
        <p:spPr>
          <a:xfrm>
            <a:off x="282107" y="6421253"/>
            <a:ext cx="8123045" cy="35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Microsoft JhengHei"/>
              <a:buNone/>
            </a:pPr>
            <a:r>
              <a:rPr lang="zh-TW" sz="1000" b="0" i="0" u="none" strike="noStrike" cap="none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TMBA - 台灣最優質的 MBA 社團</a:t>
            </a:r>
            <a:endParaRPr sz="42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Microsoft JhengHei"/>
              <a:buNone/>
            </a:pPr>
            <a:r>
              <a:rPr lang="zh-TW" sz="1000" b="0" i="0" u="none" strike="noStrike" cap="none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法律聲明：本文為 TMBA 學術研討資料，TMBA 無須對投資損益負責，投資人應審慎考量各種投資風險。</a:t>
            </a:r>
            <a:endParaRPr sz="42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" name="Google Shape;24;p7"/>
          <p:cNvSpPr/>
          <p:nvPr/>
        </p:nvSpPr>
        <p:spPr>
          <a:xfrm>
            <a:off x="6653707" y="6421253"/>
            <a:ext cx="2208186" cy="167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Microsoft JhengHei"/>
              <a:buNone/>
            </a:pPr>
            <a:r>
              <a:rPr lang="zh-TW" sz="1000" b="0" i="0" u="none" strike="noStrike" cap="none">
                <a:solidFill>
                  <a:srgbClr val="99999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©All Rights Reserved，圖文請勿侵權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>
  <p:cSld name="標題投影片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8" descr="圖片 7"/>
          <p:cNvPicPr preferRelativeResize="0"/>
          <p:nvPr/>
        </p:nvPicPr>
        <p:blipFill rotWithShape="1">
          <a:blip r:embed="rId2">
            <a:alphaModFix/>
          </a:blip>
          <a:srcRect l="6413" t="18293" r="5156" b="14428"/>
          <a:stretch/>
        </p:blipFill>
        <p:spPr>
          <a:xfrm>
            <a:off x="282108" y="374696"/>
            <a:ext cx="1180933" cy="67482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5486400" y="598805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8" name="Google Shape;28;p8"/>
          <p:cNvSpPr txBox="1"/>
          <p:nvPr/>
        </p:nvSpPr>
        <p:spPr>
          <a:xfrm>
            <a:off x="130629" y="6564084"/>
            <a:ext cx="888274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icrosoft JhengHei"/>
              <a:buNone/>
            </a:pPr>
            <a:r>
              <a:rPr lang="zh-TW" sz="10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法律聲明：本文為 TMBA 學術研討資料，TMBA無須對投資損益負責，投資人應審慎考量各種投資風險。           ©All Rights Reserved，圖文請勿侵權</a:t>
            </a:r>
            <a:endParaRPr sz="1000" b="0" i="0" u="none" strike="noStrike" cap="none">
              <a:solidFill>
                <a:srgbClr val="88888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Horizontal">
  <p:cSld name="Photo - Horizontal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>
            <a:spLocks noGrp="1"/>
          </p:cNvSpPr>
          <p:nvPr>
            <p:ph type="pic" idx="2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sz="8400" b="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324599" y="9258301"/>
            <a:ext cx="342901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Vertical">
  <p:cSld name="Photo - Vertical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>
            <a:spLocks noGrp="1"/>
          </p:cNvSpPr>
          <p:nvPr>
            <p:ph type="pic" idx="2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Gill Sans"/>
              <a:buNone/>
              <a:defRPr sz="7000" b="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5pPr>
            <a:lvl6pPr marL="2743200" lvl="5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marL="3200400" lvl="6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marL="3657600" lvl="7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marL="4114800" lvl="8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6324599" y="9258301"/>
            <a:ext cx="342901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Vertical Reflection">
  <p:cSld name="Photo - Vertical Reflec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>
            <a:spLocks noGrp="1"/>
          </p:cNvSpPr>
          <p:nvPr>
            <p:ph type="pic" idx="2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  <a:noFill/>
          <a:ln>
            <a:noFill/>
          </a:ln>
          <a:effectLst>
            <a:reflection stA="50000" endPos="40000" sy="-100000" algn="bl" rotWithShape="0"/>
          </a:effectLst>
        </p:spPr>
      </p:sp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Gill Sans"/>
              <a:buNone/>
              <a:defRPr sz="7000" b="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5pPr>
            <a:lvl6pPr marL="2743200" lvl="5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marL="3200400" lvl="6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marL="3657600" lvl="7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marL="4114800" lvl="8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ldNum" idx="12"/>
          </p:nvPr>
        </p:nvSpPr>
        <p:spPr>
          <a:xfrm>
            <a:off x="6324599" y="9258301"/>
            <a:ext cx="342901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Bullets &amp; Photo">
  <p:cSld name="Title, Bullets &amp; Phot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>
            <a:spLocks noGrp="1"/>
          </p:cNvSpPr>
          <p:nvPr>
            <p:ph type="pic" idx="2"/>
          </p:nvPr>
        </p:nvSpPr>
        <p:spPr>
          <a:xfrm>
            <a:off x="7175500" y="2882900"/>
            <a:ext cx="4102100" cy="54737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sz="8400" b="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76072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1pPr>
            <a:lvl2pPr marL="914400" lvl="1" indent="-576072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2pPr>
            <a:lvl3pPr marL="1371600" lvl="2" indent="-576072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3pPr>
            <a:lvl4pPr marL="1828800" lvl="3" indent="-576072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4pPr>
            <a:lvl5pPr marL="2286000" lvl="4" indent="-576072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5pPr>
            <a:lvl6pPr marL="2743200" lvl="5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marL="3200400" lvl="6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marL="3657600" lvl="7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marL="4114800" lvl="8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6324599" y="9258301"/>
            <a:ext cx="342901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標題投影片">
  <p:cSld name="1_標題投影片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6" descr="圖片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38719" y="5651534"/>
            <a:ext cx="1280161" cy="11121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6"/>
          <p:cNvSpPr/>
          <p:nvPr/>
        </p:nvSpPr>
        <p:spPr>
          <a:xfrm>
            <a:off x="0" y="2006383"/>
            <a:ext cx="406400" cy="1102577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200"/>
              <a:buFont typeface="Arial"/>
              <a:buNone/>
            </a:pPr>
            <a:endParaRPr sz="4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"/>
          <p:cNvSpPr/>
          <p:nvPr/>
        </p:nvSpPr>
        <p:spPr>
          <a:xfrm>
            <a:off x="0" y="3108960"/>
            <a:ext cx="406400" cy="1889761"/>
          </a:xfrm>
          <a:prstGeom prst="rect">
            <a:avLst/>
          </a:prstGeom>
          <a:solidFill>
            <a:srgbClr val="01336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200"/>
              <a:buFont typeface="Arial"/>
              <a:buNone/>
            </a:pPr>
            <a:endParaRPr sz="4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6"/>
          <p:cNvSpPr txBox="1">
            <a:spLocks noGrp="1"/>
          </p:cNvSpPr>
          <p:nvPr>
            <p:ph type="body" idx="1"/>
          </p:nvPr>
        </p:nvSpPr>
        <p:spPr>
          <a:xfrm>
            <a:off x="675460" y="3032943"/>
            <a:ext cx="4075650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3429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Char char="■"/>
              <a:defRPr sz="1800" b="1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2pPr>
            <a:lvl3pPr marL="1371600" lvl="2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3pPr>
            <a:lvl4pPr marL="1828800" lvl="3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4pPr>
            <a:lvl5pPr marL="2286000" lvl="4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5pPr>
            <a:lvl6pPr marL="2743200" lvl="5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marL="3200400" lvl="6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marL="3657600" lvl="7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marL="4114800" lvl="8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body" idx="2"/>
          </p:nvPr>
        </p:nvSpPr>
        <p:spPr>
          <a:xfrm>
            <a:off x="675459" y="2090709"/>
            <a:ext cx="6863262" cy="613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13360"/>
              </a:buClr>
              <a:buSzPts val="4104"/>
              <a:buFont typeface="Microsoft JhengHei"/>
              <a:buNone/>
              <a:defRPr sz="2400" b="1">
                <a:solidFill>
                  <a:srgbClr val="01336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2pPr>
            <a:lvl3pPr marL="1371600" lvl="2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3pPr>
            <a:lvl4pPr marL="1828800" lvl="3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4pPr>
            <a:lvl5pPr marL="2286000" lvl="4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5pPr>
            <a:lvl6pPr marL="2743200" lvl="5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marL="3200400" lvl="6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marL="3657600" lvl="7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marL="4114800" lvl="8" indent="-424053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2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282108" y="337403"/>
            <a:ext cx="8579785" cy="46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6FC3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096FC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282108" y="885370"/>
            <a:ext cx="8579785" cy="518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✓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cxnSp>
        <p:nvCxnSpPr>
          <p:cNvPr id="8" name="Google Shape;8;p5"/>
          <p:cNvCxnSpPr/>
          <p:nvPr/>
        </p:nvCxnSpPr>
        <p:spPr>
          <a:xfrm>
            <a:off x="282108" y="6349160"/>
            <a:ext cx="8579784" cy="1"/>
          </a:xfrm>
          <a:prstGeom prst="straightConnector1">
            <a:avLst/>
          </a:prstGeom>
          <a:noFill/>
          <a:ln w="12700" cap="flat" cmpd="sng">
            <a:solidFill>
              <a:srgbClr val="7D7D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9;p5"/>
          <p:cNvCxnSpPr/>
          <p:nvPr/>
        </p:nvCxnSpPr>
        <p:spPr>
          <a:xfrm>
            <a:off x="282108" y="726619"/>
            <a:ext cx="8579784" cy="1"/>
          </a:xfrm>
          <a:prstGeom prst="straightConnector1">
            <a:avLst/>
          </a:prstGeom>
          <a:noFill/>
          <a:ln w="19050" cap="flat" cmpd="sng">
            <a:solidFill>
              <a:srgbClr val="096FC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6368267" y="9389455"/>
            <a:ext cx="255564" cy="23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bd197bf0e_2_3"/>
          <p:cNvSpPr txBox="1">
            <a:spLocks noGrp="1"/>
          </p:cNvSpPr>
          <p:nvPr>
            <p:ph type="title" idx="4294967295"/>
          </p:nvPr>
        </p:nvSpPr>
        <p:spPr>
          <a:xfrm>
            <a:off x="282107" y="2764004"/>
            <a:ext cx="8579700" cy="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360"/>
              </a:buClr>
              <a:buSzPts val="3600"/>
              <a:buFont typeface="Microsoft JhengHei"/>
              <a:buNone/>
            </a:pPr>
            <a:r>
              <a:rPr lang="en-US" sz="3600" dirty="0" err="1">
                <a:solidFill>
                  <a:srgbClr val="0133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比特幣永續期貨-RSI策略</a:t>
            </a:r>
            <a:endParaRPr sz="3600" dirty="0">
              <a:solidFill>
                <a:srgbClr val="0133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53" name="Google Shape;53;g13bd197bf0e_2_3"/>
          <p:cNvGrpSpPr/>
          <p:nvPr/>
        </p:nvGrpSpPr>
        <p:grpSpPr>
          <a:xfrm>
            <a:off x="-1518228" y="606342"/>
            <a:ext cx="1278600" cy="5645315"/>
            <a:chOff x="-2208014" y="1392116"/>
            <a:chExt cx="1278600" cy="5645315"/>
          </a:xfrm>
        </p:grpSpPr>
        <p:sp>
          <p:nvSpPr>
            <p:cNvPr id="54" name="Google Shape;54;g13bd197bf0e_2_3"/>
            <p:cNvSpPr/>
            <p:nvPr/>
          </p:nvSpPr>
          <p:spPr>
            <a:xfrm>
              <a:off x="-2208014" y="1862454"/>
              <a:ext cx="1278600" cy="471600"/>
            </a:xfrm>
            <a:prstGeom prst="rect">
              <a:avLst/>
            </a:prstGeom>
            <a:solidFill>
              <a:srgbClr val="013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g13bd197bf0e_2_3"/>
            <p:cNvSpPr/>
            <p:nvPr/>
          </p:nvSpPr>
          <p:spPr>
            <a:xfrm>
              <a:off x="-2208014" y="3273468"/>
              <a:ext cx="1278600" cy="471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g13bd197bf0e_2_3"/>
            <p:cNvSpPr/>
            <p:nvPr/>
          </p:nvSpPr>
          <p:spPr>
            <a:xfrm>
              <a:off x="-2208014" y="2803130"/>
              <a:ext cx="1278600" cy="471600"/>
            </a:xfrm>
            <a:prstGeom prst="rect">
              <a:avLst/>
            </a:prstGeom>
            <a:solidFill>
              <a:srgbClr val="83BC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g13bd197bf0e_2_3"/>
            <p:cNvSpPr/>
            <p:nvPr/>
          </p:nvSpPr>
          <p:spPr>
            <a:xfrm>
              <a:off x="-2208014" y="3743806"/>
              <a:ext cx="1278600" cy="471600"/>
            </a:xfrm>
            <a:prstGeom prst="rect">
              <a:avLst/>
            </a:prstGeom>
            <a:solidFill>
              <a:srgbClr val="F672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13bd197bf0e_2_3"/>
            <p:cNvSpPr/>
            <p:nvPr/>
          </p:nvSpPr>
          <p:spPr>
            <a:xfrm>
              <a:off x="-2208014" y="4684482"/>
              <a:ext cx="1278600" cy="471600"/>
            </a:xfrm>
            <a:prstGeom prst="rect">
              <a:avLst/>
            </a:prstGeom>
            <a:solidFill>
              <a:srgbClr val="C19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g13bd197bf0e_2_3"/>
            <p:cNvSpPr/>
            <p:nvPr/>
          </p:nvSpPr>
          <p:spPr>
            <a:xfrm>
              <a:off x="-2208014" y="4214144"/>
              <a:ext cx="1278600" cy="471600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13bd197bf0e_2_3"/>
            <p:cNvSpPr/>
            <p:nvPr/>
          </p:nvSpPr>
          <p:spPr>
            <a:xfrm>
              <a:off x="-2208014" y="2332792"/>
              <a:ext cx="1278600" cy="471600"/>
            </a:xfrm>
            <a:prstGeom prst="rect">
              <a:avLst/>
            </a:prstGeom>
            <a:solidFill>
              <a:srgbClr val="18C1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13bd197bf0e_2_3"/>
            <p:cNvSpPr/>
            <p:nvPr/>
          </p:nvSpPr>
          <p:spPr>
            <a:xfrm>
              <a:off x="-2208014" y="5154820"/>
              <a:ext cx="1278600" cy="4716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g13bd197bf0e_2_3"/>
            <p:cNvSpPr/>
            <p:nvPr/>
          </p:nvSpPr>
          <p:spPr>
            <a:xfrm>
              <a:off x="-2208014" y="1392116"/>
              <a:ext cx="1278600" cy="471600"/>
            </a:xfrm>
            <a:prstGeom prst="rect">
              <a:avLst/>
            </a:prstGeom>
            <a:solidFill>
              <a:srgbClr val="E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g13bd197bf0e_2_3"/>
            <p:cNvSpPr/>
            <p:nvPr/>
          </p:nvSpPr>
          <p:spPr>
            <a:xfrm>
              <a:off x="-2208014" y="5625155"/>
              <a:ext cx="1278600" cy="471600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g13bd197bf0e_2_3"/>
            <p:cNvSpPr/>
            <p:nvPr/>
          </p:nvSpPr>
          <p:spPr>
            <a:xfrm>
              <a:off x="-2208014" y="6095493"/>
              <a:ext cx="1278600" cy="471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13bd197bf0e_2_3"/>
            <p:cNvSpPr/>
            <p:nvPr/>
          </p:nvSpPr>
          <p:spPr>
            <a:xfrm>
              <a:off x="-2208014" y="6565831"/>
              <a:ext cx="1278600" cy="4716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66FB41AF-E3BF-385C-9FE4-1B8330A2E506}"/>
              </a:ext>
            </a:extLst>
          </p:cNvPr>
          <p:cNvSpPr txBox="1"/>
          <p:nvPr/>
        </p:nvSpPr>
        <p:spPr>
          <a:xfrm>
            <a:off x="1996751" y="3529376"/>
            <a:ext cx="162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800" b="1" dirty="0"/>
              <a:t>組員：盧思宇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>
            <a:spLocks noGrp="1"/>
          </p:cNvSpPr>
          <p:nvPr>
            <p:ph type="title" idx="4294967295"/>
          </p:nvPr>
        </p:nvSpPr>
        <p:spPr>
          <a:xfrm>
            <a:off x="282114" y="2873673"/>
            <a:ext cx="8579785" cy="72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360"/>
              </a:buClr>
              <a:buSzPts val="3600"/>
              <a:buFont typeface="Microsoft JhengHei"/>
              <a:buNone/>
            </a:pPr>
            <a:r>
              <a:rPr lang="zh-TW" sz="3600">
                <a:solidFill>
                  <a:srgbClr val="0133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感謝聆聽，敬請指教</a:t>
            </a:r>
            <a:endParaRPr sz="3600">
              <a:solidFill>
                <a:srgbClr val="0133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29" name="Google Shape;129;p4"/>
          <p:cNvGrpSpPr/>
          <p:nvPr/>
        </p:nvGrpSpPr>
        <p:grpSpPr>
          <a:xfrm>
            <a:off x="-1518228" y="66804"/>
            <a:ext cx="1278462" cy="5645399"/>
            <a:chOff x="-2208014" y="1392116"/>
            <a:chExt cx="1278462" cy="5645399"/>
          </a:xfrm>
        </p:grpSpPr>
        <p:sp>
          <p:nvSpPr>
            <p:cNvPr id="130" name="Google Shape;130;p4"/>
            <p:cNvSpPr/>
            <p:nvPr/>
          </p:nvSpPr>
          <p:spPr>
            <a:xfrm>
              <a:off x="-2208014" y="1862454"/>
              <a:ext cx="1278462" cy="471684"/>
            </a:xfrm>
            <a:prstGeom prst="rect">
              <a:avLst/>
            </a:prstGeom>
            <a:solidFill>
              <a:srgbClr val="013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-2208014" y="3273468"/>
              <a:ext cx="1278462" cy="4716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-2208014" y="2803130"/>
              <a:ext cx="1278462" cy="471684"/>
            </a:xfrm>
            <a:prstGeom prst="rect">
              <a:avLst/>
            </a:prstGeom>
            <a:solidFill>
              <a:srgbClr val="83BC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-2208014" y="3743806"/>
              <a:ext cx="1278462" cy="471684"/>
            </a:xfrm>
            <a:prstGeom prst="rect">
              <a:avLst/>
            </a:prstGeom>
            <a:solidFill>
              <a:srgbClr val="F672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2208014" y="4684482"/>
              <a:ext cx="1278462" cy="471684"/>
            </a:xfrm>
            <a:prstGeom prst="rect">
              <a:avLst/>
            </a:prstGeom>
            <a:solidFill>
              <a:srgbClr val="C19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-2208014" y="4214144"/>
              <a:ext cx="1278462" cy="471684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-2208014" y="2332792"/>
              <a:ext cx="1278462" cy="471684"/>
            </a:xfrm>
            <a:prstGeom prst="rect">
              <a:avLst/>
            </a:prstGeom>
            <a:solidFill>
              <a:srgbClr val="18C1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-2208014" y="5154820"/>
              <a:ext cx="1278462" cy="471684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-2208014" y="1392116"/>
              <a:ext cx="1278462" cy="471684"/>
            </a:xfrm>
            <a:prstGeom prst="rect">
              <a:avLst/>
            </a:prstGeom>
            <a:solidFill>
              <a:srgbClr val="E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-2208014" y="5625155"/>
              <a:ext cx="1278462" cy="471684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-2208014" y="6095493"/>
              <a:ext cx="1278462" cy="47168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-2208014" y="6565831"/>
              <a:ext cx="1278462" cy="471684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bd197bf0e_2_25"/>
          <p:cNvSpPr txBox="1">
            <a:spLocks noGrp="1"/>
          </p:cNvSpPr>
          <p:nvPr>
            <p:ph type="body" idx="2"/>
          </p:nvPr>
        </p:nvSpPr>
        <p:spPr>
          <a:xfrm>
            <a:off x="675459" y="2090709"/>
            <a:ext cx="68634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360"/>
              </a:buClr>
              <a:buSzPts val="4104"/>
              <a:buFont typeface="Microsoft JhengHei"/>
              <a:buNone/>
            </a:pPr>
            <a:r>
              <a:rPr lang="zh-TW" dirty="0"/>
              <a:t>目錄</a:t>
            </a:r>
            <a:endParaRPr dirty="0"/>
          </a:p>
        </p:txBody>
      </p:sp>
      <p:grpSp>
        <p:nvGrpSpPr>
          <p:cNvPr id="71" name="Google Shape;71;g13bd197bf0e_2_25"/>
          <p:cNvGrpSpPr/>
          <p:nvPr/>
        </p:nvGrpSpPr>
        <p:grpSpPr>
          <a:xfrm>
            <a:off x="-1518228" y="66804"/>
            <a:ext cx="1278600" cy="5645315"/>
            <a:chOff x="-2208014" y="1392116"/>
            <a:chExt cx="1278600" cy="5645315"/>
          </a:xfrm>
        </p:grpSpPr>
        <p:sp>
          <p:nvSpPr>
            <p:cNvPr id="72" name="Google Shape;72;g13bd197bf0e_2_25"/>
            <p:cNvSpPr/>
            <p:nvPr/>
          </p:nvSpPr>
          <p:spPr>
            <a:xfrm>
              <a:off x="-2208014" y="1862454"/>
              <a:ext cx="1278600" cy="471600"/>
            </a:xfrm>
            <a:prstGeom prst="rect">
              <a:avLst/>
            </a:prstGeom>
            <a:solidFill>
              <a:srgbClr val="013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13bd197bf0e_2_25"/>
            <p:cNvSpPr/>
            <p:nvPr/>
          </p:nvSpPr>
          <p:spPr>
            <a:xfrm>
              <a:off x="-2208014" y="3273468"/>
              <a:ext cx="1278600" cy="471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13bd197bf0e_2_25"/>
            <p:cNvSpPr/>
            <p:nvPr/>
          </p:nvSpPr>
          <p:spPr>
            <a:xfrm>
              <a:off x="-2208014" y="2803130"/>
              <a:ext cx="1278600" cy="471600"/>
            </a:xfrm>
            <a:prstGeom prst="rect">
              <a:avLst/>
            </a:prstGeom>
            <a:solidFill>
              <a:srgbClr val="83BC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13bd197bf0e_2_25"/>
            <p:cNvSpPr/>
            <p:nvPr/>
          </p:nvSpPr>
          <p:spPr>
            <a:xfrm>
              <a:off x="-2208014" y="3743806"/>
              <a:ext cx="1278600" cy="471600"/>
            </a:xfrm>
            <a:prstGeom prst="rect">
              <a:avLst/>
            </a:prstGeom>
            <a:solidFill>
              <a:srgbClr val="F672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13bd197bf0e_2_25"/>
            <p:cNvSpPr/>
            <p:nvPr/>
          </p:nvSpPr>
          <p:spPr>
            <a:xfrm>
              <a:off x="-2208014" y="4684482"/>
              <a:ext cx="1278600" cy="471600"/>
            </a:xfrm>
            <a:prstGeom prst="rect">
              <a:avLst/>
            </a:prstGeom>
            <a:solidFill>
              <a:srgbClr val="C19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g13bd197bf0e_2_25"/>
            <p:cNvSpPr/>
            <p:nvPr/>
          </p:nvSpPr>
          <p:spPr>
            <a:xfrm>
              <a:off x="-2208014" y="4214144"/>
              <a:ext cx="1278600" cy="471600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13bd197bf0e_2_25"/>
            <p:cNvSpPr/>
            <p:nvPr/>
          </p:nvSpPr>
          <p:spPr>
            <a:xfrm>
              <a:off x="-2208014" y="2332792"/>
              <a:ext cx="1278600" cy="471600"/>
            </a:xfrm>
            <a:prstGeom prst="rect">
              <a:avLst/>
            </a:prstGeom>
            <a:solidFill>
              <a:srgbClr val="18C1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13bd197bf0e_2_25"/>
            <p:cNvSpPr/>
            <p:nvPr/>
          </p:nvSpPr>
          <p:spPr>
            <a:xfrm>
              <a:off x="-2208014" y="5154820"/>
              <a:ext cx="1278600" cy="4716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13bd197bf0e_2_25"/>
            <p:cNvSpPr/>
            <p:nvPr/>
          </p:nvSpPr>
          <p:spPr>
            <a:xfrm>
              <a:off x="-2208014" y="1392116"/>
              <a:ext cx="1278600" cy="471600"/>
            </a:xfrm>
            <a:prstGeom prst="rect">
              <a:avLst/>
            </a:prstGeom>
            <a:solidFill>
              <a:srgbClr val="E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13bd197bf0e_2_25"/>
            <p:cNvSpPr/>
            <p:nvPr/>
          </p:nvSpPr>
          <p:spPr>
            <a:xfrm>
              <a:off x="-2208014" y="5625155"/>
              <a:ext cx="1278600" cy="471600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13bd197bf0e_2_25"/>
            <p:cNvSpPr/>
            <p:nvPr/>
          </p:nvSpPr>
          <p:spPr>
            <a:xfrm>
              <a:off x="-2208014" y="6095493"/>
              <a:ext cx="1278600" cy="471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13bd197bf0e_2_25"/>
            <p:cNvSpPr/>
            <p:nvPr/>
          </p:nvSpPr>
          <p:spPr>
            <a:xfrm>
              <a:off x="-2208014" y="6565831"/>
              <a:ext cx="1278600" cy="4716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10AC09-6DD4-094E-24DC-75A67F35B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459" y="2704209"/>
            <a:ext cx="7383470" cy="1487587"/>
          </a:xfrm>
        </p:spPr>
        <p:txBody>
          <a:bodyPr/>
          <a:lstStyle/>
          <a:p>
            <a:pPr marL="285750" indent="-285750">
              <a:spcBef>
                <a:spcPts val="0"/>
              </a:spcBef>
              <a:buSzPts val="2000"/>
              <a:buFontTx/>
              <a:buChar char="-"/>
            </a:pPr>
            <a:r>
              <a:rPr lang="zh-TW" altLang="en-US" dirty="0"/>
              <a:t>回測假設</a:t>
            </a:r>
            <a:endParaRPr lang="en-US" altLang="zh-TW" sz="1800" b="1" dirty="0">
              <a:latin typeface="Microsoft JhengHei"/>
              <a:ea typeface="Microsoft JhengHei"/>
            </a:endParaRPr>
          </a:p>
          <a:p>
            <a:pPr marL="285750" indent="-285750">
              <a:spcBef>
                <a:spcPts val="0"/>
              </a:spcBef>
              <a:buSzPts val="2000"/>
              <a:buFontTx/>
              <a:buChar char="-"/>
            </a:pPr>
            <a:r>
              <a:rPr lang="zh-TW" altLang="en-US" dirty="0"/>
              <a:t>策略核心邏輯</a:t>
            </a:r>
            <a:endParaRPr lang="en-US" altLang="zh-TW" sz="1800" b="1" dirty="0">
              <a:latin typeface="Microsoft JhengHei"/>
              <a:ea typeface="Microsoft JhengHei"/>
            </a:endParaRPr>
          </a:p>
          <a:p>
            <a:pPr marL="285750" indent="-285750">
              <a:spcBef>
                <a:spcPts val="0"/>
              </a:spcBef>
              <a:buSzPts val="2000"/>
              <a:buFontTx/>
              <a:buChar char="-"/>
            </a:pPr>
            <a:r>
              <a:rPr lang="zh-TW" altLang="en-US" dirty="0"/>
              <a:t>參數選擇與資產配置</a:t>
            </a:r>
            <a:endParaRPr lang="en-US" altLang="zh-TW" dirty="0"/>
          </a:p>
          <a:p>
            <a:pPr marL="285750" indent="-285750">
              <a:spcBef>
                <a:spcPts val="0"/>
              </a:spcBef>
              <a:buSzPts val="2000"/>
              <a:buFontTx/>
              <a:buChar char="-"/>
            </a:pPr>
            <a:r>
              <a:rPr lang="zh-TW" altLang="en-US" sz="1800" b="1" dirty="0">
                <a:latin typeface="Microsoft JhengHei"/>
                <a:ea typeface="Microsoft JhengHei"/>
              </a:rPr>
              <a:t>回測績效</a:t>
            </a:r>
            <a:endParaRPr lang="en-US" altLang="zh-TW" sz="1800" b="1" dirty="0">
              <a:latin typeface="Microsoft JhengHei"/>
              <a:ea typeface="Microsoft JhengHei"/>
            </a:endParaRPr>
          </a:p>
          <a:p>
            <a:pPr marL="285750" indent="-285750">
              <a:spcBef>
                <a:spcPts val="0"/>
              </a:spcBef>
              <a:buSzPts val="2000"/>
              <a:buFontTx/>
              <a:buChar char="-"/>
            </a:pPr>
            <a:r>
              <a:rPr lang="zh-TW" altLang="en-US" dirty="0"/>
              <a:t>每月報酬</a:t>
            </a:r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730D89-C77B-89E1-7AC4-28CB4BB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回測假設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98121A-3EBF-755A-F005-F1B76E5F1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021" y="885373"/>
            <a:ext cx="8579785" cy="2819728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SzPts val="2000"/>
              <a:buFontTx/>
              <a:buChar char="-"/>
            </a:pPr>
            <a:r>
              <a:rPr lang="zh-TW" altLang="en-US" sz="1600" b="1" dirty="0">
                <a:latin typeface="Microsoft JhengHei"/>
                <a:ea typeface="Microsoft JhengHei"/>
              </a:rPr>
              <a:t>交易商品：比特幣永續期貨</a:t>
            </a:r>
            <a:endParaRPr lang="en-US" altLang="zh-TW" sz="1600" b="1" dirty="0">
              <a:latin typeface="Microsoft JhengHei"/>
              <a:ea typeface="Microsoft JhengHei"/>
            </a:endParaRPr>
          </a:p>
          <a:p>
            <a:pPr marL="285750" indent="-285750">
              <a:spcBef>
                <a:spcPts val="0"/>
              </a:spcBef>
              <a:buSzPts val="2000"/>
              <a:buFontTx/>
              <a:buChar char="-"/>
            </a:pPr>
            <a:r>
              <a:rPr lang="zh-TW" altLang="en-US" sz="1600" b="1" dirty="0">
                <a:latin typeface="Microsoft JhengHei"/>
                <a:ea typeface="Microsoft JhengHei"/>
              </a:rPr>
              <a:t>手續費：單邊</a:t>
            </a:r>
            <a:r>
              <a:rPr lang="en-US" altLang="zh-TW" sz="1600" b="1" dirty="0">
                <a:latin typeface="Microsoft JhengHei"/>
                <a:ea typeface="Microsoft JhengHei"/>
              </a:rPr>
              <a:t> 0.15%</a:t>
            </a:r>
          </a:p>
          <a:p>
            <a:pPr marL="285750" indent="-285750">
              <a:spcBef>
                <a:spcPts val="0"/>
              </a:spcBef>
              <a:buSzPts val="2000"/>
              <a:buFontTx/>
              <a:buChar char="-"/>
            </a:pPr>
            <a:r>
              <a:rPr lang="zh-TW" altLang="en-US" sz="1600" b="1" dirty="0">
                <a:latin typeface="Microsoft JhengHei"/>
                <a:ea typeface="Microsoft JhengHei"/>
              </a:rPr>
              <a:t>本金：</a:t>
            </a:r>
            <a:r>
              <a:rPr lang="en-US" altLang="zh-TW" sz="1600" b="1" dirty="0">
                <a:latin typeface="Microsoft JhengHei"/>
                <a:ea typeface="Microsoft JhengHei"/>
              </a:rPr>
              <a:t>10,000U</a:t>
            </a:r>
          </a:p>
          <a:p>
            <a:pPr marL="285750" indent="-285750">
              <a:spcBef>
                <a:spcPts val="0"/>
              </a:spcBef>
              <a:buSzPts val="2000"/>
              <a:buFontTx/>
              <a:buChar char="-"/>
            </a:pPr>
            <a:r>
              <a:rPr lang="zh-TW" altLang="en-US" sz="1600" b="1" dirty="0">
                <a:latin typeface="Microsoft JhengHei"/>
                <a:ea typeface="Microsoft JhengHei"/>
              </a:rPr>
              <a:t>時間頻率：</a:t>
            </a:r>
            <a:r>
              <a:rPr lang="en-US" altLang="zh-TW" sz="1600" b="1" dirty="0">
                <a:latin typeface="Microsoft JhengHei"/>
                <a:ea typeface="Microsoft JhengHei"/>
              </a:rPr>
              <a:t>15min</a:t>
            </a:r>
          </a:p>
          <a:p>
            <a:pPr marL="285750" indent="-285750">
              <a:spcBef>
                <a:spcPts val="0"/>
              </a:spcBef>
              <a:buSzPts val="2000"/>
              <a:buFontTx/>
              <a:buChar char="-"/>
            </a:pPr>
            <a:r>
              <a:rPr lang="zh-TW" altLang="en-US" sz="1600" b="1" dirty="0">
                <a:latin typeface="Microsoft JhengHei"/>
                <a:ea typeface="Microsoft JhengHei"/>
              </a:rPr>
              <a:t>樣本內：</a:t>
            </a:r>
            <a:r>
              <a:rPr lang="en-US" altLang="zh-TW" sz="1600" b="1" dirty="0">
                <a:latin typeface="Microsoft JhengHei"/>
                <a:ea typeface="Microsoft JhengHei"/>
              </a:rPr>
              <a:t>2020/1/1 - 2022/8/31</a:t>
            </a:r>
          </a:p>
          <a:p>
            <a:pPr marL="285750" indent="-285750">
              <a:spcBef>
                <a:spcPts val="0"/>
              </a:spcBef>
              <a:buSzPts val="2000"/>
              <a:buFontTx/>
              <a:buChar char="-"/>
            </a:pPr>
            <a:r>
              <a:rPr lang="zh-TW" altLang="en-US" sz="1600" b="1" dirty="0">
                <a:latin typeface="Microsoft JhengHei"/>
                <a:ea typeface="Microsoft JhengHei"/>
              </a:rPr>
              <a:t>樣本外：</a:t>
            </a:r>
            <a:r>
              <a:rPr lang="en-US" altLang="zh-TW" sz="1600" b="1" dirty="0">
                <a:latin typeface="Microsoft JhengHei"/>
                <a:ea typeface="Microsoft JhengHei"/>
              </a:rPr>
              <a:t>2022/9/1 – 2023/8/15</a:t>
            </a:r>
          </a:p>
        </p:txBody>
      </p:sp>
      <p:sp>
        <p:nvSpPr>
          <p:cNvPr id="4" name="Google Shape;109;p3">
            <a:extLst>
              <a:ext uri="{FF2B5EF4-FFF2-40B4-BE49-F238E27FC236}">
                <a16:creationId xmlns:a16="http://schemas.microsoft.com/office/drawing/2014/main" id="{0CAF2F2F-E270-4391-F149-BE216CCB334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95823" y="6596094"/>
            <a:ext cx="166069" cy="24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icrosoft JhengHei"/>
              <a:buNone/>
            </a:pPr>
            <a:fld id="{00000000-1234-1234-1234-123412341234}" type="slidenum">
              <a:rPr lang="en-US" altLang="zh-TW"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fld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10918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title"/>
          </p:nvPr>
        </p:nvSpPr>
        <p:spPr>
          <a:xfrm>
            <a:off x="282107" y="298279"/>
            <a:ext cx="8579785" cy="46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360"/>
              </a:buClr>
              <a:buSzPts val="2400"/>
              <a:buFont typeface="Microsoft JhengHei"/>
              <a:buNone/>
            </a:pPr>
            <a:r>
              <a:rPr lang="zh-TW" altLang="en-US" dirty="0"/>
              <a:t>策略核心邏輯</a:t>
            </a:r>
            <a:endParaRPr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9" name="Google Shape;89;p2"/>
          <p:cNvSpPr txBox="1">
            <a:spLocks noGrp="1"/>
          </p:cNvSpPr>
          <p:nvPr>
            <p:ph type="sldNum" idx="12"/>
          </p:nvPr>
        </p:nvSpPr>
        <p:spPr>
          <a:xfrm>
            <a:off x="8695823" y="6596094"/>
            <a:ext cx="166069" cy="24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icrosoft JhengHei"/>
              <a:buNone/>
            </a:pPr>
            <a:fld id="{00000000-1234-1234-1234-123412341234}" type="slidenum">
              <a:rPr lang="en-US" altLang="zh-TW"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fld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90" name="Google Shape;90;p2"/>
          <p:cNvGrpSpPr/>
          <p:nvPr/>
        </p:nvGrpSpPr>
        <p:grpSpPr>
          <a:xfrm>
            <a:off x="-1518228" y="66804"/>
            <a:ext cx="1278462" cy="5645399"/>
            <a:chOff x="-2208014" y="1392116"/>
            <a:chExt cx="1278462" cy="5645399"/>
          </a:xfrm>
        </p:grpSpPr>
        <p:sp>
          <p:nvSpPr>
            <p:cNvPr id="91" name="Google Shape;91;p2"/>
            <p:cNvSpPr/>
            <p:nvPr/>
          </p:nvSpPr>
          <p:spPr>
            <a:xfrm>
              <a:off x="-2208014" y="1862454"/>
              <a:ext cx="1278462" cy="471684"/>
            </a:xfrm>
            <a:prstGeom prst="rect">
              <a:avLst/>
            </a:prstGeom>
            <a:solidFill>
              <a:srgbClr val="013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-2208014" y="3273468"/>
              <a:ext cx="1278462" cy="4716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-2208014" y="2803130"/>
              <a:ext cx="1278462" cy="471684"/>
            </a:xfrm>
            <a:prstGeom prst="rect">
              <a:avLst/>
            </a:prstGeom>
            <a:solidFill>
              <a:srgbClr val="83BC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2208014" y="3743806"/>
              <a:ext cx="1278462" cy="471684"/>
            </a:xfrm>
            <a:prstGeom prst="rect">
              <a:avLst/>
            </a:prstGeom>
            <a:solidFill>
              <a:srgbClr val="F672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2208014" y="4684482"/>
              <a:ext cx="1278462" cy="471684"/>
            </a:xfrm>
            <a:prstGeom prst="rect">
              <a:avLst/>
            </a:prstGeom>
            <a:solidFill>
              <a:srgbClr val="C19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-2208014" y="4214144"/>
              <a:ext cx="1278462" cy="471684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-2208014" y="2332792"/>
              <a:ext cx="1278462" cy="471684"/>
            </a:xfrm>
            <a:prstGeom prst="rect">
              <a:avLst/>
            </a:prstGeom>
            <a:solidFill>
              <a:srgbClr val="18C1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-2208014" y="5154820"/>
              <a:ext cx="1278462" cy="471684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-2208014" y="1392116"/>
              <a:ext cx="1278462" cy="471684"/>
            </a:xfrm>
            <a:prstGeom prst="rect">
              <a:avLst/>
            </a:prstGeom>
            <a:solidFill>
              <a:srgbClr val="E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-2208014" y="5625155"/>
              <a:ext cx="1278462" cy="471684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2208014" y="6095493"/>
              <a:ext cx="1278462" cy="47168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-2208014" y="6565831"/>
              <a:ext cx="1278462" cy="471684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"/>
          <p:cNvSpPr txBox="1"/>
          <p:nvPr/>
        </p:nvSpPr>
        <p:spPr>
          <a:xfrm>
            <a:off x="370114" y="884133"/>
            <a:ext cx="8491778" cy="495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285750" indent="-285750">
              <a:lnSpc>
                <a:spcPct val="150000"/>
              </a:lnSpc>
              <a:buSzPts val="2000"/>
              <a:buFontTx/>
              <a:buChar char="-"/>
            </a:pPr>
            <a:r>
              <a:rPr lang="zh-TW" altLang="en-US" b="1" dirty="0">
                <a:latin typeface="Microsoft JhengHei"/>
                <a:ea typeface="Microsoft JhengHei"/>
                <a:sym typeface="Microsoft JhengHei"/>
              </a:rPr>
              <a:t>想法</a:t>
            </a:r>
            <a:endParaRPr lang="en-US" altLang="zh-TW" b="1" dirty="0">
              <a:latin typeface="Microsoft JhengHei"/>
              <a:ea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icrosoft JhengHei"/>
              <a:buNone/>
            </a:pPr>
            <a:r>
              <a:rPr lang="zh-TW" altLang="en-US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由於比特幣是一個深受投資人情緒影響的市場，使用趨勢策略再適合不過了。我使用</a:t>
            </a:r>
            <a:r>
              <a:rPr lang="zh-TW" altLang="en-US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RSI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衡量市場趨勢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   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當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RSI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快線進入超買區時就進場作多，並在這個基礎下加入一條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RSI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慢線作為濾網，只有在市場處於上漲趨勢時才入場。經過實測這個策略的做空表現不佳，因此只做多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en-US" altLang="zh-TW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RSI </a:t>
            </a:r>
            <a:r>
              <a:rPr lang="zh-TW" altLang="en-US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定義</a:t>
            </a:r>
            <a:endParaRPr lang="en-US" altLang="zh-TW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     </a:t>
            </a:r>
            <a:r>
              <a:rPr lang="zh-TW" altLang="en-US" i="0" dirty="0">
                <a:latin typeface="+mj-lt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U =</a:t>
            </a:r>
            <a:r>
              <a:rPr lang="zh-TW" altLang="en-US" i="0" dirty="0">
                <a:latin typeface="+mj-lt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b="0" i="0" dirty="0">
                <a:latin typeface="+mj-lt"/>
                <a:ea typeface="Microsoft JhengHei"/>
                <a:cs typeface="Microsoft JhengHei"/>
                <a:sym typeface="Microsoft JhengHei"/>
              </a:rPr>
              <a:t>EMA</a:t>
            </a: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(max(close</a:t>
            </a:r>
            <a:r>
              <a:rPr lang="en-US" altLang="zh-TW" i="0" dirty="0">
                <a:latin typeface="+mj-lt"/>
                <a:ea typeface="Microsoft JhengHei"/>
                <a:sym typeface="Microsoft JhengHei"/>
              </a:rPr>
              <a:t>[</a:t>
            </a: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t] </a:t>
            </a:r>
            <a:r>
              <a:rPr lang="en-US" altLang="zh-TW" b="0" i="0" dirty="0">
                <a:latin typeface="+mj-lt"/>
                <a:ea typeface="Microsoft JhengHei"/>
                <a:cs typeface="Microsoft JhengHei"/>
                <a:sym typeface="Microsoft JhengHei"/>
              </a:rPr>
              <a:t>- </a:t>
            </a: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close[t-1], 0))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     </a:t>
            </a:r>
            <a:r>
              <a:rPr lang="zh-TW" altLang="en-US" i="0" dirty="0">
                <a:latin typeface="+mj-lt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D =</a:t>
            </a:r>
            <a:r>
              <a:rPr lang="zh-TW" altLang="en-US" i="0" dirty="0">
                <a:latin typeface="+mj-lt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b="0" i="0" dirty="0">
                <a:latin typeface="+mj-lt"/>
                <a:ea typeface="Microsoft JhengHei"/>
                <a:cs typeface="Microsoft JhengHei"/>
                <a:sym typeface="Microsoft JhengHei"/>
              </a:rPr>
              <a:t>EMA</a:t>
            </a: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(min</a:t>
            </a:r>
            <a:r>
              <a:rPr lang="en-US" altLang="zh-TW" b="0" i="0" dirty="0">
                <a:latin typeface="+mj-lt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close[t] </a:t>
            </a:r>
            <a:r>
              <a:rPr lang="en-US" altLang="zh-TW" b="0" i="0" dirty="0">
                <a:latin typeface="+mj-lt"/>
                <a:ea typeface="Microsoft JhengHei"/>
                <a:cs typeface="Microsoft JhengHei"/>
                <a:sym typeface="Microsoft JhengHei"/>
              </a:rPr>
              <a:t>- </a:t>
            </a: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close[t-1], 0)</a:t>
            </a:r>
            <a:r>
              <a:rPr lang="en-US" altLang="zh-TW" b="0" i="0" dirty="0">
                <a:latin typeface="+mj-lt"/>
                <a:ea typeface="Microsoft JhengHei"/>
                <a:cs typeface="Microsoft JhengHei"/>
                <a:sym typeface="Microsoft JhengHei"/>
              </a:rPr>
              <a:t>)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     </a:t>
            </a:r>
            <a:r>
              <a:rPr lang="zh-TW" altLang="en-US" i="0" dirty="0">
                <a:latin typeface="+mj-lt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i="0" dirty="0">
                <a:latin typeface="+mj-lt"/>
                <a:ea typeface="Microsoft JhengHei"/>
                <a:cs typeface="Microsoft JhengHei"/>
                <a:sym typeface="Microsoft JhengHei"/>
              </a:rPr>
              <a:t>RSI = </a:t>
            </a:r>
            <a:r>
              <a:rPr lang="en-US" altLang="zh-TW" i="0" dirty="0">
                <a:latin typeface="+mj-lt"/>
                <a:ea typeface="Microsoft JhengHei"/>
                <a:sym typeface="Microsoft JhengHei"/>
              </a:rPr>
              <a:t>U / (U</a:t>
            </a:r>
            <a:r>
              <a:rPr lang="zh-TW" altLang="en-US" i="0" dirty="0">
                <a:latin typeface="+mj-lt"/>
                <a:ea typeface="Microsoft JhengHei"/>
                <a:sym typeface="Microsoft JhengHei"/>
              </a:rPr>
              <a:t> </a:t>
            </a:r>
            <a:r>
              <a:rPr lang="en-US" altLang="zh-TW" i="0" dirty="0">
                <a:latin typeface="+mj-lt"/>
                <a:ea typeface="Microsoft JhengHei"/>
                <a:sym typeface="Microsoft JhengHei"/>
              </a:rPr>
              <a:t>+</a:t>
            </a:r>
            <a:r>
              <a:rPr lang="zh-TW" altLang="en-US" i="0" dirty="0">
                <a:latin typeface="+mj-lt"/>
                <a:ea typeface="Microsoft JhengHei"/>
                <a:sym typeface="Microsoft JhengHei"/>
              </a:rPr>
              <a:t> </a:t>
            </a:r>
            <a:r>
              <a:rPr lang="en-US" altLang="zh-TW" i="0" dirty="0">
                <a:latin typeface="+mj-lt"/>
                <a:ea typeface="Microsoft JhengHei"/>
                <a:sym typeface="Microsoft JhengHei"/>
              </a:rPr>
              <a:t>D)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</a:pPr>
            <a:r>
              <a:rPr lang="zh-TW" altLang="en-US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策略邏輯</a:t>
            </a:r>
            <a:endParaRPr lang="en-US" altLang="zh-TW" b="1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icrosoft JhengHei"/>
              <a:buNone/>
            </a:pPr>
            <a:r>
              <a:rPr lang="zh-TW" altLang="en-US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</a:t>
            </a:r>
            <a:r>
              <a:rPr lang="en-US" altLang="zh-TW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入場訊號：RSI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快線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&gt; 70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且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RSI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慢線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 &gt; 70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，則以當根ｋ線收盤價進場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icrosoft JhengHei"/>
              <a:buNone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  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出場訊號：RSI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快線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&lt; 30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，則以當根ｋ線收盤價出場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icrosoft JhengHei"/>
              <a:buNone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  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停利：無</a:t>
            </a:r>
            <a:endParaRPr 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icrosoft JhengHei"/>
              <a:buNone/>
            </a:pPr>
            <a:r>
              <a:rPr lang="zh-TW" altLang="en-US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</a:t>
            </a:r>
            <a:r>
              <a:rPr lang="en-US" altLang="zh-TW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停損：下跌</a:t>
            </a:r>
            <a:r>
              <a:rPr lang="en-US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3%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時於當根</a:t>
            </a:r>
            <a:r>
              <a:rPr lang="en-US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 </a:t>
            </a:r>
            <a:r>
              <a:rPr lang="zh-TW" altLang="en-US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線的收盤價賣出</a:t>
            </a:r>
            <a:endParaRPr lang="en-US" altLang="zh-TW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indent="-285750">
              <a:lnSpc>
                <a:spcPct val="150000"/>
              </a:lnSpc>
              <a:buSzPts val="2000"/>
              <a:buFontTx/>
              <a:buChar char="-"/>
            </a:pPr>
            <a:r>
              <a:rPr lang="zh-TW" altLang="en-US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參數</a:t>
            </a:r>
            <a:endParaRPr lang="en-US" altLang="zh-TW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lnSpc>
                <a:spcPct val="150000"/>
              </a:lnSpc>
              <a:buSzPts val="2000"/>
            </a:pPr>
            <a:r>
              <a:rPr lang="en-US" altLang="zh-TW" b="1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</a:t>
            </a:r>
            <a:r>
              <a:rPr lang="zh-TW" altLang="en-US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 [10, 50]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作為快慢線的參數區間，進行最佳化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A00E105-3454-B557-5D78-224D58E87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91" t="3315" r="32868" b="-3315"/>
          <a:stretch/>
        </p:blipFill>
        <p:spPr>
          <a:xfrm>
            <a:off x="6548521" y="3668440"/>
            <a:ext cx="2565245" cy="256489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FAA9F78-90EC-7FCD-5139-D0812079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參數選擇與資產配置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5792B0-8E40-B01E-4C13-A41907532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108" y="851186"/>
            <a:ext cx="8579785" cy="5187567"/>
          </a:xfrm>
          <a:ln>
            <a:noFill/>
          </a:ln>
        </p:spPr>
        <p:txBody>
          <a:bodyPr/>
          <a:lstStyle/>
          <a:p>
            <a:pPr marL="139700" indent="0">
              <a:buNone/>
            </a:pPr>
            <a:r>
              <a:rPr kumimoji="1" lang="zh-TW" altLang="en-US" dirty="0"/>
              <a:t>查看參數分佈可以發現的確有參數高原的存在。</a:t>
            </a:r>
            <a:endParaRPr kumimoji="1" lang="en-US" altLang="zh-TW" dirty="0"/>
          </a:p>
          <a:p>
            <a:pPr marL="139700" indent="0">
              <a:buNone/>
            </a:pPr>
            <a:r>
              <a:rPr kumimoji="1" lang="zh-TW" altLang="en-US" dirty="0"/>
              <a:t>選取快線參數</a:t>
            </a:r>
            <a:r>
              <a:rPr kumimoji="1" lang="en-US" altLang="zh-TW" dirty="0"/>
              <a:t> &lt; </a:t>
            </a:r>
            <a:r>
              <a:rPr kumimoji="1" lang="zh-TW" altLang="en-US" dirty="0"/>
              <a:t>慢線參數且</a:t>
            </a:r>
            <a:r>
              <a:rPr kumimoji="1" lang="en-US" altLang="zh-TW" dirty="0"/>
              <a:t> Sharpe</a:t>
            </a:r>
            <a:r>
              <a:rPr kumimoji="1" lang="zh-TW" altLang="en-US" dirty="0"/>
              <a:t> </a:t>
            </a:r>
            <a:r>
              <a:rPr kumimoji="1" lang="en-US" altLang="zh-TW" dirty="0"/>
              <a:t>ratio </a:t>
            </a:r>
            <a:r>
              <a:rPr kumimoji="1" lang="zh-TW" altLang="en-US" dirty="0"/>
              <a:t>最高的</a:t>
            </a:r>
            <a:r>
              <a:rPr kumimoji="1" lang="en-US" altLang="zh-TW" dirty="0"/>
              <a:t> 5 </a:t>
            </a:r>
            <a:r>
              <a:rPr kumimoji="1" lang="zh-TW" altLang="en-US" dirty="0"/>
              <a:t>組參數，分別建立五組策略，並對其進行等重</a:t>
            </a:r>
            <a:r>
              <a:rPr kumimoji="1" lang="en-US" altLang="zh-TW" dirty="0"/>
              <a:t> (eq) </a:t>
            </a:r>
            <a:r>
              <a:rPr kumimoji="1" lang="zh-TW" altLang="en-US" dirty="0"/>
              <a:t>與</a:t>
            </a:r>
            <a:r>
              <a:rPr kumimoji="1" lang="en-US" altLang="zh-TW" dirty="0"/>
              <a:t> Risk Parity (</a:t>
            </a:r>
            <a:r>
              <a:rPr kumimoji="1" lang="en-US" altLang="zh-TW" dirty="0" err="1"/>
              <a:t>rp</a:t>
            </a:r>
            <a:r>
              <a:rPr kumimoji="1" lang="en-US" altLang="zh-TW" dirty="0"/>
              <a:t>) </a:t>
            </a:r>
            <a:r>
              <a:rPr kumimoji="1" lang="zh-TW" altLang="en-US" dirty="0"/>
              <a:t>的資產配置。可以發現等重的配置下，</a:t>
            </a:r>
            <a:r>
              <a:rPr kumimoji="1" lang="en-US" altLang="zh-TW" dirty="0"/>
              <a:t>Sharpe</a:t>
            </a:r>
            <a:r>
              <a:rPr kumimoji="1" lang="zh-TW" altLang="en-US" dirty="0"/>
              <a:t> </a:t>
            </a:r>
            <a:r>
              <a:rPr kumimoji="1" lang="en-US" altLang="zh-TW" dirty="0"/>
              <a:t>ratio </a:t>
            </a:r>
            <a:r>
              <a:rPr kumimoji="1" lang="zh-TW" altLang="en-US" dirty="0"/>
              <a:t>比單一策略來的都高，且</a:t>
            </a:r>
            <a:r>
              <a:rPr kumimoji="1" lang="en-US" altLang="zh-TW" dirty="0"/>
              <a:t> MDD </a:t>
            </a:r>
            <a:r>
              <a:rPr kumimoji="1" lang="zh-TW" altLang="en-US" dirty="0"/>
              <a:t>比所有單一策略接來得低。</a:t>
            </a:r>
            <a:endParaRPr kumimoji="1" lang="en-US" altLang="zh-TW" dirty="0"/>
          </a:p>
          <a:p>
            <a:pPr marL="139700" indent="0">
              <a:buNone/>
            </a:pPr>
            <a:r>
              <a:rPr kumimoji="1" lang="zh-TW" altLang="en-US" dirty="0"/>
              <a:t>選出的參數：</a:t>
            </a:r>
            <a:r>
              <a:rPr kumimoji="1" lang="en-US" altLang="zh-TW" dirty="0"/>
              <a:t>[(32, 39), (32, 38), (33, 45), (32, 34), (44, 49)]</a:t>
            </a:r>
            <a:endParaRPr kumimoji="1"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2ADD4EA-2226-0EF5-2346-D6B493A1A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40" y="3090136"/>
            <a:ext cx="6314638" cy="3092883"/>
          </a:xfrm>
          <a:prstGeom prst="rect">
            <a:avLst/>
          </a:prstGeom>
        </p:spPr>
      </p:pic>
      <p:sp>
        <p:nvSpPr>
          <p:cNvPr id="8" name="框架 7">
            <a:extLst>
              <a:ext uri="{FF2B5EF4-FFF2-40B4-BE49-F238E27FC236}">
                <a16:creationId xmlns:a16="http://schemas.microsoft.com/office/drawing/2014/main" id="{79F079A1-8E9B-48E8-58C8-5902FB9E176D}"/>
              </a:ext>
            </a:extLst>
          </p:cNvPr>
          <p:cNvSpPr/>
          <p:nvPr/>
        </p:nvSpPr>
        <p:spPr>
          <a:xfrm>
            <a:off x="395666" y="4208073"/>
            <a:ext cx="6369320" cy="22271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9" name="框架 8">
            <a:extLst>
              <a:ext uri="{FF2B5EF4-FFF2-40B4-BE49-F238E27FC236}">
                <a16:creationId xmlns:a16="http://schemas.microsoft.com/office/drawing/2014/main" id="{9D5D6FF1-5B02-B00F-0D77-23AF8F904C87}"/>
              </a:ext>
            </a:extLst>
          </p:cNvPr>
          <p:cNvSpPr/>
          <p:nvPr/>
        </p:nvSpPr>
        <p:spPr>
          <a:xfrm>
            <a:off x="379532" y="5470196"/>
            <a:ext cx="6385454" cy="22271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9" name="Google Shape;109;p3">
            <a:extLst>
              <a:ext uri="{FF2B5EF4-FFF2-40B4-BE49-F238E27FC236}">
                <a16:creationId xmlns:a16="http://schemas.microsoft.com/office/drawing/2014/main" id="{FF8312CE-6590-69C6-6F07-F623DF40A9A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95823" y="6596094"/>
            <a:ext cx="166069" cy="24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icrosoft JhengHei"/>
              <a:buNone/>
            </a:pPr>
            <a:fld id="{00000000-1234-1234-1234-123412341234}" type="slidenum">
              <a:rPr lang="en-US" altLang="zh-TW"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fld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40758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82107" y="298279"/>
            <a:ext cx="8579785" cy="46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360"/>
              </a:buClr>
              <a:buSzPts val="2400"/>
              <a:buFont typeface="Microsoft JhengHei"/>
              <a:buNone/>
            </a:pPr>
            <a:r>
              <a:rPr lang="zh-TW" altLang="en-US" dirty="0"/>
              <a:t>回測績效</a:t>
            </a:r>
            <a:endParaRPr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sldNum" idx="12"/>
          </p:nvPr>
        </p:nvSpPr>
        <p:spPr>
          <a:xfrm>
            <a:off x="8695823" y="6596094"/>
            <a:ext cx="166069" cy="24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icrosoft JhengHei"/>
              <a:buNone/>
            </a:pPr>
            <a:fld id="{00000000-1234-1234-1234-123412341234}" type="slidenum">
              <a:rPr lang="en-US" altLang="zh-TW">
                <a:latin typeface="Microsoft JhengHei"/>
                <a:ea typeface="Microsoft JhengHei"/>
                <a:cs typeface="Microsoft JhengHei"/>
                <a:sym typeface="Microsoft JhengHei"/>
              </a:rPr>
              <a:t>6</a:t>
            </a:fld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10" name="Google Shape;110;p3"/>
          <p:cNvGrpSpPr/>
          <p:nvPr/>
        </p:nvGrpSpPr>
        <p:grpSpPr>
          <a:xfrm>
            <a:off x="-1518228" y="553816"/>
            <a:ext cx="1278462" cy="5645399"/>
            <a:chOff x="-2208014" y="1392116"/>
            <a:chExt cx="1278462" cy="5645399"/>
          </a:xfrm>
        </p:grpSpPr>
        <p:sp>
          <p:nvSpPr>
            <p:cNvPr id="111" name="Google Shape;111;p3"/>
            <p:cNvSpPr/>
            <p:nvPr/>
          </p:nvSpPr>
          <p:spPr>
            <a:xfrm>
              <a:off x="-2208014" y="1862454"/>
              <a:ext cx="1278462" cy="471684"/>
            </a:xfrm>
            <a:prstGeom prst="rect">
              <a:avLst/>
            </a:prstGeom>
            <a:solidFill>
              <a:srgbClr val="013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-2208014" y="3273468"/>
              <a:ext cx="1278462" cy="4716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-2208014" y="2803130"/>
              <a:ext cx="1278462" cy="471684"/>
            </a:xfrm>
            <a:prstGeom prst="rect">
              <a:avLst/>
            </a:prstGeom>
            <a:solidFill>
              <a:srgbClr val="83BC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2208014" y="3743806"/>
              <a:ext cx="1278462" cy="471684"/>
            </a:xfrm>
            <a:prstGeom prst="rect">
              <a:avLst/>
            </a:prstGeom>
            <a:solidFill>
              <a:srgbClr val="F672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-2208014" y="4684482"/>
              <a:ext cx="1278462" cy="471684"/>
            </a:xfrm>
            <a:prstGeom prst="rect">
              <a:avLst/>
            </a:prstGeom>
            <a:solidFill>
              <a:srgbClr val="C19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-2208014" y="4214144"/>
              <a:ext cx="1278462" cy="471684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-2208014" y="2332792"/>
              <a:ext cx="1278462" cy="471684"/>
            </a:xfrm>
            <a:prstGeom prst="rect">
              <a:avLst/>
            </a:prstGeom>
            <a:solidFill>
              <a:srgbClr val="18C1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-2208014" y="5154820"/>
              <a:ext cx="1278462" cy="471684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-2208014" y="1392116"/>
              <a:ext cx="1278462" cy="471684"/>
            </a:xfrm>
            <a:prstGeom prst="rect">
              <a:avLst/>
            </a:prstGeom>
            <a:solidFill>
              <a:srgbClr val="E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-2208014" y="5625155"/>
              <a:ext cx="1278462" cy="471684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-2208014" y="6095493"/>
              <a:ext cx="1278462" cy="47168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-2208014" y="6565831"/>
              <a:ext cx="1278462" cy="471684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6" name="表格 26">
            <a:extLst>
              <a:ext uri="{FF2B5EF4-FFF2-40B4-BE49-F238E27FC236}">
                <a16:creationId xmlns:a16="http://schemas.microsoft.com/office/drawing/2014/main" id="{421D213F-1591-7FC8-D2DA-28CE9B45C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89080"/>
              </p:ext>
            </p:extLst>
          </p:nvPr>
        </p:nvGraphicFramePr>
        <p:xfrm>
          <a:off x="4321839" y="943702"/>
          <a:ext cx="4540053" cy="5232961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948584">
                  <a:extLst>
                    <a:ext uri="{9D8B030D-6E8A-4147-A177-3AD203B41FA5}">
                      <a16:colId xmlns:a16="http://schemas.microsoft.com/office/drawing/2014/main" val="715086195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3622443134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3734846399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1442329515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3726549637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1204147895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2207224187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2182000672"/>
                    </a:ext>
                  </a:extLst>
                </a:gridCol>
              </a:tblGrid>
              <a:tr h="658711">
                <a:tc>
                  <a:txBody>
                    <a:bodyPr/>
                    <a:lstStyle/>
                    <a:p>
                      <a:pPr algn="ctr" fontAlgn="ctr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Buy and Hold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Equal Weight</a:t>
                      </a:r>
                    </a:p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(In-Sample)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Equal</a:t>
                      </a:r>
                    </a:p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Weight</a:t>
                      </a:r>
                    </a:p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(Out-Sample)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Equal</a:t>
                      </a:r>
                    </a:p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Weight</a:t>
                      </a:r>
                    </a:p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(All-Sample)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Risk Parity</a:t>
                      </a:r>
                    </a:p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(In-Sample)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Risk Parity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(Out-Sample)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Risk Parity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(All-Sample)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005663"/>
                  </a:ext>
                </a:extLst>
              </a:tr>
              <a:tr h="508250"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 Return</a:t>
                      </a:r>
                      <a:r>
                        <a:rPr lang="zh-TW" alt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239%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194%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36%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229%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154%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34%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188%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584337121"/>
                  </a:ext>
                </a:extLst>
              </a:tr>
              <a:tr h="508250"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Ann. Return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26%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32%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25%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26%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27%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24%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22%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95227646"/>
                  </a:ext>
                </a:extLst>
              </a:tr>
              <a:tr h="508250"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 Return</a:t>
                      </a:r>
                    </a:p>
                    <a:p>
                      <a:pPr algn="ctr" fontAlgn="ctr"/>
                      <a:r>
                        <a:rPr lang="en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(Compounded)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310%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490%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38%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715%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316%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36%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467%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99690165"/>
                  </a:ext>
                </a:extLst>
              </a:tr>
              <a:tr h="508250"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TW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Ann. Return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zh-TW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(Compounded)</a:t>
                      </a:r>
                      <a:endParaRPr lang="en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31%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58%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26%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49%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45%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25%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39%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53428704"/>
                  </a:ext>
                </a:extLst>
              </a:tr>
              <a:tr h="508250"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Ann. Volatility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74%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35%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27%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33%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30%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25%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</a:rPr>
                        <a:t>28%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295285473"/>
                  </a:ext>
                </a:extLst>
              </a:tr>
              <a:tr h="5082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Sharpe</a:t>
                      </a:r>
                      <a:r>
                        <a:rPr lang="zh-TW" alt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Ratio</a:t>
                      </a:r>
                    </a:p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(365 based)</a:t>
                      </a:r>
                      <a:endParaRPr lang="en" sz="900" b="0" i="0" u="none" strike="noStrike" cap="none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0.9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2.09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1.41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1.93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1.95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1.44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1.83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65738088"/>
                  </a:ext>
                </a:extLst>
              </a:tr>
              <a:tr h="5082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Sharpe Ratio</a:t>
                      </a:r>
                    </a:p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(252 based)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0.74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1.73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1.17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1.62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1.52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812973292"/>
                  </a:ext>
                </a:extLst>
              </a:tr>
              <a:tr h="5082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Max Drawdown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-77%</a:t>
                      </a:r>
                      <a:endParaRPr lang="en" sz="900" b="0" i="0" u="none" strike="noStrike" cap="none" dirty="0">
                        <a:solidFill>
                          <a:schemeClr val="dk1"/>
                        </a:solidFill>
                        <a:effectLst/>
                        <a:latin typeface="+mj-lt"/>
                        <a:ea typeface="Toppan Bunkyu Midashi Gothic Extrabold" panose="020B0900000000000000" pitchFamily="34" charset="-128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-19%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-19%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-19%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-17%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-14%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-17%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410962361"/>
                  </a:ext>
                </a:extLst>
              </a:tr>
              <a:tr h="5082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Calmar Ratio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0.43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3.13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2.06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2.76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2.6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2.52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2.44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745059478"/>
                  </a:ext>
                </a:extLst>
              </a:tr>
            </a:tbl>
          </a:graphicData>
        </a:graphic>
      </p:graphicFrame>
      <p:pic>
        <p:nvPicPr>
          <p:cNvPr id="27" name="圖片 26">
            <a:extLst>
              <a:ext uri="{FF2B5EF4-FFF2-40B4-BE49-F238E27FC236}">
                <a16:creationId xmlns:a16="http://schemas.microsoft.com/office/drawing/2014/main" id="{726FA15C-AE40-F823-0038-7D4B42AF2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01" y="872040"/>
            <a:ext cx="3899890" cy="2249937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8F877DEF-BEED-4456-E67E-D5BD3D0D3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63" y="2872254"/>
            <a:ext cx="3891146" cy="1875731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1F9188D1-5881-2CC3-54D0-961287164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354" y="4490436"/>
            <a:ext cx="3891147" cy="1496595"/>
          </a:xfrm>
          <a:prstGeom prst="rect">
            <a:avLst/>
          </a:prstGeom>
        </p:spPr>
      </p:pic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F626582F-1ED7-532B-47B0-A702BCE6AF7C}"/>
              </a:ext>
            </a:extLst>
          </p:cNvPr>
          <p:cNvCxnSpPr>
            <a:cxnSpLocks/>
          </p:cNvCxnSpPr>
          <p:nvPr/>
        </p:nvCxnSpPr>
        <p:spPr>
          <a:xfrm flipV="1">
            <a:off x="3036072" y="1139638"/>
            <a:ext cx="0" cy="500131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346A5-C00D-4ED0-A546-F3B98001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每月報酬</a:t>
            </a:r>
          </a:p>
        </p:txBody>
      </p:sp>
      <p:sp>
        <p:nvSpPr>
          <p:cNvPr id="7" name="Google Shape;109;p3">
            <a:extLst>
              <a:ext uri="{FF2B5EF4-FFF2-40B4-BE49-F238E27FC236}">
                <a16:creationId xmlns:a16="http://schemas.microsoft.com/office/drawing/2014/main" id="{1B7D0A06-A865-E271-690B-F4BD509C345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95823" y="6596094"/>
            <a:ext cx="166069" cy="24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icrosoft JhengHei"/>
              <a:buNone/>
            </a:pPr>
            <a:fld id="{00000000-1234-1234-1234-123412341234}" type="slidenum">
              <a:rPr lang="en-US" altLang="zh-TW">
                <a:latin typeface="Microsoft JhengHei"/>
                <a:ea typeface="Microsoft JhengHei"/>
                <a:cs typeface="Microsoft JhengHei"/>
                <a:sym typeface="Microsoft JhengHei"/>
              </a:rPr>
              <a:t>7</a:t>
            </a:fld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CE724D-9473-1A74-20F8-38BB856EF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59" y="1340885"/>
            <a:ext cx="7887010" cy="389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6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82107" y="298279"/>
            <a:ext cx="8579785" cy="46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360"/>
              </a:buClr>
              <a:buSzPts val="2400"/>
              <a:buFont typeface="Microsoft JhengHei"/>
              <a:buNone/>
            </a:pPr>
            <a:r>
              <a:rPr lang="en-US" dirty="0" err="1"/>
              <a:t>考慮滑價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於下根</a:t>
            </a:r>
            <a:r>
              <a:rPr lang="en-US" altLang="zh-TW" dirty="0"/>
              <a:t> k</a:t>
            </a:r>
            <a:r>
              <a:rPr lang="zh-TW" altLang="en-US" dirty="0"/>
              <a:t> 線收盤價進場</a:t>
            </a:r>
            <a:endParaRPr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sldNum" idx="12"/>
          </p:nvPr>
        </p:nvSpPr>
        <p:spPr>
          <a:xfrm>
            <a:off x="8695823" y="6596094"/>
            <a:ext cx="166069" cy="24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icrosoft JhengHei"/>
              <a:buNone/>
            </a:pPr>
            <a:fld id="{00000000-1234-1234-1234-123412341234}" type="slidenum">
              <a:rPr lang="en-US" altLang="zh-TW">
                <a:latin typeface="Microsoft JhengHei"/>
                <a:ea typeface="Microsoft JhengHei"/>
                <a:cs typeface="Microsoft JhengHei"/>
                <a:sym typeface="Microsoft JhengHei"/>
              </a:rPr>
              <a:t>8</a:t>
            </a:fld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10" name="Google Shape;110;p3"/>
          <p:cNvGrpSpPr/>
          <p:nvPr/>
        </p:nvGrpSpPr>
        <p:grpSpPr>
          <a:xfrm>
            <a:off x="-1518228" y="553816"/>
            <a:ext cx="1278462" cy="5645399"/>
            <a:chOff x="-2208014" y="1392116"/>
            <a:chExt cx="1278462" cy="5645399"/>
          </a:xfrm>
        </p:grpSpPr>
        <p:sp>
          <p:nvSpPr>
            <p:cNvPr id="111" name="Google Shape;111;p3"/>
            <p:cNvSpPr/>
            <p:nvPr/>
          </p:nvSpPr>
          <p:spPr>
            <a:xfrm>
              <a:off x="-2208014" y="1862454"/>
              <a:ext cx="1278462" cy="471684"/>
            </a:xfrm>
            <a:prstGeom prst="rect">
              <a:avLst/>
            </a:prstGeom>
            <a:solidFill>
              <a:srgbClr val="013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-2208014" y="3273468"/>
              <a:ext cx="1278462" cy="4716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-2208014" y="2803130"/>
              <a:ext cx="1278462" cy="471684"/>
            </a:xfrm>
            <a:prstGeom prst="rect">
              <a:avLst/>
            </a:prstGeom>
            <a:solidFill>
              <a:srgbClr val="83BC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2208014" y="3743806"/>
              <a:ext cx="1278462" cy="471684"/>
            </a:xfrm>
            <a:prstGeom prst="rect">
              <a:avLst/>
            </a:prstGeom>
            <a:solidFill>
              <a:srgbClr val="F672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-2208014" y="4684482"/>
              <a:ext cx="1278462" cy="471684"/>
            </a:xfrm>
            <a:prstGeom prst="rect">
              <a:avLst/>
            </a:prstGeom>
            <a:solidFill>
              <a:srgbClr val="C198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-2208014" y="4214144"/>
              <a:ext cx="1278462" cy="471684"/>
            </a:xfrm>
            <a:prstGeom prst="rect">
              <a:avLst/>
            </a:prstGeom>
            <a:solidFill>
              <a:srgbClr val="EF8B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-2208014" y="2332792"/>
              <a:ext cx="1278462" cy="471684"/>
            </a:xfrm>
            <a:prstGeom prst="rect">
              <a:avLst/>
            </a:prstGeom>
            <a:solidFill>
              <a:srgbClr val="18C1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-2208014" y="5154820"/>
              <a:ext cx="1278462" cy="471684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-2208014" y="1392116"/>
              <a:ext cx="1278462" cy="471684"/>
            </a:xfrm>
            <a:prstGeom prst="rect">
              <a:avLst/>
            </a:prstGeom>
            <a:solidFill>
              <a:srgbClr val="EE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-2208014" y="5625155"/>
              <a:ext cx="1278462" cy="471684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-2208014" y="6095493"/>
              <a:ext cx="1278462" cy="47168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-2208014" y="6565831"/>
              <a:ext cx="1278462" cy="471684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endPara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6" name="表格 26">
            <a:extLst>
              <a:ext uri="{FF2B5EF4-FFF2-40B4-BE49-F238E27FC236}">
                <a16:creationId xmlns:a16="http://schemas.microsoft.com/office/drawing/2014/main" id="{421D213F-1591-7FC8-D2DA-28CE9B45C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46732"/>
              </p:ext>
            </p:extLst>
          </p:nvPr>
        </p:nvGraphicFramePr>
        <p:xfrm>
          <a:off x="4321839" y="943702"/>
          <a:ext cx="4540053" cy="5232961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948584">
                  <a:extLst>
                    <a:ext uri="{9D8B030D-6E8A-4147-A177-3AD203B41FA5}">
                      <a16:colId xmlns:a16="http://schemas.microsoft.com/office/drawing/2014/main" val="715086195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3622443134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3734846399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1442329515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3726549637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1204147895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2207224187"/>
                    </a:ext>
                  </a:extLst>
                </a:gridCol>
                <a:gridCol w="513067">
                  <a:extLst>
                    <a:ext uri="{9D8B030D-6E8A-4147-A177-3AD203B41FA5}">
                      <a16:colId xmlns:a16="http://schemas.microsoft.com/office/drawing/2014/main" val="2182000672"/>
                    </a:ext>
                  </a:extLst>
                </a:gridCol>
              </a:tblGrid>
              <a:tr h="658711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zh-TW" altLang="en-US" sz="900" b="0" i="0" u="none" strike="noStrike" cap="none" dirty="0">
                        <a:solidFill>
                          <a:schemeClr val="dk1"/>
                        </a:solidFill>
                        <a:effectLst/>
                        <a:latin typeface="+mj-lt"/>
                        <a:ea typeface="Toppan Bunkyu Midashi Gothic Extrabold" panose="020B0900000000000000" pitchFamily="34" charset="-128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Buy and Hold</a:t>
                      </a:r>
                      <a:endParaRPr lang="en" sz="900" b="0" i="0" u="none" strike="noStrike" cap="none" dirty="0">
                        <a:solidFill>
                          <a:schemeClr val="dk1"/>
                        </a:solidFill>
                        <a:effectLst/>
                        <a:latin typeface="+mj-lt"/>
                        <a:ea typeface="Toppan Bunkyu Midashi Gothic Extrabold" panose="020B0900000000000000" pitchFamily="34" charset="-128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Equal Weight</a:t>
                      </a:r>
                    </a:p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(In-Sample)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Equal</a:t>
                      </a:r>
                    </a:p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Weight</a:t>
                      </a:r>
                    </a:p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(Out-Sample)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Equal</a:t>
                      </a:r>
                    </a:p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Weight</a:t>
                      </a:r>
                    </a:p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(All-Sample)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Risk Parity</a:t>
                      </a:r>
                    </a:p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(In-Sample)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Risk Parity</a:t>
                      </a:r>
                      <a:endParaRPr lang="en" sz="900" b="0" i="0" u="none" strike="noStrike" cap="none" dirty="0">
                        <a:solidFill>
                          <a:schemeClr val="dk1"/>
                        </a:solidFill>
                        <a:effectLst/>
                        <a:latin typeface="+mj-lt"/>
                        <a:ea typeface="Toppan Bunkyu Midashi Gothic Extrabold" panose="020B0900000000000000" pitchFamily="34" charset="-128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(Out-Sample)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Risk Parity</a:t>
                      </a:r>
                      <a:endParaRPr lang="en" sz="900" b="0" i="0" u="none" strike="noStrike" cap="none" dirty="0">
                        <a:solidFill>
                          <a:schemeClr val="dk1"/>
                        </a:solidFill>
                        <a:effectLst/>
                        <a:latin typeface="+mj-lt"/>
                        <a:ea typeface="Toppan Bunkyu Midashi Gothic Extrabold" panose="020B0900000000000000" pitchFamily="34" charset="-128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(All-Sample)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005663"/>
                  </a:ext>
                </a:extLst>
              </a:tr>
              <a:tr h="5082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Total Return</a:t>
                      </a:r>
                      <a:r>
                        <a:rPr lang="zh-TW" alt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endParaRPr lang="en" sz="900" b="0" i="0" u="none" strike="noStrike" cap="none" dirty="0">
                        <a:solidFill>
                          <a:schemeClr val="dk1"/>
                        </a:solidFill>
                        <a:effectLst/>
                        <a:latin typeface="+mj-lt"/>
                        <a:ea typeface="Toppan Bunkyu Midashi Gothic Extrabold" panose="020B0900000000000000" pitchFamily="34" charset="-128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239%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172%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43%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214%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134%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39%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173%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4337121"/>
                  </a:ext>
                </a:extLst>
              </a:tr>
              <a:tr h="5082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Ann. Return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30%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227646"/>
                  </a:ext>
                </a:extLst>
              </a:tr>
              <a:tr h="5082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Total Return</a:t>
                      </a:r>
                    </a:p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(Compounded)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310%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373%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48%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600%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239%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43%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384%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690165"/>
                  </a:ext>
                </a:extLst>
              </a:tr>
              <a:tr h="5082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Ann. Return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(Compounded)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31%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50%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33%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45%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37%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35%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428704"/>
                  </a:ext>
                </a:extLst>
              </a:tr>
              <a:tr h="5082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Ann. Volatility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74%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35%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33%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30%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5285473"/>
                  </a:ext>
                </a:extLst>
              </a:tr>
              <a:tr h="5082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Sharpe</a:t>
                      </a:r>
                      <a:r>
                        <a:rPr lang="zh-TW" alt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Ratio</a:t>
                      </a:r>
                    </a:p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(365 based)</a:t>
                      </a:r>
                      <a:endParaRPr lang="en" sz="900" b="0" i="0" u="none" strike="noStrike" cap="none" dirty="0">
                        <a:solidFill>
                          <a:schemeClr val="dk1"/>
                        </a:solidFill>
                        <a:effectLst/>
                        <a:latin typeface="+mj-lt"/>
                        <a:ea typeface="Toppan Bunkyu Midashi Gothic Extrabold" panose="020B0900000000000000" pitchFamily="34" charset="-128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0.9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738088"/>
                  </a:ext>
                </a:extLst>
              </a:tr>
              <a:tr h="5082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Sharpe Ratio</a:t>
                      </a:r>
                    </a:p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(252 based)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0.74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2973292"/>
                  </a:ext>
                </a:extLst>
              </a:tr>
              <a:tr h="5082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Max Drawdown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-0.77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-0.21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-0.18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-0.21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-0.24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-0.13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-0.24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0962361"/>
                  </a:ext>
                </a:extLst>
              </a:tr>
              <a:tr h="5082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Calmar Ratio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2.24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Toppan Bunkyu Midashi Gothic Extrabold" panose="020B0900000000000000" pitchFamily="34" charset="-128"/>
                          <a:cs typeface="Times New Roman" panose="02020603050405020304" pitchFamily="18" charset="0"/>
                          <a:sym typeface="Arial"/>
                        </a:rPr>
                        <a:t>1.45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5059478"/>
                  </a:ext>
                </a:extLst>
              </a:tr>
            </a:tbl>
          </a:graphicData>
        </a:graphic>
      </p:graphicFrame>
      <p:pic>
        <p:nvPicPr>
          <p:cNvPr id="16" name="圖片 15">
            <a:extLst>
              <a:ext uri="{FF2B5EF4-FFF2-40B4-BE49-F238E27FC236}">
                <a16:creationId xmlns:a16="http://schemas.microsoft.com/office/drawing/2014/main" id="{2F8EE661-77CB-7259-F900-4443A6039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00" y="950563"/>
            <a:ext cx="3832934" cy="221367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8499969-961F-89C1-123A-57B9FA240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84" y="2803587"/>
            <a:ext cx="3829465" cy="184305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4E0DC4E-ECA5-1F34-F4E8-AE1611252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716" y="4384553"/>
            <a:ext cx="3813388" cy="1468256"/>
          </a:xfrm>
          <a:prstGeom prst="rect">
            <a:avLst/>
          </a:prstGeom>
        </p:spPr>
      </p:pic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F626582F-1ED7-532B-47B0-A702BCE6AF7C}"/>
              </a:ext>
            </a:extLst>
          </p:cNvPr>
          <p:cNvCxnSpPr>
            <a:cxnSpLocks/>
          </p:cNvCxnSpPr>
          <p:nvPr/>
        </p:nvCxnSpPr>
        <p:spPr>
          <a:xfrm flipV="1">
            <a:off x="3082726" y="1139638"/>
            <a:ext cx="0" cy="5001315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17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346A5-C00D-4ED0-A546-F3B98001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每月報酬</a:t>
            </a:r>
            <a:r>
              <a:rPr kumimoji="1" lang="en-US" altLang="zh-TW" dirty="0"/>
              <a:t> – </a:t>
            </a:r>
            <a:r>
              <a:rPr kumimoji="1" lang="zh-TW" altLang="en-US" dirty="0"/>
              <a:t>考慮滑價</a:t>
            </a:r>
          </a:p>
        </p:txBody>
      </p:sp>
      <p:sp>
        <p:nvSpPr>
          <p:cNvPr id="7" name="Google Shape;109;p3">
            <a:extLst>
              <a:ext uri="{FF2B5EF4-FFF2-40B4-BE49-F238E27FC236}">
                <a16:creationId xmlns:a16="http://schemas.microsoft.com/office/drawing/2014/main" id="{1B7D0A06-A865-E271-690B-F4BD509C345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95823" y="6596094"/>
            <a:ext cx="166069" cy="24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Microsoft JhengHei"/>
              <a:buNone/>
            </a:pPr>
            <a:fld id="{00000000-1234-1234-1234-123412341234}" type="slidenum">
              <a:rPr lang="en-US" altLang="zh-TW">
                <a:latin typeface="Microsoft JhengHei"/>
                <a:ea typeface="Microsoft JhengHei"/>
                <a:cs typeface="Microsoft JhengHei"/>
                <a:sym typeface="Microsoft JhengHei"/>
              </a:rPr>
              <a:t>9</a:t>
            </a:fld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ADD47AF-8B31-1963-0618-7CDBAC985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11" y="1527499"/>
            <a:ext cx="7981512" cy="394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71781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708</Words>
  <Application>Microsoft Macintosh PowerPoint</Application>
  <PresentationFormat>如螢幕大小 (4:3)</PresentationFormat>
  <Paragraphs>227</Paragraphs>
  <Slides>10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Microsoft JhengHei</vt:lpstr>
      <vt:lpstr>Arial</vt:lpstr>
      <vt:lpstr>Noto Sans Symbols</vt:lpstr>
      <vt:lpstr>Merriweather Sans</vt:lpstr>
      <vt:lpstr>Gill Sans</vt:lpstr>
      <vt:lpstr>White</vt:lpstr>
      <vt:lpstr>比特幣永續期貨-RSI策略</vt:lpstr>
      <vt:lpstr>PowerPoint 簡報</vt:lpstr>
      <vt:lpstr>回測假設</vt:lpstr>
      <vt:lpstr>策略核心邏輯</vt:lpstr>
      <vt:lpstr>參數選擇與資產配置</vt:lpstr>
      <vt:lpstr>回測績效</vt:lpstr>
      <vt:lpstr>每月報酬</vt:lpstr>
      <vt:lpstr>考慮滑價 - 於下根 k 線收盤價進場</vt:lpstr>
      <vt:lpstr>每月報酬 – 考慮滑價</vt:lpstr>
      <vt:lpstr>感謝聆聽，敬請指教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比特幣永續期貨-RSI策略</dc:title>
  <dc:creator>jerry</dc:creator>
  <cp:lastModifiedBy>思宇 盧</cp:lastModifiedBy>
  <cp:revision>19</cp:revision>
  <dcterms:modified xsi:type="dcterms:W3CDTF">2023-09-12T05:39:35Z</dcterms:modified>
</cp:coreProperties>
</file>