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
  </p:notesMasterIdLst>
  <p:sldIdLst>
    <p:sldId id="258" r:id="rId2"/>
    <p:sldId id="257" r:id="rId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786E69-C495-435A-A9AF-093200F1BB75}">
  <a:tblStyle styleId="{29786E69-C495-435A-A9AF-093200F1BB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88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725" y="94944"/>
            <a:ext cx="8520600" cy="841800"/>
          </a:xfrm>
        </p:spPr>
        <p:txBody>
          <a:bodyPr/>
          <a:lstStyle/>
          <a:p>
            <a:r>
              <a:rPr lang="en-US" dirty="0" smtClean="0"/>
              <a:t>Dunkin Doughnuts</a:t>
            </a:r>
            <a:endParaRPr lang="en-US" dirty="0"/>
          </a:p>
        </p:txBody>
      </p:sp>
      <p:sp>
        <p:nvSpPr>
          <p:cNvPr id="7" name="AutoShape 8" descr="Resultado de imagen para dunkin doughnuts"/>
          <p:cNvSpPr>
            <a:spLocks noChangeAspect="1" noChangeArrowheads="1"/>
          </p:cNvSpPr>
          <p:nvPr/>
        </p:nvSpPr>
        <p:spPr bwMode="auto">
          <a:xfrm>
            <a:off x="155575" y="-144463"/>
            <a:ext cx="1752128" cy="175213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Resultado de imagen para dunkin doughnuts"/>
          <p:cNvSpPr>
            <a:spLocks noChangeAspect="1" noChangeArrowheads="1"/>
          </p:cNvSpPr>
          <p:nvPr/>
        </p:nvSpPr>
        <p:spPr bwMode="auto">
          <a:xfrm>
            <a:off x="307975" y="-623888"/>
            <a:ext cx="2895600" cy="16287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662465" y="1149351"/>
            <a:ext cx="8181788" cy="3477875"/>
          </a:xfrm>
          <a:prstGeom prst="rect">
            <a:avLst/>
          </a:prstGeom>
          <a:noFill/>
        </p:spPr>
        <p:txBody>
          <a:bodyPr wrap="square" rtlCol="0">
            <a:spAutoFit/>
          </a:bodyPr>
          <a:lstStyle/>
          <a:p>
            <a:r>
              <a:rPr lang="en-US" sz="1200" dirty="0" err="1"/>
              <a:t>Dunkins</a:t>
            </a:r>
            <a:r>
              <a:rPr lang="en-US" sz="1200" dirty="0"/>
              <a:t> is an internationally recognized doughnut company and coffee, known for starting the mornings of its global audience. With humble beginnings, Dunkin Donuts first opened in 1948 under the original name, Open Kettle. The founder, William </a:t>
            </a:r>
            <a:r>
              <a:rPr lang="en-US" sz="1200" dirty="0" err="1"/>
              <a:t>Rosenburg</a:t>
            </a:r>
            <a:r>
              <a:rPr lang="en-US" sz="1200" dirty="0"/>
              <a:t>, found the inspiration behind </a:t>
            </a:r>
            <a:r>
              <a:rPr lang="en-US" sz="1200" dirty="0" err="1"/>
              <a:t>Dunkins</a:t>
            </a:r>
            <a:r>
              <a:rPr lang="en-US" sz="1200" dirty="0"/>
              <a:t> after noticing the most popular foods for factory and construction workers were coffee and doughnuts. 2 years after the </a:t>
            </a:r>
            <a:r>
              <a:rPr lang="en-US" sz="1200" dirty="0" err="1"/>
              <a:t>the</a:t>
            </a:r>
            <a:r>
              <a:rPr lang="en-US" sz="1200" dirty="0"/>
              <a:t> opening of the first store, he renamed the stores to Dunkin Doughnuts. 5 years after that, the success led to the owner selling franchises nationally. </a:t>
            </a:r>
            <a:endParaRPr lang="en-US" sz="1200" dirty="0"/>
          </a:p>
          <a:p>
            <a:r>
              <a:rPr lang="en-US" sz="1200" dirty="0"/>
              <a:t/>
            </a:r>
            <a:br>
              <a:rPr lang="en-US" sz="1200" dirty="0"/>
            </a:br>
            <a:r>
              <a:rPr lang="en-US" sz="1200" dirty="0"/>
              <a:t>Currently, Dunkin Doughnuts has 11,300 worldwide. 8,500 restaurants are present in 41 states while there are 3,200 international stores across 36 countries. Serving more than 3 million customers each day, Dunkin Doughnuts offers a wide array of products. This includes 50+ variety of doughnuts, premium beverages with seasonal options, bagels, breakfast sandwiches and other baked goods. </a:t>
            </a:r>
            <a:endParaRPr lang="en-US" sz="1200" dirty="0"/>
          </a:p>
          <a:p>
            <a:r>
              <a:rPr lang="en-US" sz="1200" dirty="0"/>
              <a:t/>
            </a:r>
            <a:br>
              <a:rPr lang="en-US" sz="1200" dirty="0"/>
            </a:br>
            <a:r>
              <a:rPr lang="en-US" sz="1200" dirty="0"/>
              <a:t>We decided to focus on the company, Dunkin Donuts, for the tasks: relational database design, database creation, and </a:t>
            </a:r>
            <a:r>
              <a:rPr lang="en-US" sz="1200" dirty="0" err="1"/>
              <a:t>sql</a:t>
            </a:r>
            <a:r>
              <a:rPr lang="en-US" sz="1200" dirty="0"/>
              <a:t> queries. Due to their fierce rivalry with Starbucks, Dunkin Doughnuts can benefit from business related queries to improve sales, efficiency and overall market share. Finding out characteristics that the company can leverage such as highest performing store or employee with most sales can be leveraged while characteristics such as stores with low profitability or poor customer service should be revised.</a:t>
            </a:r>
            <a:endParaRPr lang="en-US" sz="1200" dirty="0"/>
          </a:p>
          <a:p>
            <a:r>
              <a:rPr lang="en-US" dirty="0"/>
              <a:t/>
            </a:r>
            <a:br>
              <a:rPr lang="en-US" dirty="0"/>
            </a:br>
            <a:endParaRPr lang="en-US" dirty="0"/>
          </a:p>
        </p:txBody>
      </p:sp>
      <p:pic>
        <p:nvPicPr>
          <p:cNvPr id="1034" name="Picture 10" descr="Resultado de imagen para dunkin doughnu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453" y="89064"/>
            <a:ext cx="2048715" cy="82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639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aphicFrame>
        <p:nvGraphicFramePr>
          <p:cNvPr id="92" name="Shape 92"/>
          <p:cNvGraphicFramePr/>
          <p:nvPr/>
        </p:nvGraphicFramePr>
        <p:xfrm>
          <a:off x="184875" y="357063"/>
          <a:ext cx="3000000" cy="3000000"/>
        </p:xfrm>
        <a:graphic>
          <a:graphicData uri="http://schemas.openxmlformats.org/drawingml/2006/table">
            <a:tbl>
              <a:tblPr>
                <a:noFill/>
                <a:tableStyleId>{29786E69-C495-435A-A9AF-093200F1BB75}</a:tableStyleId>
              </a:tblPr>
              <a:tblGrid>
                <a:gridCol w="1162725">
                  <a:extLst>
                    <a:ext uri="{9D8B030D-6E8A-4147-A177-3AD203B41FA5}">
                      <a16:colId xmlns:a16="http://schemas.microsoft.com/office/drawing/2014/main" val="20000"/>
                    </a:ext>
                  </a:extLst>
                </a:gridCol>
              </a:tblGrid>
              <a:tr h="417625">
                <a:tc>
                  <a:txBody>
                    <a:bodyPr/>
                    <a:lstStyle/>
                    <a:p>
                      <a:pPr marL="0" lvl="0" indent="0" rtl="0">
                        <a:spcBef>
                          <a:spcPts val="0"/>
                        </a:spcBef>
                        <a:spcAft>
                          <a:spcPts val="0"/>
                        </a:spcAft>
                        <a:buNone/>
                      </a:pPr>
                      <a:r>
                        <a:rPr lang="en" sz="1100" b="1">
                          <a:latin typeface="Times New Roman"/>
                          <a:ea typeface="Times New Roman"/>
                          <a:cs typeface="Times New Roman"/>
                          <a:sym typeface="Times New Roman"/>
                        </a:rPr>
                        <a:t>Product</a:t>
                      </a:r>
                      <a:endParaRPr sz="11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17625">
                <a:tc>
                  <a:txBody>
                    <a:bodyPr/>
                    <a:lstStyle/>
                    <a:p>
                      <a:pPr marL="0" lvl="0" indent="0" rtl="0">
                        <a:spcBef>
                          <a:spcPts val="0"/>
                        </a:spcBef>
                        <a:spcAft>
                          <a:spcPts val="0"/>
                        </a:spcAft>
                        <a:buNone/>
                      </a:pPr>
                      <a:r>
                        <a:rPr lang="en" sz="1100">
                          <a:latin typeface="Times New Roman"/>
                          <a:ea typeface="Times New Roman"/>
                          <a:cs typeface="Times New Roman"/>
                          <a:sym typeface="Times New Roman"/>
                        </a:rPr>
                        <a:t>Product ID (PK)</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17625">
                <a:tc>
                  <a:txBody>
                    <a:bodyPr/>
                    <a:lstStyle/>
                    <a:p>
                      <a:pPr marL="0" lvl="0" indent="0" rtl="0">
                        <a:spcBef>
                          <a:spcPts val="0"/>
                        </a:spcBef>
                        <a:spcAft>
                          <a:spcPts val="0"/>
                        </a:spcAft>
                        <a:buNone/>
                      </a:pPr>
                      <a:r>
                        <a:rPr lang="en" sz="1100">
                          <a:latin typeface="Times New Roman"/>
                          <a:ea typeface="Times New Roman"/>
                          <a:cs typeface="Times New Roman"/>
                          <a:sym typeface="Times New Roman"/>
                        </a:rPr>
                        <a:t>Name</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17625">
                <a:tc>
                  <a:txBody>
                    <a:bodyPr/>
                    <a:lstStyle/>
                    <a:p>
                      <a:pPr marL="0" lvl="0" indent="0" rtl="0">
                        <a:spcBef>
                          <a:spcPts val="0"/>
                        </a:spcBef>
                        <a:spcAft>
                          <a:spcPts val="0"/>
                        </a:spcAft>
                        <a:buNone/>
                      </a:pPr>
                      <a:r>
                        <a:rPr lang="en" sz="1100">
                          <a:latin typeface="Times New Roman"/>
                          <a:ea typeface="Times New Roman"/>
                          <a:cs typeface="Times New Roman"/>
                          <a:sym typeface="Times New Roman"/>
                        </a:rPr>
                        <a:t>Price</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417625">
                <a:tc>
                  <a:txBody>
                    <a:bodyPr/>
                    <a:lstStyle/>
                    <a:p>
                      <a:pPr marL="0" lvl="0" indent="0" rtl="0">
                        <a:spcBef>
                          <a:spcPts val="0"/>
                        </a:spcBef>
                        <a:spcAft>
                          <a:spcPts val="0"/>
                        </a:spcAft>
                        <a:buNone/>
                      </a:pPr>
                      <a:r>
                        <a:rPr lang="en" sz="1100">
                          <a:latin typeface="Times New Roman"/>
                          <a:ea typeface="Times New Roman"/>
                          <a:cs typeface="Times New Roman"/>
                          <a:sym typeface="Times New Roman"/>
                        </a:rPr>
                        <a:t>Calories</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417625">
                <a:tc>
                  <a:txBody>
                    <a:bodyPr/>
                    <a:lstStyle/>
                    <a:p>
                      <a:pPr marL="0" lvl="0" indent="0" rtl="0">
                        <a:spcBef>
                          <a:spcPts val="0"/>
                        </a:spcBef>
                        <a:spcAft>
                          <a:spcPts val="0"/>
                        </a:spcAft>
                        <a:buNone/>
                      </a:pPr>
                      <a:r>
                        <a:rPr lang="en" sz="1100">
                          <a:latin typeface="Times New Roman"/>
                          <a:ea typeface="Times New Roman"/>
                          <a:cs typeface="Times New Roman"/>
                          <a:sym typeface="Times New Roman"/>
                        </a:rPr>
                        <a:t>Product Category ID</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bl>
          </a:graphicData>
        </a:graphic>
      </p:graphicFrame>
      <p:graphicFrame>
        <p:nvGraphicFramePr>
          <p:cNvPr id="93" name="Shape 93"/>
          <p:cNvGraphicFramePr/>
          <p:nvPr/>
        </p:nvGraphicFramePr>
        <p:xfrm>
          <a:off x="3307100" y="33375"/>
          <a:ext cx="3000000" cy="3000000"/>
        </p:xfrm>
        <a:graphic>
          <a:graphicData uri="http://schemas.openxmlformats.org/drawingml/2006/table">
            <a:tbl>
              <a:tblPr>
                <a:noFill/>
                <a:tableStyleId>{29786E69-C495-435A-A9AF-093200F1BB75}</a:tableStyleId>
              </a:tblPr>
              <a:tblGrid>
                <a:gridCol w="1986375">
                  <a:extLst>
                    <a:ext uri="{9D8B030D-6E8A-4147-A177-3AD203B41FA5}">
                      <a16:colId xmlns:a16="http://schemas.microsoft.com/office/drawing/2014/main" val="20000"/>
                    </a:ext>
                  </a:extLst>
                </a:gridCol>
              </a:tblGrid>
              <a:tr h="287000">
                <a:tc>
                  <a:txBody>
                    <a:bodyPr/>
                    <a:lstStyle/>
                    <a:p>
                      <a:pPr marL="0" lvl="0" indent="0" rtl="0">
                        <a:spcBef>
                          <a:spcPts val="0"/>
                        </a:spcBef>
                        <a:spcAft>
                          <a:spcPts val="0"/>
                        </a:spcAft>
                        <a:buNone/>
                      </a:pPr>
                      <a:r>
                        <a:rPr lang="en" sz="1100" b="1">
                          <a:latin typeface="Times New Roman"/>
                          <a:ea typeface="Times New Roman"/>
                          <a:cs typeface="Times New Roman"/>
                          <a:sym typeface="Times New Roman"/>
                        </a:rPr>
                        <a:t>Inventory</a:t>
                      </a:r>
                      <a:endParaRPr sz="11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87000">
                <a:tc>
                  <a:txBody>
                    <a:bodyPr/>
                    <a:lstStyle/>
                    <a:p>
                      <a:pPr marL="0" lvl="0" indent="0" rtl="0">
                        <a:spcBef>
                          <a:spcPts val="0"/>
                        </a:spcBef>
                        <a:spcAft>
                          <a:spcPts val="0"/>
                        </a:spcAft>
                        <a:buNone/>
                      </a:pPr>
                      <a:r>
                        <a:rPr lang="en" sz="1100">
                          <a:latin typeface="Times New Roman"/>
                          <a:ea typeface="Times New Roman"/>
                          <a:cs typeface="Times New Roman"/>
                          <a:sym typeface="Times New Roman"/>
                        </a:rPr>
                        <a:t>Inventory ID (PK)</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287000">
                <a:tc>
                  <a:txBody>
                    <a:bodyPr/>
                    <a:lstStyle/>
                    <a:p>
                      <a:pPr marL="0" lvl="0" indent="0" rtl="0">
                        <a:spcBef>
                          <a:spcPts val="0"/>
                        </a:spcBef>
                        <a:spcAft>
                          <a:spcPts val="0"/>
                        </a:spcAft>
                        <a:buNone/>
                      </a:pPr>
                      <a:r>
                        <a:rPr lang="en" sz="1100">
                          <a:latin typeface="Times New Roman"/>
                          <a:ea typeface="Times New Roman"/>
                          <a:cs typeface="Times New Roman"/>
                          <a:sym typeface="Times New Roman"/>
                        </a:rPr>
                        <a:t>Product ID</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287000">
                <a:tc>
                  <a:txBody>
                    <a:bodyPr/>
                    <a:lstStyle/>
                    <a:p>
                      <a:pPr marL="0" lvl="0" indent="0" rtl="0">
                        <a:spcBef>
                          <a:spcPts val="0"/>
                        </a:spcBef>
                        <a:spcAft>
                          <a:spcPts val="0"/>
                        </a:spcAft>
                        <a:buNone/>
                      </a:pPr>
                      <a:r>
                        <a:rPr lang="en" sz="1100">
                          <a:latin typeface="Times New Roman"/>
                          <a:ea typeface="Times New Roman"/>
                          <a:cs typeface="Times New Roman"/>
                          <a:sym typeface="Times New Roman"/>
                        </a:rPr>
                        <a:t>Store ID</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287000">
                <a:tc>
                  <a:txBody>
                    <a:bodyPr/>
                    <a:lstStyle/>
                    <a:p>
                      <a:pPr marL="0" lvl="0" indent="0" rtl="0">
                        <a:spcBef>
                          <a:spcPts val="0"/>
                        </a:spcBef>
                        <a:spcAft>
                          <a:spcPts val="0"/>
                        </a:spcAft>
                        <a:buNone/>
                      </a:pPr>
                      <a:r>
                        <a:rPr lang="en" sz="1100">
                          <a:latin typeface="Times New Roman"/>
                          <a:ea typeface="Times New Roman"/>
                          <a:cs typeface="Times New Roman"/>
                          <a:sym typeface="Times New Roman"/>
                        </a:rPr>
                        <a:t>Cost</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0">
                <a:tc>
                  <a:txBody>
                    <a:bodyPr/>
                    <a:lstStyle/>
                    <a:p>
                      <a:pPr marL="0" lvl="0" indent="0" rtl="0">
                        <a:spcBef>
                          <a:spcPts val="0"/>
                        </a:spcBef>
                        <a:spcAft>
                          <a:spcPts val="0"/>
                        </a:spcAft>
                        <a:buNone/>
                      </a:pPr>
                      <a:r>
                        <a:rPr lang="en" sz="1100">
                          <a:latin typeface="Times New Roman"/>
                          <a:ea typeface="Times New Roman"/>
                          <a:cs typeface="Times New Roman"/>
                          <a:sym typeface="Times New Roman"/>
                        </a:rPr>
                        <a:t>Quantity</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bl>
          </a:graphicData>
        </a:graphic>
      </p:graphicFrame>
      <p:graphicFrame>
        <p:nvGraphicFramePr>
          <p:cNvPr id="94" name="Shape 94"/>
          <p:cNvGraphicFramePr/>
          <p:nvPr/>
        </p:nvGraphicFramePr>
        <p:xfrm>
          <a:off x="5580313" y="-16075"/>
          <a:ext cx="3000000" cy="3000000"/>
        </p:xfrm>
        <a:graphic>
          <a:graphicData uri="http://schemas.openxmlformats.org/drawingml/2006/table">
            <a:tbl>
              <a:tblPr>
                <a:noFill/>
                <a:tableStyleId>{29786E69-C495-435A-A9AF-093200F1BB75}</a:tableStyleId>
              </a:tblPr>
              <a:tblGrid>
                <a:gridCol w="1599775">
                  <a:extLst>
                    <a:ext uri="{9D8B030D-6E8A-4147-A177-3AD203B41FA5}">
                      <a16:colId xmlns:a16="http://schemas.microsoft.com/office/drawing/2014/main" val="20000"/>
                    </a:ext>
                  </a:extLst>
                </a:gridCol>
              </a:tblGrid>
              <a:tr h="276850">
                <a:tc>
                  <a:txBody>
                    <a:bodyPr/>
                    <a:lstStyle/>
                    <a:p>
                      <a:pPr marL="0" lvl="0" indent="0" rtl="0">
                        <a:spcBef>
                          <a:spcPts val="0"/>
                        </a:spcBef>
                        <a:spcAft>
                          <a:spcPts val="0"/>
                        </a:spcAft>
                        <a:buNone/>
                      </a:pPr>
                      <a:r>
                        <a:rPr lang="en" sz="1100" b="1">
                          <a:latin typeface="Times New Roman"/>
                          <a:ea typeface="Times New Roman"/>
                          <a:cs typeface="Times New Roman"/>
                          <a:sym typeface="Times New Roman"/>
                        </a:rPr>
                        <a:t>Transaction</a:t>
                      </a:r>
                      <a:endParaRPr sz="11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76850">
                <a:tc>
                  <a:txBody>
                    <a:bodyPr/>
                    <a:lstStyle/>
                    <a:p>
                      <a:pPr marL="0" lvl="0" indent="0" rtl="0">
                        <a:spcBef>
                          <a:spcPts val="0"/>
                        </a:spcBef>
                        <a:spcAft>
                          <a:spcPts val="0"/>
                        </a:spcAft>
                        <a:buNone/>
                      </a:pPr>
                      <a:r>
                        <a:rPr lang="en" sz="1100">
                          <a:latin typeface="Times New Roman"/>
                          <a:ea typeface="Times New Roman"/>
                          <a:cs typeface="Times New Roman"/>
                          <a:sym typeface="Times New Roman"/>
                        </a:rPr>
                        <a:t>Transaction ID (PK)</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276850">
                <a:tc>
                  <a:txBody>
                    <a:bodyPr/>
                    <a:lstStyle/>
                    <a:p>
                      <a:pPr marL="0" lvl="0" indent="0" rtl="0">
                        <a:spcBef>
                          <a:spcPts val="0"/>
                        </a:spcBef>
                        <a:spcAft>
                          <a:spcPts val="0"/>
                        </a:spcAft>
                        <a:buNone/>
                      </a:pPr>
                      <a:r>
                        <a:rPr lang="en" sz="1100">
                          <a:latin typeface="Times New Roman"/>
                          <a:ea typeface="Times New Roman"/>
                          <a:cs typeface="Times New Roman"/>
                          <a:sym typeface="Times New Roman"/>
                        </a:rPr>
                        <a:t>Store ID</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276850">
                <a:tc>
                  <a:txBody>
                    <a:bodyPr/>
                    <a:lstStyle/>
                    <a:p>
                      <a:pPr marL="0" lvl="0" indent="0" rtl="0">
                        <a:spcBef>
                          <a:spcPts val="0"/>
                        </a:spcBef>
                        <a:spcAft>
                          <a:spcPts val="0"/>
                        </a:spcAft>
                        <a:buNone/>
                      </a:pPr>
                      <a:r>
                        <a:rPr lang="en" sz="1100">
                          <a:latin typeface="Times New Roman"/>
                          <a:ea typeface="Times New Roman"/>
                          <a:cs typeface="Times New Roman"/>
                          <a:sym typeface="Times New Roman"/>
                        </a:rPr>
                        <a:t>Order ID</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276850">
                <a:tc>
                  <a:txBody>
                    <a:bodyPr/>
                    <a:lstStyle/>
                    <a:p>
                      <a:pPr marL="0" lvl="0" indent="0" rtl="0">
                        <a:spcBef>
                          <a:spcPts val="0"/>
                        </a:spcBef>
                        <a:spcAft>
                          <a:spcPts val="0"/>
                        </a:spcAft>
                        <a:buNone/>
                      </a:pPr>
                      <a:r>
                        <a:rPr lang="en" sz="1100">
                          <a:latin typeface="Times New Roman"/>
                          <a:ea typeface="Times New Roman"/>
                          <a:cs typeface="Times New Roman"/>
                          <a:sym typeface="Times New Roman"/>
                        </a:rPr>
                        <a:t>Customer ID</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276850">
                <a:tc>
                  <a:txBody>
                    <a:bodyPr/>
                    <a:lstStyle/>
                    <a:p>
                      <a:pPr marL="0" lvl="0" indent="0" rtl="0">
                        <a:spcBef>
                          <a:spcPts val="0"/>
                        </a:spcBef>
                        <a:spcAft>
                          <a:spcPts val="0"/>
                        </a:spcAft>
                        <a:buNone/>
                      </a:pPr>
                      <a:r>
                        <a:rPr lang="en" sz="1100">
                          <a:latin typeface="Times New Roman"/>
                          <a:ea typeface="Times New Roman"/>
                          <a:cs typeface="Times New Roman"/>
                          <a:sym typeface="Times New Roman"/>
                        </a:rPr>
                        <a:t>Employee ID</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276850">
                <a:tc>
                  <a:txBody>
                    <a:bodyPr/>
                    <a:lstStyle/>
                    <a:p>
                      <a:pPr marL="0" lvl="0" indent="0" rtl="0">
                        <a:spcBef>
                          <a:spcPts val="0"/>
                        </a:spcBef>
                        <a:spcAft>
                          <a:spcPts val="0"/>
                        </a:spcAft>
                        <a:buNone/>
                      </a:pPr>
                      <a:r>
                        <a:rPr lang="en" sz="1100">
                          <a:latin typeface="Times New Roman"/>
                          <a:ea typeface="Times New Roman"/>
                          <a:cs typeface="Times New Roman"/>
                          <a:sym typeface="Times New Roman"/>
                        </a:rPr>
                        <a:t>Order Quantity </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6"/>
                  </a:ext>
                </a:extLst>
              </a:tr>
              <a:tr h="276850">
                <a:tc>
                  <a:txBody>
                    <a:bodyPr/>
                    <a:lstStyle/>
                    <a:p>
                      <a:pPr marL="0" lvl="0" indent="0" rtl="0">
                        <a:spcBef>
                          <a:spcPts val="0"/>
                        </a:spcBef>
                        <a:spcAft>
                          <a:spcPts val="0"/>
                        </a:spcAft>
                        <a:buNone/>
                      </a:pPr>
                      <a:r>
                        <a:rPr lang="en" sz="1100">
                          <a:latin typeface="Times New Roman"/>
                          <a:ea typeface="Times New Roman"/>
                          <a:cs typeface="Times New Roman"/>
                          <a:sym typeface="Times New Roman"/>
                        </a:rPr>
                        <a:t>Total Sales</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7"/>
                  </a:ext>
                </a:extLst>
              </a:tr>
            </a:tbl>
          </a:graphicData>
        </a:graphic>
      </p:graphicFrame>
      <p:graphicFrame>
        <p:nvGraphicFramePr>
          <p:cNvPr id="95" name="Shape 95"/>
          <p:cNvGraphicFramePr/>
          <p:nvPr/>
        </p:nvGraphicFramePr>
        <p:xfrm>
          <a:off x="2169825" y="2738038"/>
          <a:ext cx="3000000" cy="3000000"/>
        </p:xfrm>
        <a:graphic>
          <a:graphicData uri="http://schemas.openxmlformats.org/drawingml/2006/table">
            <a:tbl>
              <a:tblPr>
                <a:noFill/>
                <a:tableStyleId>{29786E69-C495-435A-A9AF-093200F1BB75}</a:tableStyleId>
              </a:tblPr>
              <a:tblGrid>
                <a:gridCol w="1414875">
                  <a:extLst>
                    <a:ext uri="{9D8B030D-6E8A-4147-A177-3AD203B41FA5}">
                      <a16:colId xmlns:a16="http://schemas.microsoft.com/office/drawing/2014/main" val="20000"/>
                    </a:ext>
                  </a:extLst>
                </a:gridCol>
              </a:tblGrid>
              <a:tr h="334250">
                <a:tc>
                  <a:txBody>
                    <a:bodyPr/>
                    <a:lstStyle/>
                    <a:p>
                      <a:pPr marL="0" lvl="0" indent="0" rtl="0">
                        <a:spcBef>
                          <a:spcPts val="0"/>
                        </a:spcBef>
                        <a:spcAft>
                          <a:spcPts val="0"/>
                        </a:spcAft>
                        <a:buNone/>
                      </a:pPr>
                      <a:r>
                        <a:rPr lang="en" sz="1100" b="1">
                          <a:latin typeface="Times New Roman"/>
                          <a:ea typeface="Times New Roman"/>
                          <a:cs typeface="Times New Roman"/>
                          <a:sym typeface="Times New Roman"/>
                        </a:rPr>
                        <a:t>Store</a:t>
                      </a:r>
                      <a:endParaRPr sz="11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49825">
                <a:tc>
                  <a:txBody>
                    <a:bodyPr/>
                    <a:lstStyle/>
                    <a:p>
                      <a:pPr marL="0" lvl="0" indent="0" rtl="0">
                        <a:spcBef>
                          <a:spcPts val="0"/>
                        </a:spcBef>
                        <a:spcAft>
                          <a:spcPts val="0"/>
                        </a:spcAft>
                        <a:buNone/>
                      </a:pPr>
                      <a:r>
                        <a:rPr lang="en" sz="1100">
                          <a:latin typeface="Times New Roman"/>
                          <a:ea typeface="Times New Roman"/>
                          <a:cs typeface="Times New Roman"/>
                          <a:sym typeface="Times New Roman"/>
                        </a:rPr>
                        <a:t>Store ID (PK)</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249825">
                <a:tc>
                  <a:txBody>
                    <a:bodyPr/>
                    <a:lstStyle/>
                    <a:p>
                      <a:pPr marL="0" lvl="0" indent="0" rtl="0">
                        <a:spcBef>
                          <a:spcPts val="0"/>
                        </a:spcBef>
                        <a:spcAft>
                          <a:spcPts val="0"/>
                        </a:spcAft>
                        <a:buNone/>
                      </a:pPr>
                      <a:r>
                        <a:rPr lang="en" sz="1100">
                          <a:latin typeface="Times New Roman"/>
                          <a:ea typeface="Times New Roman"/>
                          <a:cs typeface="Times New Roman"/>
                          <a:sym typeface="Times New Roman"/>
                        </a:rPr>
                        <a:t>City</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249825">
                <a:tc>
                  <a:txBody>
                    <a:bodyPr/>
                    <a:lstStyle/>
                    <a:p>
                      <a:pPr marL="0" lvl="0" indent="0" rtl="0">
                        <a:spcBef>
                          <a:spcPts val="0"/>
                        </a:spcBef>
                        <a:spcAft>
                          <a:spcPts val="0"/>
                        </a:spcAft>
                        <a:buNone/>
                      </a:pPr>
                      <a:r>
                        <a:rPr lang="en" sz="1100">
                          <a:latin typeface="Times New Roman"/>
                          <a:ea typeface="Times New Roman"/>
                          <a:cs typeface="Times New Roman"/>
                          <a:sym typeface="Times New Roman"/>
                        </a:rPr>
                        <a:t>State</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249825">
                <a:tc>
                  <a:txBody>
                    <a:bodyPr/>
                    <a:lstStyle/>
                    <a:p>
                      <a:pPr marL="0" lvl="0" indent="0" rtl="0">
                        <a:spcBef>
                          <a:spcPts val="0"/>
                        </a:spcBef>
                        <a:spcAft>
                          <a:spcPts val="0"/>
                        </a:spcAft>
                        <a:buNone/>
                      </a:pPr>
                      <a:r>
                        <a:rPr lang="en" sz="1100">
                          <a:latin typeface="Times New Roman"/>
                          <a:ea typeface="Times New Roman"/>
                          <a:cs typeface="Times New Roman"/>
                          <a:sym typeface="Times New Roman"/>
                        </a:rPr>
                        <a:t>Zip Code</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249825">
                <a:tc>
                  <a:txBody>
                    <a:bodyPr/>
                    <a:lstStyle/>
                    <a:p>
                      <a:pPr marL="0" lvl="0" indent="0" rtl="0">
                        <a:spcBef>
                          <a:spcPts val="0"/>
                        </a:spcBef>
                        <a:spcAft>
                          <a:spcPts val="0"/>
                        </a:spcAft>
                        <a:buNone/>
                      </a:pPr>
                      <a:r>
                        <a:rPr lang="en" sz="1100">
                          <a:latin typeface="Times New Roman"/>
                          <a:ea typeface="Times New Roman"/>
                          <a:cs typeface="Times New Roman"/>
                          <a:sym typeface="Times New Roman"/>
                        </a:rPr>
                        <a:t>Country</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254550">
                <a:tc>
                  <a:txBody>
                    <a:bodyPr/>
                    <a:lstStyle/>
                    <a:p>
                      <a:pPr marL="0" lvl="0" indent="0" rtl="0">
                        <a:spcBef>
                          <a:spcPts val="0"/>
                        </a:spcBef>
                        <a:spcAft>
                          <a:spcPts val="0"/>
                        </a:spcAft>
                        <a:buNone/>
                      </a:pPr>
                      <a:r>
                        <a:rPr lang="en" sz="1100">
                          <a:latin typeface="Times New Roman"/>
                          <a:ea typeface="Times New Roman"/>
                          <a:cs typeface="Times New Roman"/>
                          <a:sym typeface="Times New Roman"/>
                        </a:rPr>
                        <a:t>Region</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6"/>
                  </a:ext>
                </a:extLst>
              </a:tr>
            </a:tbl>
          </a:graphicData>
        </a:graphic>
      </p:graphicFrame>
      <p:graphicFrame>
        <p:nvGraphicFramePr>
          <p:cNvPr id="96" name="Shape 96"/>
          <p:cNvGraphicFramePr/>
          <p:nvPr/>
        </p:nvGraphicFramePr>
        <p:xfrm>
          <a:off x="4279650" y="2992600"/>
          <a:ext cx="3000000" cy="3000000"/>
        </p:xfrm>
        <a:graphic>
          <a:graphicData uri="http://schemas.openxmlformats.org/drawingml/2006/table">
            <a:tbl>
              <a:tblPr>
                <a:noFill/>
                <a:tableStyleId>{29786E69-C495-435A-A9AF-093200F1BB75}</a:tableStyleId>
              </a:tblPr>
              <a:tblGrid>
                <a:gridCol w="1414875">
                  <a:extLst>
                    <a:ext uri="{9D8B030D-6E8A-4147-A177-3AD203B41FA5}">
                      <a16:colId xmlns:a16="http://schemas.microsoft.com/office/drawing/2014/main" val="20000"/>
                    </a:ext>
                  </a:extLst>
                </a:gridCol>
              </a:tblGrid>
              <a:tr h="270425">
                <a:tc>
                  <a:txBody>
                    <a:bodyPr/>
                    <a:lstStyle/>
                    <a:p>
                      <a:pPr marL="0" lvl="0" indent="0" rtl="0">
                        <a:spcBef>
                          <a:spcPts val="0"/>
                        </a:spcBef>
                        <a:spcAft>
                          <a:spcPts val="0"/>
                        </a:spcAft>
                        <a:buNone/>
                      </a:pPr>
                      <a:r>
                        <a:rPr lang="en" sz="1100" b="1">
                          <a:latin typeface="Times New Roman"/>
                          <a:ea typeface="Times New Roman"/>
                          <a:cs typeface="Times New Roman"/>
                          <a:sym typeface="Times New Roman"/>
                        </a:rPr>
                        <a:t>Employees</a:t>
                      </a:r>
                      <a:endParaRPr sz="11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70425">
                <a:tc>
                  <a:txBody>
                    <a:bodyPr/>
                    <a:lstStyle/>
                    <a:p>
                      <a:pPr marL="0" lvl="0" indent="0" rtl="0">
                        <a:spcBef>
                          <a:spcPts val="0"/>
                        </a:spcBef>
                        <a:spcAft>
                          <a:spcPts val="0"/>
                        </a:spcAft>
                        <a:buNone/>
                      </a:pPr>
                      <a:r>
                        <a:rPr lang="en" sz="1100">
                          <a:latin typeface="Times New Roman"/>
                          <a:ea typeface="Times New Roman"/>
                          <a:cs typeface="Times New Roman"/>
                          <a:sym typeface="Times New Roman"/>
                        </a:rPr>
                        <a:t>Employee ID</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270425">
                <a:tc>
                  <a:txBody>
                    <a:bodyPr/>
                    <a:lstStyle/>
                    <a:p>
                      <a:pPr marL="0" lvl="0" indent="0" rtl="0">
                        <a:spcBef>
                          <a:spcPts val="0"/>
                        </a:spcBef>
                        <a:spcAft>
                          <a:spcPts val="0"/>
                        </a:spcAft>
                        <a:buNone/>
                      </a:pPr>
                      <a:r>
                        <a:rPr lang="en" sz="1100">
                          <a:latin typeface="Times New Roman"/>
                          <a:ea typeface="Times New Roman"/>
                          <a:cs typeface="Times New Roman"/>
                          <a:sym typeface="Times New Roman"/>
                        </a:rPr>
                        <a:t>First Name</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270425">
                <a:tc>
                  <a:txBody>
                    <a:bodyPr/>
                    <a:lstStyle/>
                    <a:p>
                      <a:pPr marL="0" lvl="0" indent="0" rtl="0">
                        <a:spcBef>
                          <a:spcPts val="0"/>
                        </a:spcBef>
                        <a:spcAft>
                          <a:spcPts val="0"/>
                        </a:spcAft>
                        <a:buNone/>
                      </a:pPr>
                      <a:r>
                        <a:rPr lang="en" sz="1100">
                          <a:latin typeface="Times New Roman"/>
                          <a:ea typeface="Times New Roman"/>
                          <a:cs typeface="Times New Roman"/>
                          <a:sym typeface="Times New Roman"/>
                        </a:rPr>
                        <a:t>Last Name</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270425">
                <a:tc>
                  <a:txBody>
                    <a:bodyPr/>
                    <a:lstStyle/>
                    <a:p>
                      <a:pPr marL="0" lvl="0" indent="0" rtl="0">
                        <a:spcBef>
                          <a:spcPts val="0"/>
                        </a:spcBef>
                        <a:spcAft>
                          <a:spcPts val="0"/>
                        </a:spcAft>
                        <a:buNone/>
                      </a:pPr>
                      <a:r>
                        <a:rPr lang="en" sz="1100">
                          <a:latin typeface="Times New Roman"/>
                          <a:ea typeface="Times New Roman"/>
                          <a:cs typeface="Times New Roman"/>
                          <a:sym typeface="Times New Roman"/>
                        </a:rPr>
                        <a:t>Job Title</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270425">
                <a:tc>
                  <a:txBody>
                    <a:bodyPr/>
                    <a:lstStyle/>
                    <a:p>
                      <a:pPr marL="0" lvl="0" indent="0" rtl="0">
                        <a:spcBef>
                          <a:spcPts val="0"/>
                        </a:spcBef>
                        <a:spcAft>
                          <a:spcPts val="0"/>
                        </a:spcAft>
                        <a:buNone/>
                      </a:pPr>
                      <a:r>
                        <a:rPr lang="en" sz="1100">
                          <a:latin typeface="Times New Roman"/>
                          <a:ea typeface="Times New Roman"/>
                          <a:cs typeface="Times New Roman"/>
                          <a:sym typeface="Times New Roman"/>
                        </a:rPr>
                        <a:t>Store ID</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bl>
          </a:graphicData>
        </a:graphic>
      </p:graphicFrame>
      <p:graphicFrame>
        <p:nvGraphicFramePr>
          <p:cNvPr id="97" name="Shape 97"/>
          <p:cNvGraphicFramePr/>
          <p:nvPr/>
        </p:nvGraphicFramePr>
        <p:xfrm>
          <a:off x="7651625" y="33375"/>
          <a:ext cx="3000000" cy="3000000"/>
        </p:xfrm>
        <a:graphic>
          <a:graphicData uri="http://schemas.openxmlformats.org/drawingml/2006/table">
            <a:tbl>
              <a:tblPr>
                <a:noFill/>
                <a:tableStyleId>{29786E69-C495-435A-A9AF-093200F1BB75}</a:tableStyleId>
              </a:tblPr>
              <a:tblGrid>
                <a:gridCol w="1414875">
                  <a:extLst>
                    <a:ext uri="{9D8B030D-6E8A-4147-A177-3AD203B41FA5}">
                      <a16:colId xmlns:a16="http://schemas.microsoft.com/office/drawing/2014/main" val="20000"/>
                    </a:ext>
                  </a:extLst>
                </a:gridCol>
              </a:tblGrid>
              <a:tr h="342400">
                <a:tc>
                  <a:txBody>
                    <a:bodyPr/>
                    <a:lstStyle/>
                    <a:p>
                      <a:pPr marL="0" lvl="0" indent="0" rtl="0">
                        <a:spcBef>
                          <a:spcPts val="0"/>
                        </a:spcBef>
                        <a:spcAft>
                          <a:spcPts val="0"/>
                        </a:spcAft>
                        <a:buNone/>
                      </a:pPr>
                      <a:r>
                        <a:rPr lang="en" sz="1100" b="1">
                          <a:latin typeface="Times New Roman"/>
                          <a:ea typeface="Times New Roman"/>
                          <a:cs typeface="Times New Roman"/>
                          <a:sym typeface="Times New Roman"/>
                        </a:rPr>
                        <a:t>Customer</a:t>
                      </a:r>
                      <a:endParaRPr sz="11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42400">
                <a:tc>
                  <a:txBody>
                    <a:bodyPr/>
                    <a:lstStyle/>
                    <a:p>
                      <a:pPr marL="0" lvl="0" indent="0" rtl="0">
                        <a:spcBef>
                          <a:spcPts val="0"/>
                        </a:spcBef>
                        <a:spcAft>
                          <a:spcPts val="0"/>
                        </a:spcAft>
                        <a:buNone/>
                      </a:pPr>
                      <a:r>
                        <a:rPr lang="en" sz="1100">
                          <a:latin typeface="Times New Roman"/>
                          <a:ea typeface="Times New Roman"/>
                          <a:cs typeface="Times New Roman"/>
                          <a:sym typeface="Times New Roman"/>
                        </a:rPr>
                        <a:t>Customer ID (PK)</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42400">
                <a:tc>
                  <a:txBody>
                    <a:bodyPr/>
                    <a:lstStyle/>
                    <a:p>
                      <a:pPr marL="0" lvl="0" indent="0" rtl="0">
                        <a:spcBef>
                          <a:spcPts val="0"/>
                        </a:spcBef>
                        <a:spcAft>
                          <a:spcPts val="0"/>
                        </a:spcAft>
                        <a:buNone/>
                      </a:pPr>
                      <a:r>
                        <a:rPr lang="en" sz="1100">
                          <a:latin typeface="Times New Roman"/>
                          <a:ea typeface="Times New Roman"/>
                          <a:cs typeface="Times New Roman"/>
                          <a:sym typeface="Times New Roman"/>
                        </a:rPr>
                        <a:t>First Name</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42400">
                <a:tc>
                  <a:txBody>
                    <a:bodyPr/>
                    <a:lstStyle/>
                    <a:p>
                      <a:pPr marL="0" lvl="0" indent="0" rtl="0">
                        <a:spcBef>
                          <a:spcPts val="0"/>
                        </a:spcBef>
                        <a:spcAft>
                          <a:spcPts val="0"/>
                        </a:spcAft>
                        <a:buNone/>
                      </a:pPr>
                      <a:r>
                        <a:rPr lang="en" sz="1100">
                          <a:latin typeface="Times New Roman"/>
                          <a:ea typeface="Times New Roman"/>
                          <a:cs typeface="Times New Roman"/>
                          <a:sym typeface="Times New Roman"/>
                        </a:rPr>
                        <a:t>Last Name</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42400">
                <a:tc>
                  <a:txBody>
                    <a:bodyPr/>
                    <a:lstStyle/>
                    <a:p>
                      <a:pPr marL="0" lvl="0" indent="0" rtl="0">
                        <a:spcBef>
                          <a:spcPts val="0"/>
                        </a:spcBef>
                        <a:spcAft>
                          <a:spcPts val="0"/>
                        </a:spcAft>
                        <a:buNone/>
                      </a:pPr>
                      <a:r>
                        <a:rPr lang="en" sz="1100">
                          <a:latin typeface="Times New Roman"/>
                          <a:ea typeface="Times New Roman"/>
                          <a:cs typeface="Times New Roman"/>
                          <a:sym typeface="Times New Roman"/>
                        </a:rPr>
                        <a:t>Card Number</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342400">
                <a:tc>
                  <a:txBody>
                    <a:bodyPr/>
                    <a:lstStyle/>
                    <a:p>
                      <a:pPr marL="0" lvl="0" indent="0" rtl="0">
                        <a:spcBef>
                          <a:spcPts val="0"/>
                        </a:spcBef>
                        <a:spcAft>
                          <a:spcPts val="0"/>
                        </a:spcAft>
                        <a:buNone/>
                      </a:pPr>
                      <a:r>
                        <a:rPr lang="en" sz="1100">
                          <a:latin typeface="Times New Roman"/>
                          <a:ea typeface="Times New Roman"/>
                          <a:cs typeface="Times New Roman"/>
                          <a:sym typeface="Times New Roman"/>
                        </a:rPr>
                        <a:t>Phone Number</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bl>
          </a:graphicData>
        </a:graphic>
      </p:graphicFrame>
      <p:graphicFrame>
        <p:nvGraphicFramePr>
          <p:cNvPr id="98" name="Shape 98"/>
          <p:cNvGraphicFramePr/>
          <p:nvPr/>
        </p:nvGraphicFramePr>
        <p:xfrm>
          <a:off x="7551625" y="2873138"/>
          <a:ext cx="3000000" cy="3000000"/>
        </p:xfrm>
        <a:graphic>
          <a:graphicData uri="http://schemas.openxmlformats.org/drawingml/2006/table">
            <a:tbl>
              <a:tblPr>
                <a:noFill/>
                <a:tableStyleId>{29786E69-C495-435A-A9AF-093200F1BB75}</a:tableStyleId>
              </a:tblPr>
              <a:tblGrid>
                <a:gridCol w="1514875">
                  <a:extLst>
                    <a:ext uri="{9D8B030D-6E8A-4147-A177-3AD203B41FA5}">
                      <a16:colId xmlns:a16="http://schemas.microsoft.com/office/drawing/2014/main" val="20000"/>
                    </a:ext>
                  </a:extLst>
                </a:gridCol>
              </a:tblGrid>
              <a:tr h="409975">
                <a:tc>
                  <a:txBody>
                    <a:bodyPr/>
                    <a:lstStyle/>
                    <a:p>
                      <a:pPr marL="0" lvl="0" indent="0" rtl="0">
                        <a:spcBef>
                          <a:spcPts val="0"/>
                        </a:spcBef>
                        <a:spcAft>
                          <a:spcPts val="0"/>
                        </a:spcAft>
                        <a:buNone/>
                      </a:pPr>
                      <a:r>
                        <a:rPr lang="en" sz="1100" b="1">
                          <a:latin typeface="Times New Roman"/>
                          <a:ea typeface="Times New Roman"/>
                          <a:cs typeface="Times New Roman"/>
                          <a:sym typeface="Times New Roman"/>
                        </a:rPr>
                        <a:t>Order</a:t>
                      </a:r>
                      <a:endParaRPr sz="11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63775">
                <a:tc>
                  <a:txBody>
                    <a:bodyPr/>
                    <a:lstStyle/>
                    <a:p>
                      <a:pPr marL="0" lvl="0" indent="0" rtl="0">
                        <a:spcBef>
                          <a:spcPts val="0"/>
                        </a:spcBef>
                        <a:spcAft>
                          <a:spcPts val="0"/>
                        </a:spcAft>
                        <a:buNone/>
                      </a:pPr>
                      <a:r>
                        <a:rPr lang="en" sz="1100">
                          <a:latin typeface="Times New Roman"/>
                          <a:ea typeface="Times New Roman"/>
                          <a:cs typeface="Times New Roman"/>
                          <a:sym typeface="Times New Roman"/>
                        </a:rPr>
                        <a:t>Order ID</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63775">
                <a:tc>
                  <a:txBody>
                    <a:bodyPr/>
                    <a:lstStyle/>
                    <a:p>
                      <a:pPr marL="0" lvl="0" indent="0" rtl="0">
                        <a:spcBef>
                          <a:spcPts val="0"/>
                        </a:spcBef>
                        <a:spcAft>
                          <a:spcPts val="0"/>
                        </a:spcAft>
                        <a:buNone/>
                      </a:pPr>
                      <a:r>
                        <a:rPr lang="en" sz="1100">
                          <a:latin typeface="Times New Roman"/>
                          <a:ea typeface="Times New Roman"/>
                          <a:cs typeface="Times New Roman"/>
                          <a:sym typeface="Times New Roman"/>
                        </a:rPr>
                        <a:t>Product ID</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63775">
                <a:tc>
                  <a:txBody>
                    <a:bodyPr/>
                    <a:lstStyle/>
                    <a:p>
                      <a:pPr marL="0" lvl="0" indent="0" rtl="0">
                        <a:spcBef>
                          <a:spcPts val="0"/>
                        </a:spcBef>
                        <a:spcAft>
                          <a:spcPts val="0"/>
                        </a:spcAft>
                        <a:buNone/>
                      </a:pPr>
                      <a:r>
                        <a:rPr lang="en" sz="1100">
                          <a:latin typeface="Times New Roman"/>
                          <a:ea typeface="Times New Roman"/>
                          <a:cs typeface="Times New Roman"/>
                          <a:sym typeface="Times New Roman"/>
                        </a:rPr>
                        <a:t>Order Date</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45400">
                <a:tc>
                  <a:txBody>
                    <a:bodyPr/>
                    <a:lstStyle/>
                    <a:p>
                      <a:pPr marL="0" lvl="0" indent="0" rtl="0">
                        <a:spcBef>
                          <a:spcPts val="0"/>
                        </a:spcBef>
                        <a:spcAft>
                          <a:spcPts val="0"/>
                        </a:spcAft>
                        <a:buNone/>
                      </a:pPr>
                      <a:r>
                        <a:rPr lang="en" sz="1100">
                          <a:latin typeface="Times New Roman"/>
                          <a:ea typeface="Times New Roman"/>
                          <a:cs typeface="Times New Roman"/>
                          <a:sym typeface="Times New Roman"/>
                        </a:rPr>
                        <a:t>Employee ID</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0">
                <a:tc>
                  <a:txBody>
                    <a:bodyPr/>
                    <a:lstStyle/>
                    <a:p>
                      <a:pPr marL="0" lvl="0" indent="0" rtl="0">
                        <a:spcBef>
                          <a:spcPts val="0"/>
                        </a:spcBef>
                        <a:spcAft>
                          <a:spcPts val="0"/>
                        </a:spcAft>
                        <a:buNone/>
                      </a:pPr>
                      <a:r>
                        <a:rPr lang="en" sz="1100">
                          <a:latin typeface="Times New Roman"/>
                          <a:ea typeface="Times New Roman"/>
                          <a:cs typeface="Times New Roman"/>
                          <a:sym typeface="Times New Roman"/>
                        </a:rPr>
                        <a:t>Transaction ID(FK)</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bl>
          </a:graphicData>
        </a:graphic>
      </p:graphicFrame>
      <p:cxnSp>
        <p:nvCxnSpPr>
          <p:cNvPr id="99" name="Shape 99"/>
          <p:cNvCxnSpPr/>
          <p:nvPr/>
        </p:nvCxnSpPr>
        <p:spPr>
          <a:xfrm rot="10800000" flipH="1">
            <a:off x="3599500" y="2553075"/>
            <a:ext cx="1955100" cy="561600"/>
          </a:xfrm>
          <a:prstGeom prst="straightConnector1">
            <a:avLst/>
          </a:prstGeom>
          <a:noFill/>
          <a:ln w="9525" cap="flat" cmpd="sng">
            <a:solidFill>
              <a:schemeClr val="dk2"/>
            </a:solidFill>
            <a:prstDash val="solid"/>
            <a:round/>
            <a:headEnd type="none" w="med" len="med"/>
            <a:tailEnd type="none" w="med" len="med"/>
          </a:ln>
        </p:spPr>
      </p:cxnSp>
      <p:cxnSp>
        <p:nvCxnSpPr>
          <p:cNvPr id="100" name="Shape 100"/>
          <p:cNvCxnSpPr/>
          <p:nvPr/>
        </p:nvCxnSpPr>
        <p:spPr>
          <a:xfrm rot="10800000" flipH="1">
            <a:off x="5725075" y="2904200"/>
            <a:ext cx="1062900" cy="1433700"/>
          </a:xfrm>
          <a:prstGeom prst="straightConnector1">
            <a:avLst/>
          </a:prstGeom>
          <a:noFill/>
          <a:ln w="9525" cap="flat" cmpd="sng">
            <a:solidFill>
              <a:schemeClr val="dk2"/>
            </a:solidFill>
            <a:prstDash val="solid"/>
            <a:round/>
            <a:headEnd type="none" w="med" len="med"/>
            <a:tailEnd type="none" w="med" len="med"/>
          </a:ln>
        </p:spPr>
      </p:cxnSp>
      <p:cxnSp>
        <p:nvCxnSpPr>
          <p:cNvPr id="101" name="Shape 101"/>
          <p:cNvCxnSpPr/>
          <p:nvPr/>
        </p:nvCxnSpPr>
        <p:spPr>
          <a:xfrm rot="10800000" flipH="1">
            <a:off x="3584700" y="3676150"/>
            <a:ext cx="676500" cy="454500"/>
          </a:xfrm>
          <a:prstGeom prst="straightConnector1">
            <a:avLst/>
          </a:prstGeom>
          <a:noFill/>
          <a:ln w="9525" cap="flat" cmpd="sng">
            <a:solidFill>
              <a:schemeClr val="dk2"/>
            </a:solidFill>
            <a:prstDash val="solid"/>
            <a:round/>
            <a:headEnd type="none" w="med" len="med"/>
            <a:tailEnd type="none" w="med" len="med"/>
          </a:ln>
        </p:spPr>
      </p:cxnSp>
      <p:cxnSp>
        <p:nvCxnSpPr>
          <p:cNvPr id="102" name="Shape 102"/>
          <p:cNvCxnSpPr>
            <a:endCxn id="103" idx="1"/>
          </p:cNvCxnSpPr>
          <p:nvPr/>
        </p:nvCxnSpPr>
        <p:spPr>
          <a:xfrm flipH="1">
            <a:off x="3584700" y="2222275"/>
            <a:ext cx="917100" cy="1610100"/>
          </a:xfrm>
          <a:prstGeom prst="straightConnector1">
            <a:avLst/>
          </a:prstGeom>
          <a:noFill/>
          <a:ln w="9525" cap="flat" cmpd="sng">
            <a:solidFill>
              <a:schemeClr val="dk2"/>
            </a:solidFill>
            <a:prstDash val="solid"/>
            <a:round/>
            <a:headEnd type="none" w="med" len="med"/>
            <a:tailEnd type="none" w="med" len="med"/>
          </a:ln>
        </p:spPr>
      </p:cxnSp>
      <p:cxnSp>
        <p:nvCxnSpPr>
          <p:cNvPr id="104" name="Shape 104"/>
          <p:cNvCxnSpPr/>
          <p:nvPr/>
        </p:nvCxnSpPr>
        <p:spPr>
          <a:xfrm rot="10800000" flipH="1">
            <a:off x="1395275" y="1039275"/>
            <a:ext cx="1883400" cy="3300"/>
          </a:xfrm>
          <a:prstGeom prst="straightConnector1">
            <a:avLst/>
          </a:prstGeom>
          <a:noFill/>
          <a:ln w="9525" cap="flat" cmpd="sng">
            <a:solidFill>
              <a:schemeClr val="dk2"/>
            </a:solidFill>
            <a:prstDash val="solid"/>
            <a:round/>
            <a:headEnd type="none" w="med" len="med"/>
            <a:tailEnd type="none" w="med" len="med"/>
          </a:ln>
        </p:spPr>
      </p:cxnSp>
      <p:cxnSp>
        <p:nvCxnSpPr>
          <p:cNvPr id="105" name="Shape 105"/>
          <p:cNvCxnSpPr/>
          <p:nvPr/>
        </p:nvCxnSpPr>
        <p:spPr>
          <a:xfrm rot="10800000">
            <a:off x="7179950" y="591275"/>
            <a:ext cx="440100" cy="1230000"/>
          </a:xfrm>
          <a:prstGeom prst="straightConnector1">
            <a:avLst/>
          </a:prstGeom>
          <a:noFill/>
          <a:ln w="9525" cap="flat" cmpd="sng">
            <a:solidFill>
              <a:schemeClr val="dk2"/>
            </a:solidFill>
            <a:prstDash val="solid"/>
            <a:round/>
            <a:headEnd type="none" w="med" len="med"/>
            <a:tailEnd type="none" w="med" len="med"/>
          </a:ln>
        </p:spPr>
      </p:cxnSp>
      <p:cxnSp>
        <p:nvCxnSpPr>
          <p:cNvPr id="106" name="Shape 106"/>
          <p:cNvCxnSpPr/>
          <p:nvPr/>
        </p:nvCxnSpPr>
        <p:spPr>
          <a:xfrm rot="10800000" flipH="1">
            <a:off x="5725075" y="4241375"/>
            <a:ext cx="1834800" cy="56400"/>
          </a:xfrm>
          <a:prstGeom prst="straightConnector1">
            <a:avLst/>
          </a:prstGeom>
          <a:noFill/>
          <a:ln w="9525" cap="flat" cmpd="sng">
            <a:solidFill>
              <a:schemeClr val="dk2"/>
            </a:solidFill>
            <a:prstDash val="solid"/>
            <a:round/>
            <a:headEnd type="none" w="med" len="med"/>
            <a:tailEnd type="none" w="med" len="med"/>
          </a:ln>
        </p:spPr>
      </p:cxnSp>
      <p:cxnSp>
        <p:nvCxnSpPr>
          <p:cNvPr id="107" name="Shape 107"/>
          <p:cNvCxnSpPr/>
          <p:nvPr/>
        </p:nvCxnSpPr>
        <p:spPr>
          <a:xfrm>
            <a:off x="5849600" y="2841025"/>
            <a:ext cx="1710300" cy="879000"/>
          </a:xfrm>
          <a:prstGeom prst="straightConnector1">
            <a:avLst/>
          </a:prstGeom>
          <a:noFill/>
          <a:ln w="9525" cap="flat" cmpd="sng">
            <a:solidFill>
              <a:schemeClr val="dk2"/>
            </a:solidFill>
            <a:prstDash val="solid"/>
            <a:round/>
            <a:headEnd type="none" w="med" len="med"/>
            <a:tailEnd type="none" w="med" len="med"/>
          </a:ln>
        </p:spPr>
      </p:cxnSp>
      <p:sp>
        <p:nvSpPr>
          <p:cNvPr id="108" name="Shape 108"/>
          <p:cNvSpPr txBox="1"/>
          <p:nvPr/>
        </p:nvSpPr>
        <p:spPr>
          <a:xfrm>
            <a:off x="1395275" y="1497588"/>
            <a:ext cx="2886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1</a:t>
            </a:r>
            <a:endParaRPr/>
          </a:p>
        </p:txBody>
      </p:sp>
      <p:sp>
        <p:nvSpPr>
          <p:cNvPr id="109" name="Shape 109"/>
          <p:cNvSpPr txBox="1"/>
          <p:nvPr/>
        </p:nvSpPr>
        <p:spPr>
          <a:xfrm>
            <a:off x="4065738" y="2221725"/>
            <a:ext cx="288600" cy="26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M</a:t>
            </a:r>
            <a:endParaRPr/>
          </a:p>
        </p:txBody>
      </p:sp>
      <p:sp>
        <p:nvSpPr>
          <p:cNvPr id="110" name="Shape 110"/>
          <p:cNvSpPr txBox="1"/>
          <p:nvPr/>
        </p:nvSpPr>
        <p:spPr>
          <a:xfrm>
            <a:off x="3494225" y="3325681"/>
            <a:ext cx="288600" cy="309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1</a:t>
            </a:r>
            <a:endParaRPr/>
          </a:p>
        </p:txBody>
      </p:sp>
      <p:sp>
        <p:nvSpPr>
          <p:cNvPr id="111" name="Shape 111"/>
          <p:cNvSpPr txBox="1"/>
          <p:nvPr/>
        </p:nvSpPr>
        <p:spPr>
          <a:xfrm>
            <a:off x="2990075" y="649875"/>
            <a:ext cx="2886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M</a:t>
            </a:r>
            <a:endParaRPr/>
          </a:p>
        </p:txBody>
      </p:sp>
      <p:sp>
        <p:nvSpPr>
          <p:cNvPr id="103" name="Shape 103"/>
          <p:cNvSpPr txBox="1"/>
          <p:nvPr/>
        </p:nvSpPr>
        <p:spPr>
          <a:xfrm>
            <a:off x="3584700" y="3636025"/>
            <a:ext cx="2886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1</a:t>
            </a:r>
            <a:endParaRPr/>
          </a:p>
        </p:txBody>
      </p:sp>
      <p:sp>
        <p:nvSpPr>
          <p:cNvPr id="112" name="Shape 112"/>
          <p:cNvSpPr txBox="1"/>
          <p:nvPr/>
        </p:nvSpPr>
        <p:spPr>
          <a:xfrm>
            <a:off x="3991050" y="3251275"/>
            <a:ext cx="2886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M</a:t>
            </a:r>
            <a:endParaRPr/>
          </a:p>
        </p:txBody>
      </p:sp>
      <p:sp>
        <p:nvSpPr>
          <p:cNvPr id="113" name="Shape 113"/>
          <p:cNvSpPr txBox="1"/>
          <p:nvPr/>
        </p:nvSpPr>
        <p:spPr>
          <a:xfrm>
            <a:off x="7431000" y="1266725"/>
            <a:ext cx="288600" cy="26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1</a:t>
            </a:r>
            <a:endParaRPr/>
          </a:p>
        </p:txBody>
      </p:sp>
      <p:sp>
        <p:nvSpPr>
          <p:cNvPr id="114" name="Shape 114"/>
          <p:cNvSpPr txBox="1"/>
          <p:nvPr/>
        </p:nvSpPr>
        <p:spPr>
          <a:xfrm>
            <a:off x="6101125" y="2738050"/>
            <a:ext cx="2886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M</a:t>
            </a:r>
            <a:endParaRPr/>
          </a:p>
        </p:txBody>
      </p:sp>
      <p:sp>
        <p:nvSpPr>
          <p:cNvPr id="115" name="Shape 115"/>
          <p:cNvSpPr txBox="1"/>
          <p:nvPr/>
        </p:nvSpPr>
        <p:spPr>
          <a:xfrm>
            <a:off x="5694525" y="3874500"/>
            <a:ext cx="288600" cy="26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1</a:t>
            </a:r>
            <a:endParaRPr/>
          </a:p>
        </p:txBody>
      </p:sp>
      <p:sp>
        <p:nvSpPr>
          <p:cNvPr id="116" name="Shape 116"/>
          <p:cNvSpPr txBox="1"/>
          <p:nvPr/>
        </p:nvSpPr>
        <p:spPr>
          <a:xfrm>
            <a:off x="7142400" y="4312175"/>
            <a:ext cx="2886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M</a:t>
            </a:r>
            <a:endParaRPr/>
          </a:p>
        </p:txBody>
      </p:sp>
      <p:sp>
        <p:nvSpPr>
          <p:cNvPr id="117" name="Shape 117"/>
          <p:cNvSpPr txBox="1"/>
          <p:nvPr/>
        </p:nvSpPr>
        <p:spPr>
          <a:xfrm>
            <a:off x="1347600" y="774700"/>
            <a:ext cx="288600" cy="26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1</a:t>
            </a:r>
            <a:endParaRPr/>
          </a:p>
        </p:txBody>
      </p:sp>
      <p:sp>
        <p:nvSpPr>
          <p:cNvPr id="118" name="Shape 118"/>
          <p:cNvSpPr txBox="1"/>
          <p:nvPr/>
        </p:nvSpPr>
        <p:spPr>
          <a:xfrm>
            <a:off x="5849588" y="4297763"/>
            <a:ext cx="288600" cy="26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1</a:t>
            </a:r>
            <a:endParaRPr/>
          </a:p>
        </p:txBody>
      </p:sp>
      <p:sp>
        <p:nvSpPr>
          <p:cNvPr id="119" name="Shape 119"/>
          <p:cNvSpPr txBox="1"/>
          <p:nvPr/>
        </p:nvSpPr>
        <p:spPr>
          <a:xfrm>
            <a:off x="7180088" y="3750438"/>
            <a:ext cx="2886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M</a:t>
            </a:r>
            <a:endParaRPr/>
          </a:p>
        </p:txBody>
      </p:sp>
      <p:sp>
        <p:nvSpPr>
          <p:cNvPr id="120" name="Shape 120"/>
          <p:cNvSpPr txBox="1"/>
          <p:nvPr/>
        </p:nvSpPr>
        <p:spPr>
          <a:xfrm>
            <a:off x="3494225" y="2779450"/>
            <a:ext cx="288600" cy="309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1</a:t>
            </a:r>
            <a:endParaRPr/>
          </a:p>
        </p:txBody>
      </p:sp>
      <p:sp>
        <p:nvSpPr>
          <p:cNvPr id="121" name="Shape 121"/>
          <p:cNvSpPr txBox="1"/>
          <p:nvPr/>
        </p:nvSpPr>
        <p:spPr>
          <a:xfrm>
            <a:off x="5293475" y="2199350"/>
            <a:ext cx="2886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M</a:t>
            </a:r>
            <a:endParaRPr/>
          </a:p>
        </p:txBody>
      </p:sp>
      <p:sp>
        <p:nvSpPr>
          <p:cNvPr id="122" name="Shape 122"/>
          <p:cNvSpPr txBox="1"/>
          <p:nvPr/>
        </p:nvSpPr>
        <p:spPr>
          <a:xfrm>
            <a:off x="7255688" y="3251275"/>
            <a:ext cx="288600" cy="26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1</a:t>
            </a:r>
            <a:endParaRPr/>
          </a:p>
        </p:txBody>
      </p:sp>
      <p:sp>
        <p:nvSpPr>
          <p:cNvPr id="123" name="Shape 123"/>
          <p:cNvSpPr txBox="1"/>
          <p:nvPr/>
        </p:nvSpPr>
        <p:spPr>
          <a:xfrm>
            <a:off x="6478763" y="2738050"/>
            <a:ext cx="2886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M</a:t>
            </a:r>
            <a:endParaRPr/>
          </a:p>
        </p:txBody>
      </p:sp>
      <p:sp>
        <p:nvSpPr>
          <p:cNvPr id="124" name="Shape 124"/>
          <p:cNvSpPr txBox="1"/>
          <p:nvPr/>
        </p:nvSpPr>
        <p:spPr>
          <a:xfrm>
            <a:off x="7180100" y="338225"/>
            <a:ext cx="2886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M</a:t>
            </a:r>
            <a:endParaRPr/>
          </a:p>
        </p:txBody>
      </p:sp>
      <p:grpSp>
        <p:nvGrpSpPr>
          <p:cNvPr id="125" name="Shape 125"/>
          <p:cNvGrpSpPr/>
          <p:nvPr/>
        </p:nvGrpSpPr>
        <p:grpSpPr>
          <a:xfrm>
            <a:off x="1414501" y="1830261"/>
            <a:ext cx="6044989" cy="2346920"/>
            <a:chOff x="1539575" y="1881450"/>
            <a:chExt cx="5920075" cy="2295950"/>
          </a:xfrm>
        </p:grpSpPr>
        <p:cxnSp>
          <p:nvCxnSpPr>
            <p:cNvPr id="126" name="Shape 126"/>
            <p:cNvCxnSpPr/>
            <p:nvPr/>
          </p:nvCxnSpPr>
          <p:spPr>
            <a:xfrm>
              <a:off x="1539575" y="1890288"/>
              <a:ext cx="1428300" cy="0"/>
            </a:xfrm>
            <a:prstGeom prst="straightConnector1">
              <a:avLst/>
            </a:prstGeom>
            <a:noFill/>
            <a:ln w="9525" cap="flat" cmpd="sng">
              <a:solidFill>
                <a:schemeClr val="dk2"/>
              </a:solidFill>
              <a:prstDash val="solid"/>
              <a:round/>
              <a:headEnd type="none" w="med" len="med"/>
              <a:tailEnd type="none" w="med" len="med"/>
            </a:ln>
          </p:spPr>
        </p:cxnSp>
        <p:cxnSp>
          <p:nvCxnSpPr>
            <p:cNvPr id="127" name="Shape 127"/>
            <p:cNvCxnSpPr/>
            <p:nvPr/>
          </p:nvCxnSpPr>
          <p:spPr>
            <a:xfrm>
              <a:off x="2967850" y="1881450"/>
              <a:ext cx="4800" cy="618900"/>
            </a:xfrm>
            <a:prstGeom prst="straightConnector1">
              <a:avLst/>
            </a:prstGeom>
            <a:noFill/>
            <a:ln w="9525" cap="flat" cmpd="sng">
              <a:solidFill>
                <a:schemeClr val="dk2"/>
              </a:solidFill>
              <a:prstDash val="solid"/>
              <a:round/>
              <a:headEnd type="none" w="med" len="med"/>
              <a:tailEnd type="none" w="med" len="med"/>
            </a:ln>
          </p:spPr>
        </p:cxnSp>
        <p:cxnSp>
          <p:nvCxnSpPr>
            <p:cNvPr id="128" name="Shape 128"/>
            <p:cNvCxnSpPr/>
            <p:nvPr/>
          </p:nvCxnSpPr>
          <p:spPr>
            <a:xfrm>
              <a:off x="2972440" y="2510230"/>
              <a:ext cx="2712900" cy="423900"/>
            </a:xfrm>
            <a:prstGeom prst="straightConnector1">
              <a:avLst/>
            </a:prstGeom>
            <a:noFill/>
            <a:ln w="9525" cap="flat" cmpd="sng">
              <a:solidFill>
                <a:schemeClr val="dk2"/>
              </a:solidFill>
              <a:prstDash val="solid"/>
              <a:round/>
              <a:headEnd type="none" w="med" len="med"/>
              <a:tailEnd type="none" w="med" len="med"/>
            </a:ln>
          </p:spPr>
        </p:cxnSp>
        <p:cxnSp>
          <p:nvCxnSpPr>
            <p:cNvPr id="129" name="Shape 129"/>
            <p:cNvCxnSpPr/>
            <p:nvPr/>
          </p:nvCxnSpPr>
          <p:spPr>
            <a:xfrm>
              <a:off x="5674950" y="2934200"/>
              <a:ext cx="1784700" cy="1243200"/>
            </a:xfrm>
            <a:prstGeom prst="straightConnector1">
              <a:avLst/>
            </a:prstGeom>
            <a:noFill/>
            <a:ln w="9525" cap="flat" cmpd="sng">
              <a:solidFill>
                <a:schemeClr val="dk2"/>
              </a:solidFill>
              <a:prstDash val="solid"/>
              <a:round/>
              <a:headEnd type="none" w="med" len="med"/>
              <a:tailEnd type="none" w="med" len="med"/>
            </a:ln>
          </p:spPr>
        </p:cxnSp>
      </p:grpSp>
      <p:graphicFrame>
        <p:nvGraphicFramePr>
          <p:cNvPr id="130" name="Shape 130"/>
          <p:cNvGraphicFramePr/>
          <p:nvPr/>
        </p:nvGraphicFramePr>
        <p:xfrm>
          <a:off x="285313" y="3805725"/>
          <a:ext cx="3000000" cy="3000000"/>
        </p:xfrm>
        <a:graphic>
          <a:graphicData uri="http://schemas.openxmlformats.org/drawingml/2006/table">
            <a:tbl>
              <a:tblPr>
                <a:noFill/>
                <a:tableStyleId>{29786E69-C495-435A-A9AF-093200F1BB75}</a:tableStyleId>
              </a:tblPr>
              <a:tblGrid>
                <a:gridCol w="1514875">
                  <a:extLst>
                    <a:ext uri="{9D8B030D-6E8A-4147-A177-3AD203B41FA5}">
                      <a16:colId xmlns:a16="http://schemas.microsoft.com/office/drawing/2014/main" val="20000"/>
                    </a:ext>
                  </a:extLst>
                </a:gridCol>
              </a:tblGrid>
              <a:tr h="417625">
                <a:tc>
                  <a:txBody>
                    <a:bodyPr/>
                    <a:lstStyle/>
                    <a:p>
                      <a:pPr marL="0" lvl="0" indent="0" rtl="0">
                        <a:spcBef>
                          <a:spcPts val="0"/>
                        </a:spcBef>
                        <a:spcAft>
                          <a:spcPts val="0"/>
                        </a:spcAft>
                        <a:buNone/>
                      </a:pPr>
                      <a:r>
                        <a:rPr lang="en" sz="1100" b="1">
                          <a:latin typeface="Times New Roman"/>
                          <a:ea typeface="Times New Roman"/>
                          <a:cs typeface="Times New Roman"/>
                          <a:sym typeface="Times New Roman"/>
                        </a:rPr>
                        <a:t>Product Category</a:t>
                      </a:r>
                      <a:endParaRPr sz="11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17625">
                <a:tc>
                  <a:txBody>
                    <a:bodyPr/>
                    <a:lstStyle/>
                    <a:p>
                      <a:pPr marL="0" lvl="0" indent="0" rtl="0">
                        <a:spcBef>
                          <a:spcPts val="0"/>
                        </a:spcBef>
                        <a:spcAft>
                          <a:spcPts val="0"/>
                        </a:spcAft>
                        <a:buNone/>
                      </a:pPr>
                      <a:r>
                        <a:rPr lang="en" sz="1100">
                          <a:latin typeface="Times New Roman"/>
                          <a:ea typeface="Times New Roman"/>
                          <a:cs typeface="Times New Roman"/>
                          <a:sym typeface="Times New Roman"/>
                        </a:rPr>
                        <a:t>Product Category ID</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17625">
                <a:tc>
                  <a:txBody>
                    <a:bodyPr/>
                    <a:lstStyle/>
                    <a:p>
                      <a:pPr marL="0" lvl="0" indent="0" rtl="0">
                        <a:spcBef>
                          <a:spcPts val="0"/>
                        </a:spcBef>
                        <a:spcAft>
                          <a:spcPts val="0"/>
                        </a:spcAft>
                        <a:buNone/>
                      </a:pPr>
                      <a:r>
                        <a:rPr lang="en" sz="1100">
                          <a:latin typeface="Times New Roman"/>
                          <a:ea typeface="Times New Roman"/>
                          <a:cs typeface="Times New Roman"/>
                          <a:sym typeface="Times New Roman"/>
                        </a:rPr>
                        <a:t>Name</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cxnSp>
        <p:nvCxnSpPr>
          <p:cNvPr id="131" name="Shape 131"/>
          <p:cNvCxnSpPr/>
          <p:nvPr/>
        </p:nvCxnSpPr>
        <p:spPr>
          <a:xfrm>
            <a:off x="1163100" y="2994375"/>
            <a:ext cx="10200" cy="782100"/>
          </a:xfrm>
          <a:prstGeom prst="straightConnector1">
            <a:avLst/>
          </a:prstGeom>
          <a:noFill/>
          <a:ln w="9525" cap="flat" cmpd="sng">
            <a:solidFill>
              <a:schemeClr val="dk2"/>
            </a:solidFill>
            <a:prstDash val="solid"/>
            <a:round/>
            <a:headEnd type="none" w="med" len="med"/>
            <a:tailEnd type="none" w="med" len="med"/>
          </a:ln>
        </p:spPr>
      </p:cxnSp>
      <p:sp>
        <p:nvSpPr>
          <p:cNvPr id="132" name="Shape 132"/>
          <p:cNvSpPr txBox="1"/>
          <p:nvPr/>
        </p:nvSpPr>
        <p:spPr>
          <a:xfrm>
            <a:off x="826225" y="3486650"/>
            <a:ext cx="288600" cy="26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1</a:t>
            </a:r>
            <a:endParaRPr/>
          </a:p>
        </p:txBody>
      </p:sp>
      <p:sp>
        <p:nvSpPr>
          <p:cNvPr id="133" name="Shape 133"/>
          <p:cNvSpPr txBox="1"/>
          <p:nvPr/>
        </p:nvSpPr>
        <p:spPr>
          <a:xfrm>
            <a:off x="826225" y="2992600"/>
            <a:ext cx="288600" cy="309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M</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218</Words>
  <Application>Microsoft Office PowerPoint</Application>
  <PresentationFormat>On-screen Show (16:9)</PresentationFormat>
  <Paragraphs>73</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Times New Roman</vt:lpstr>
      <vt:lpstr>Simple Light</vt:lpstr>
      <vt:lpstr>Dunkin Doughnuts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Stuart Toda</dc:creator>
  <cp:lastModifiedBy>Windows User</cp:lastModifiedBy>
  <cp:revision>2</cp:revision>
  <dcterms:modified xsi:type="dcterms:W3CDTF">2018-03-17T00:59:48Z</dcterms:modified>
</cp:coreProperties>
</file>