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8" r:id="rId3"/>
    <p:sldId id="257" r:id="rId4"/>
    <p:sldId id="264" r:id="rId5"/>
    <p:sldId id="263" r:id="rId6"/>
    <p:sldId id="265" r:id="rId7"/>
    <p:sldId id="266" r:id="rId8"/>
    <p:sldId id="262" r:id="rId9"/>
    <p:sldId id="269" r:id="rId10"/>
    <p:sldId id="270" r:id="rId11"/>
    <p:sldId id="271" r:id="rId12"/>
    <p:sldId id="273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en Stubberfield" initials="AS" lastIdx="0" clrIdx="0">
    <p:extLst>
      <p:ext uri="{19B8F6BF-5375-455C-9EA6-DF929625EA0E}">
        <p15:presenceInfo xmlns:p15="http://schemas.microsoft.com/office/powerpoint/2012/main" userId="4b0ee3d0674f80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8" y="96"/>
      </p:cViewPr>
      <p:guideLst>
        <p:guide orient="horz" pos="2160"/>
        <p:guide pos="3840"/>
        <p:guide orient="horz" pos="1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6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20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9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2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23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9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AEBBF7-CEB5-46FA-9381-08D2DD3C3EB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B19B0D-7188-4865-87E8-D6EC6EECB1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bberf/TruckCaseStud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96450-C7DB-427B-9DD6-B941D5EAB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Technical Review Of Revenue Model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18045-6EE1-49F2-A9B9-248D2B2B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Aaren Stubberfield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4725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FC79-A76C-4864-B90E-51BD8BE6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D17EB-C122-49C4-B5C6-3AD2335AA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Type – Random Forest (20 Trees)</a:t>
            </a:r>
          </a:p>
          <a:p>
            <a:pPr marL="0" indent="0">
              <a:buNone/>
            </a:pPr>
            <a:r>
              <a:rPr lang="en-US" dirty="0"/>
              <a:t>Test set Performance</a:t>
            </a:r>
          </a:p>
          <a:p>
            <a:r>
              <a:rPr lang="en-US" dirty="0"/>
              <a:t>The R2: 80.6%,  MSE: 24226.15</a:t>
            </a:r>
          </a:p>
          <a:p>
            <a:r>
              <a:rPr lang="en-US" dirty="0"/>
              <a:t>Statistics Of Residuals:</a:t>
            </a:r>
          </a:p>
          <a:p>
            <a:pPr lvl="1"/>
            <a:r>
              <a:rPr lang="en-US" dirty="0"/>
              <a:t>Mean: -0.81</a:t>
            </a:r>
          </a:p>
          <a:p>
            <a:pPr lvl="1"/>
            <a:r>
              <a:rPr lang="en-US" dirty="0"/>
              <a:t>STDEV: 155.64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AB042-10EC-498A-AE2E-E9CD0852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37" y="2367092"/>
            <a:ext cx="3867150" cy="266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3D268-B7A8-4A53-913C-6C6DECAF6229}"/>
              </a:ext>
            </a:extLst>
          </p:cNvPr>
          <p:cNvSpPr txBox="1"/>
          <p:nvPr/>
        </p:nvSpPr>
        <p:spPr>
          <a:xfrm>
            <a:off x="771525" y="5172075"/>
            <a:ext cx="951547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Overall: The model is able to explain about 81% of the variation in revenue. However, it does have a large standard deviation due to some large residuals.</a:t>
            </a:r>
          </a:p>
        </p:txBody>
      </p:sp>
    </p:spTree>
    <p:extLst>
      <p:ext uri="{BB962C8B-B14F-4D97-AF65-F5344CB8AC3E}">
        <p14:creationId xmlns:p14="http://schemas.microsoft.com/office/powerpoint/2010/main" val="280564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FC79-A76C-4864-B90E-51BD8BE6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D17EB-C122-49C4-B5C6-3AD2335AA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to improve the model by</a:t>
            </a:r>
          </a:p>
          <a:p>
            <a:r>
              <a:rPr lang="en-US" dirty="0"/>
              <a:t>Exploring different variable interactions</a:t>
            </a:r>
          </a:p>
          <a:p>
            <a:r>
              <a:rPr lang="en-US" dirty="0"/>
              <a:t>Exploring different machine learning models and scaling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to Business About Data cleaning</a:t>
            </a:r>
          </a:p>
          <a:p>
            <a:r>
              <a:rPr lang="en-US" dirty="0"/>
              <a:t>Noticed delivery dates in the future (i.e. 2020)</a:t>
            </a:r>
          </a:p>
        </p:txBody>
      </p:sp>
    </p:spTree>
    <p:extLst>
      <p:ext uri="{BB962C8B-B14F-4D97-AF65-F5344CB8AC3E}">
        <p14:creationId xmlns:p14="http://schemas.microsoft.com/office/powerpoint/2010/main" val="379321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FC79-A76C-4864-B90E-51BD8BE6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Additional insight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D17EB-C122-49C4-B5C6-3AD2335AAF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2226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Revenue predictions could be used to estimate cost.</a:t>
            </a:r>
          </a:p>
          <a:p>
            <a:r>
              <a:rPr lang="en-US" dirty="0"/>
              <a:t>I assumed that the cost feature would not be available when making predictions. Therefore, it was not used in the models.</a:t>
            </a:r>
          </a:p>
          <a:p>
            <a:r>
              <a:rPr lang="en-US" dirty="0"/>
              <a:t>However, There is a strong relationship between revenue and cost.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49420-24EE-4550-8934-C3673A00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46" y="2297672"/>
            <a:ext cx="5404693" cy="34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B627D0-791C-428E-8E06-D120CF62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DC9DDA-82AC-4C30-9685-D427E3C0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/>
          </a:bodyPr>
          <a:lstStyle/>
          <a:p>
            <a:pPr algn="r"/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9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C3E7-7A03-42EE-A3C7-20CB070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Model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3A5-8E00-4E54-B6C1-064A71C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364451" cy="3424107"/>
          </a:xfrm>
        </p:spPr>
        <p:txBody>
          <a:bodyPr>
            <a:normAutofit/>
          </a:bodyPr>
          <a:lstStyle/>
          <a:p>
            <a:r>
              <a:rPr lang="en-US" dirty="0"/>
              <a:t>My code can be found at </a:t>
            </a:r>
            <a:r>
              <a:rPr lang="en-US" dirty="0">
                <a:hlinkClick r:id="rId3"/>
              </a:rPr>
              <a:t>https://github.com/stubberf/TruckCaseStudy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4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E9EF-2CFA-4C88-8E28-3BFAA116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516B-B971-465B-81D7-CD4755A1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Exploration – Important Relationships</a:t>
            </a:r>
          </a:p>
          <a:p>
            <a:r>
              <a:rPr lang="en-US" dirty="0"/>
              <a:t>Data Preparation – Filtering</a:t>
            </a:r>
          </a:p>
          <a:p>
            <a:r>
              <a:rPr lang="en-US" dirty="0"/>
              <a:t>Final Model Detailed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Additional Insight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3768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31DF-AC45-431F-9F49-CBCCDBEE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B80F-BD87-4B46-BACE-FAA9F6BE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686929"/>
            <a:ext cx="10753725" cy="146304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Develop a predictive model of the </a:t>
            </a:r>
            <a:r>
              <a:rPr lang="en-US" sz="3600" b="1" i="1" dirty="0"/>
              <a:t>revenue</a:t>
            </a:r>
            <a:r>
              <a:rPr lang="en-US" sz="3600" dirty="0"/>
              <a:t> earned for a truck </a:t>
            </a:r>
            <a:r>
              <a:rPr lang="en-US" sz="3600" b="1" i="1" dirty="0"/>
              <a:t>shipment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324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C3E7-7A03-42EE-A3C7-20CB070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Exploration – Important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3A5-8E00-4E54-B6C1-064A71C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/>
              <a:t>Four key relationships identified</a:t>
            </a:r>
          </a:p>
          <a:p>
            <a:pPr lvl="1"/>
            <a:r>
              <a:rPr lang="en-US" b="1" dirty="0"/>
              <a:t>Mode Type impacted Revenue (LTL earned Less Revenue)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A5900-BF83-4668-8ECB-F1E461AB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96" y="2214694"/>
            <a:ext cx="49434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C3E7-7A03-42EE-A3C7-20CB070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Exploration – Important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3A5-8E00-4E54-B6C1-064A71C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/>
              <a:t>Four key relationships identified</a:t>
            </a:r>
          </a:p>
          <a:p>
            <a:pPr lvl="1"/>
            <a:r>
              <a:rPr lang="en-US" dirty="0"/>
              <a:t>Mode Type impacted Revenue (LTL earned Less Revenue)</a:t>
            </a:r>
          </a:p>
          <a:p>
            <a:pPr lvl="1"/>
            <a:r>
              <a:rPr lang="en-US" b="1" dirty="0"/>
              <a:t>Distance impacted Revenue (Revenue Showed a Strong Positive Correlation with Distance)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22BD8-1405-4C2C-931B-5FD02DF1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46" y="2016982"/>
            <a:ext cx="4371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C3E7-7A03-42EE-A3C7-20CB070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Exploration – Important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3A5-8E00-4E54-B6C1-064A71C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4132182"/>
          </a:xfrm>
        </p:spPr>
        <p:txBody>
          <a:bodyPr>
            <a:normAutofit/>
          </a:bodyPr>
          <a:lstStyle/>
          <a:p>
            <a:r>
              <a:rPr lang="en-US" dirty="0"/>
              <a:t>Four key relationships identified</a:t>
            </a:r>
          </a:p>
          <a:p>
            <a:pPr lvl="1"/>
            <a:r>
              <a:rPr lang="en-US" dirty="0"/>
              <a:t>Mode Type impacted Revenue (LTL earned Less Revenue)</a:t>
            </a:r>
          </a:p>
          <a:p>
            <a:pPr lvl="1"/>
            <a:r>
              <a:rPr lang="en-US" dirty="0"/>
              <a:t>Distance impacted Revenue (Revenue Showed a Strong Positive Correlation with Distance)</a:t>
            </a:r>
          </a:p>
          <a:p>
            <a:pPr lvl="1"/>
            <a:r>
              <a:rPr lang="en-US" b="1" dirty="0"/>
              <a:t>Customer impacted Revenue WITH some paying more</a:t>
            </a:r>
          </a:p>
          <a:p>
            <a:pPr lvl="1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2D2A0-9AAC-49AD-A19F-D37A91DE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3727"/>
            <a:ext cx="5892800" cy="394817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31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C3E7-7A03-42EE-A3C7-20CB070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Exploration – Important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3A5-8E00-4E54-B6C1-064A71C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4132182"/>
          </a:xfrm>
        </p:spPr>
        <p:txBody>
          <a:bodyPr>
            <a:normAutofit/>
          </a:bodyPr>
          <a:lstStyle/>
          <a:p>
            <a:r>
              <a:rPr lang="en-US" dirty="0"/>
              <a:t>Four key relationships identified</a:t>
            </a:r>
          </a:p>
          <a:p>
            <a:pPr lvl="1"/>
            <a:r>
              <a:rPr lang="en-US" dirty="0"/>
              <a:t>Mode Type impacted Revenue (LTL earned Less Revenue)</a:t>
            </a:r>
          </a:p>
          <a:p>
            <a:pPr lvl="1"/>
            <a:r>
              <a:rPr lang="en-US" dirty="0"/>
              <a:t>Distance impacted Revenue (Revenue Showed a Strong Positive Correlation with Distance)</a:t>
            </a:r>
          </a:p>
          <a:p>
            <a:pPr lvl="1"/>
            <a:r>
              <a:rPr lang="en-US" dirty="0"/>
              <a:t>Customer impacted Revenue WITH some paying more</a:t>
            </a:r>
          </a:p>
          <a:p>
            <a:pPr lvl="1"/>
            <a:r>
              <a:rPr lang="en-US" b="1" dirty="0"/>
              <a:t>Origin / Destination impacted Revenue</a:t>
            </a:r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59C8A-8759-43AA-8AB6-61A146CA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68" y="1909890"/>
            <a:ext cx="5980811" cy="35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C3E7-7A03-42EE-A3C7-20CB070B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Data Preparation –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43A5-8E00-4E54-B6C1-064A71C1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dirty="0"/>
              <a:t>The Revenue feature contained some extreme values</a:t>
            </a:r>
          </a:p>
          <a:p>
            <a:pPr lvl="1"/>
            <a:r>
              <a:rPr lang="en-US" dirty="0"/>
              <a:t>Used z-scoring to remove outliers</a:t>
            </a:r>
          </a:p>
          <a:p>
            <a:r>
              <a:rPr lang="en-US" dirty="0"/>
              <a:t>Created Date Feature contained a number of future dates (i.e. 2020).</a:t>
            </a:r>
          </a:p>
          <a:p>
            <a:pPr lvl="1"/>
            <a:r>
              <a:rPr lang="en-US" dirty="0"/>
              <a:t>Data was filtered to 8/2016 to 8/2019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C9FB4-442B-40D5-8012-AE9BDD3E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49" y="2350883"/>
            <a:ext cx="5188169" cy="328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8BA87-2855-4C62-886D-B7DDD3F4E456}"/>
              </a:ext>
            </a:extLst>
          </p:cNvPr>
          <p:cNvSpPr txBox="1"/>
          <p:nvPr/>
        </p:nvSpPr>
        <p:spPr>
          <a:xfrm>
            <a:off x="6417734" y="5649403"/>
            <a:ext cx="515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Boxplot of Revenue</a:t>
            </a:r>
          </a:p>
        </p:txBody>
      </p:sp>
    </p:spTree>
    <p:extLst>
      <p:ext uri="{BB962C8B-B14F-4D97-AF65-F5344CB8AC3E}">
        <p14:creationId xmlns:p14="http://schemas.microsoft.com/office/powerpoint/2010/main" val="341588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FC79-A76C-4864-B90E-51BD8BE6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2399DD-1A30-4D1D-963D-C554752F60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184165"/>
              </p:ext>
            </p:extLst>
          </p:nvPr>
        </p:nvGraphicFramePr>
        <p:xfrm>
          <a:off x="2025748" y="2366963"/>
          <a:ext cx="9645747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3596">
                  <a:extLst>
                    <a:ext uri="{9D8B030D-6E8A-4147-A177-3AD203B41FA5}">
                      <a16:colId xmlns:a16="http://schemas.microsoft.com/office/drawing/2014/main" val="1073979074"/>
                    </a:ext>
                  </a:extLst>
                </a:gridCol>
                <a:gridCol w="7382151">
                  <a:extLst>
                    <a:ext uri="{9D8B030D-6E8A-4147-A177-3AD203B41FA5}">
                      <a16:colId xmlns:a16="http://schemas.microsoft.com/office/drawing/2014/main" val="337162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8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Mode_TL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Indicator of “Full Truck Load” Shipping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9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CustMedianRev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Historical Median Revenue based On Customer from training dataset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Mode_Partial</a:t>
                      </a:r>
                      <a:r>
                        <a:rPr lang="en-US" dirty="0"/>
                        <a:t>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Indicator of “Partial Truck Load” Shipping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8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</a:t>
                      </a:r>
                      <a:r>
                        <a:rPr lang="en-US" dirty="0"/>
                        <a:t>*</a:t>
                      </a:r>
                      <a:r>
                        <a:rPr lang="en-US" dirty="0" err="1"/>
                        <a:t>CustMedianRev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feature multiplied by </a:t>
                      </a:r>
                      <a:r>
                        <a:rPr lang="en-US" dirty="0" err="1"/>
                        <a:t>CustMedianRev</a:t>
                      </a:r>
                      <a:r>
                        <a:rPr lang="en-US" dirty="0"/>
                        <a:t>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4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Miles from Pickup to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3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OSMedianRev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Historical Median Revenue based Origin State from training dataset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Dist-OSMedianRev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feature subtracted by </a:t>
                      </a:r>
                      <a:r>
                        <a:rPr lang="en-US" dirty="0" err="1"/>
                        <a:t>OSMedianRev</a:t>
                      </a:r>
                      <a:r>
                        <a:rPr lang="en-US" dirty="0"/>
                        <a:t>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8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Dist-CustMedianRev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feature subtracted by </a:t>
                      </a:r>
                      <a:r>
                        <a:rPr lang="en-US" dirty="0" err="1"/>
                        <a:t>CustMedianRev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1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DSMedianRev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Historical Median Revenue based Destination State from training dataset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46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83C0BE-5879-47DD-9E7E-2685B6DD6AD6}"/>
              </a:ext>
            </a:extLst>
          </p:cNvPr>
          <p:cNvSpPr txBox="1"/>
          <p:nvPr/>
        </p:nvSpPr>
        <p:spPr>
          <a:xfrm>
            <a:off x="253219" y="1860983"/>
            <a:ext cx="155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Important Feature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54E6B4D-CB69-4A63-9D31-EA02E3C38C4A}"/>
              </a:ext>
            </a:extLst>
          </p:cNvPr>
          <p:cNvSpPr/>
          <p:nvPr/>
        </p:nvSpPr>
        <p:spPr>
          <a:xfrm>
            <a:off x="520505" y="2630658"/>
            <a:ext cx="928467" cy="336217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BBE77-C219-4996-9F86-22AB22AEC53F}"/>
              </a:ext>
            </a:extLst>
          </p:cNvPr>
          <p:cNvSpPr txBox="1"/>
          <p:nvPr/>
        </p:nvSpPr>
        <p:spPr>
          <a:xfrm>
            <a:off x="122031" y="5992837"/>
            <a:ext cx="181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Least Important Feature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47C56-AE4B-4B33-90DC-D111D98E22FD}"/>
              </a:ext>
            </a:extLst>
          </p:cNvPr>
          <p:cNvSpPr txBox="1"/>
          <p:nvPr/>
        </p:nvSpPr>
        <p:spPr>
          <a:xfrm>
            <a:off x="2025748" y="6227632"/>
            <a:ext cx="69635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Permutation method was used to determine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635601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Technical Review Of Revenue Model</vt:lpstr>
      <vt:lpstr>Agenda:</vt:lpstr>
      <vt:lpstr>Problem Statement</vt:lpstr>
      <vt:lpstr>Data Exploration – Important Relationships</vt:lpstr>
      <vt:lpstr>Data Exploration – Important Relationships</vt:lpstr>
      <vt:lpstr>Data Exploration – Important Relationships</vt:lpstr>
      <vt:lpstr>Data Exploration – Important Relationships</vt:lpstr>
      <vt:lpstr>Data Preparation – Filtering</vt:lpstr>
      <vt:lpstr>Final Model</vt:lpstr>
      <vt:lpstr>Final Model</vt:lpstr>
      <vt:lpstr>Next Steps</vt:lpstr>
      <vt:lpstr>Additional insight</vt:lpstr>
      <vt:lpstr>APPENDIX</vt:lpstr>
      <vt:lpstr>Model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Review Of Revenue Model</dc:title>
  <dc:creator>Aaren Stubberfield</dc:creator>
  <cp:lastModifiedBy>Aaren Stubberfield</cp:lastModifiedBy>
  <cp:revision>3</cp:revision>
  <dcterms:created xsi:type="dcterms:W3CDTF">2019-11-08T22:14:24Z</dcterms:created>
  <dcterms:modified xsi:type="dcterms:W3CDTF">2019-11-08T22:29:04Z</dcterms:modified>
</cp:coreProperties>
</file>