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01684-DB11-47A5-ACA7-9A0906D5C753}" v="1" dt="2018-11-29T20:19:4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4" autoAdjust="0"/>
    <p:restoredTop sz="50000" autoAdjust="0"/>
  </p:normalViewPr>
  <p:slideViewPr>
    <p:cSldViewPr>
      <p:cViewPr>
        <p:scale>
          <a:sx n="25" d="100"/>
          <a:sy n="25" d="100"/>
        </p:scale>
        <p:origin x="2947" y="14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Call" userId="76f3ea24ed53b181" providerId="LiveId" clId="{92701684-DB11-47A5-ACA7-9A0906D5C753}"/>
    <pc:docChg chg="undo custSel modSld">
      <pc:chgData name="J Call" userId="76f3ea24ed53b181" providerId="LiveId" clId="{92701684-DB11-47A5-ACA7-9A0906D5C753}" dt="2018-11-30T23:22:46.056" v="348" actId="20577"/>
      <pc:docMkLst>
        <pc:docMk/>
      </pc:docMkLst>
      <pc:sldChg chg="addSp delSp modSp">
        <pc:chgData name="J Call" userId="76f3ea24ed53b181" providerId="LiveId" clId="{92701684-DB11-47A5-ACA7-9A0906D5C753}" dt="2018-11-30T23:22:46.056" v="348" actId="20577"/>
        <pc:sldMkLst>
          <pc:docMk/>
          <pc:sldMk cId="995827065" sldId="256"/>
        </pc:sldMkLst>
        <pc:spChg chg="add del mod">
          <ac:chgData name="J Call" userId="76f3ea24ed53b181" providerId="LiveId" clId="{92701684-DB11-47A5-ACA7-9A0906D5C753}" dt="2018-11-29T20:20:45.073" v="17" actId="1076"/>
          <ac:spMkLst>
            <pc:docMk/>
            <pc:sldMk cId="995827065" sldId="256"/>
            <ac:spMk id="2" creationId="{00000000-0000-0000-0000-000000000000}"/>
          </ac:spMkLst>
        </pc:spChg>
        <pc:spChg chg="mod">
          <ac:chgData name="J Call" userId="76f3ea24ed53b181" providerId="LiveId" clId="{92701684-DB11-47A5-ACA7-9A0906D5C753}" dt="2018-11-30T23:22:46.056" v="348" actId="20577"/>
          <ac:spMkLst>
            <pc:docMk/>
            <pc:sldMk cId="995827065" sldId="256"/>
            <ac:spMk id="9" creationId="{64B5003B-4ADD-4F2B-97EB-6C0EC77D4CEC}"/>
          </ac:spMkLst>
        </pc:spChg>
        <pc:spChg chg="add del mod">
          <ac:chgData name="J Call" userId="76f3ea24ed53b181" providerId="LiveId" clId="{92701684-DB11-47A5-ACA7-9A0906D5C753}" dt="2018-11-29T20:21:31.155" v="24" actId="1076"/>
          <ac:spMkLst>
            <pc:docMk/>
            <pc:sldMk cId="995827065" sldId="256"/>
            <ac:spMk id="12" creationId="{00000000-0000-0000-0000-000000000000}"/>
          </ac:spMkLst>
        </pc:spChg>
        <pc:spChg chg="add del mod">
          <ac:chgData name="J Call" userId="76f3ea24ed53b181" providerId="LiveId" clId="{92701684-DB11-47A5-ACA7-9A0906D5C753}" dt="2018-11-29T20:21:31.155" v="24" actId="1076"/>
          <ac:spMkLst>
            <pc:docMk/>
            <pc:sldMk cId="995827065" sldId="256"/>
            <ac:spMk id="13" creationId="{00000000-0000-0000-0000-000000000000}"/>
          </ac:spMkLst>
        </pc:spChg>
        <pc:spChg chg="mod">
          <ac:chgData name="J Call" userId="76f3ea24ed53b181" providerId="LiveId" clId="{92701684-DB11-47A5-ACA7-9A0906D5C753}" dt="2018-11-30T23:18:20.099" v="49" actId="20577"/>
          <ac:spMkLst>
            <pc:docMk/>
            <pc:sldMk cId="995827065" sldId="256"/>
            <ac:spMk id="16" creationId="{72802A9B-FFBD-4D43-BC8F-D7D39FDFC1D8}"/>
          </ac:spMkLst>
        </pc:spChg>
        <pc:spChg chg="mod">
          <ac:chgData name="J Call" userId="76f3ea24ed53b181" providerId="LiveId" clId="{92701684-DB11-47A5-ACA7-9A0906D5C753}" dt="2018-11-29T20:21:38.959" v="25" actId="1076"/>
          <ac:spMkLst>
            <pc:docMk/>
            <pc:sldMk cId="995827065" sldId="256"/>
            <ac:spMk id="38" creationId="{00000000-0000-0000-0000-000000000000}"/>
          </ac:spMkLst>
        </pc:spChg>
        <pc:spChg chg="mod">
          <ac:chgData name="J Call" userId="76f3ea24ed53b181" providerId="LiveId" clId="{92701684-DB11-47A5-ACA7-9A0906D5C753}" dt="2018-11-29T20:21:38.959" v="25" actId="1076"/>
          <ac:spMkLst>
            <pc:docMk/>
            <pc:sldMk cId="995827065" sldId="256"/>
            <ac:spMk id="39" creationId="{00000000-0000-0000-0000-000000000000}"/>
          </ac:spMkLst>
        </pc:spChg>
        <pc:spChg chg="add del mod">
          <ac:chgData name="J Call" userId="76f3ea24ed53b181" providerId="LiveId" clId="{92701684-DB11-47A5-ACA7-9A0906D5C753}" dt="2018-11-29T20:21:24.401" v="23" actId="1076"/>
          <ac:spMkLst>
            <pc:docMk/>
            <pc:sldMk cId="995827065" sldId="256"/>
            <ac:spMk id="57" creationId="{00000000-0000-0000-0000-000000000000}"/>
          </ac:spMkLst>
        </pc:spChg>
        <pc:spChg chg="add del mod">
          <ac:chgData name="J Call" userId="76f3ea24ed53b181" providerId="LiveId" clId="{92701684-DB11-47A5-ACA7-9A0906D5C753}" dt="2018-11-29T20:21:13.890" v="22" actId="1076"/>
          <ac:spMkLst>
            <pc:docMk/>
            <pc:sldMk cId="995827065" sldId="256"/>
            <ac:spMk id="60" creationId="{00000000-0000-0000-0000-000000000000}"/>
          </ac:spMkLst>
        </pc:spChg>
        <pc:picChg chg="add mod">
          <ac:chgData name="J Call" userId="76f3ea24ed53b181" providerId="LiveId" clId="{92701684-DB11-47A5-ACA7-9A0906D5C753}" dt="2018-11-29T20:23:49.415" v="35" actId="14100"/>
          <ac:picMkLst>
            <pc:docMk/>
            <pc:sldMk cId="995827065" sldId="256"/>
            <ac:picMk id="5" creationId="{A1BED072-7A16-4DC1-B1CE-9C431C67E6CC}"/>
          </ac:picMkLst>
        </pc:picChg>
        <pc:picChg chg="mod">
          <ac:chgData name="J Call" userId="76f3ea24ed53b181" providerId="LiveId" clId="{92701684-DB11-47A5-ACA7-9A0906D5C753}" dt="2018-11-29T20:19:29.106" v="1" actId="14100"/>
          <ac:picMkLst>
            <pc:docMk/>
            <pc:sldMk cId="995827065" sldId="256"/>
            <ac:picMk id="34" creationId="{00000000-0000-0000-0000-000000000000}"/>
          </ac:picMkLst>
        </pc:picChg>
        <pc:picChg chg="add del mod">
          <ac:chgData name="J Call" userId="76f3ea24ed53b181" providerId="LiveId" clId="{92701684-DB11-47A5-ACA7-9A0906D5C753}" dt="2018-11-29T20:20:45.073" v="17" actId="1076"/>
          <ac:picMkLst>
            <pc:docMk/>
            <pc:sldMk cId="995827065" sldId="256"/>
            <ac:picMk id="4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Kung Fu Panda</a:t>
            </a:r>
          </a:p>
          <a:p>
            <a:pPr algn="ctr"/>
            <a:r>
              <a:rPr lang="en-US" sz="6000" b="1" dirty="0"/>
              <a:t>Eric Stubbs	Jonathan Call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13268739" y="4114875"/>
            <a:ext cx="132687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3600" b="1" dirty="0"/>
              <a:t>Your poster size will be 24” X 36” when printed</a:t>
            </a:r>
            <a:endParaRPr lang="en-US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-11147645" y="5105352"/>
            <a:ext cx="9118600" cy="34163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How does your system work?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 What tools did you use?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Think about using flowcharts and figures.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What worked well and what didn’t? Examples are great!</a:t>
            </a:r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pic>
        <p:nvPicPr>
          <p:cNvPr id="42" name="Picture 41" descr="question-d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3551" y="13692262"/>
            <a:ext cx="2743200" cy="29391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-18456475" y="19765108"/>
            <a:ext cx="18211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32 point font, which is also  readable on the poster, but you probably shouldn’t use any smaller fonts 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10896600" y="19118777"/>
            <a:ext cx="10651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This is 36 point font, which is easy to read on the poster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6701782" y="12854062"/>
            <a:ext cx="352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Pictures are nice!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5544800" y="10585108"/>
            <a:ext cx="14287694" cy="64633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Do NOT use a colored background for the poster! It greatly taxes the printer.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5544800" y="11342982"/>
            <a:ext cx="149767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 white background is much more printer-friendly. </a:t>
            </a:r>
            <a:r>
              <a:rPr lang="en-US" sz="3600" b="1" dirty="0">
                <a:solidFill>
                  <a:srgbClr val="00B050"/>
                </a:solidFill>
              </a:rPr>
              <a:t>The printer thanks you!!!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69DF8-2053-45E8-970D-638ADF26A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231244"/>
            <a:ext cx="11537156" cy="14251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FB327-CBBE-44F0-BF1D-47259D628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883" y="18277758"/>
            <a:ext cx="14251781" cy="14912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B5003B-4ADD-4F2B-97EB-6C0EC77D4CEC}"/>
              </a:ext>
            </a:extLst>
          </p:cNvPr>
          <p:cNvSpPr/>
          <p:nvPr/>
        </p:nvSpPr>
        <p:spPr>
          <a:xfrm>
            <a:off x="5006" y="3447563"/>
            <a:ext cx="10972800" cy="148496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500"/>
              </a:lnSpc>
            </a:pPr>
            <a:r>
              <a:rPr lang="en-US" sz="3600" b="1" dirty="0"/>
              <a:t>Algorithms:</a:t>
            </a:r>
            <a:r>
              <a:rPr lang="en-US" sz="3600" dirty="0"/>
              <a:t> POS tagging, NER, word stemming, Cosine Similarity</a:t>
            </a:r>
          </a:p>
          <a:p>
            <a:pPr>
              <a:lnSpc>
                <a:spcPts val="5500"/>
              </a:lnSpc>
            </a:pPr>
            <a:endParaRPr lang="en-US" sz="3600" dirty="0"/>
          </a:p>
          <a:p>
            <a:pPr>
              <a:lnSpc>
                <a:spcPts val="5500"/>
              </a:lnSpc>
            </a:pPr>
            <a:r>
              <a:rPr lang="en-US" sz="3600" b="1" dirty="0"/>
              <a:t>Contributions: </a:t>
            </a:r>
            <a:r>
              <a:rPr lang="en-US" sz="3600" dirty="0"/>
              <a:t>Spacy – Eric</a:t>
            </a:r>
          </a:p>
          <a:p>
            <a:pPr>
              <a:lnSpc>
                <a:spcPts val="5500"/>
              </a:lnSpc>
            </a:pPr>
            <a:r>
              <a:rPr lang="en-US" sz="3600" dirty="0"/>
              <a:t>Question typing – Eric, Jonathan</a:t>
            </a:r>
          </a:p>
          <a:p>
            <a:pPr>
              <a:lnSpc>
                <a:spcPts val="5500"/>
              </a:lnSpc>
            </a:pPr>
            <a:r>
              <a:rPr lang="en-US" sz="3600" dirty="0"/>
              <a:t>Verb typing – Jonathan, Eric</a:t>
            </a:r>
          </a:p>
          <a:p>
            <a:pPr>
              <a:lnSpc>
                <a:spcPts val="5500"/>
              </a:lnSpc>
            </a:pPr>
            <a:r>
              <a:rPr lang="en-US" sz="3600" dirty="0"/>
              <a:t>Cosine Similarity – Jonathan</a:t>
            </a:r>
          </a:p>
          <a:p>
            <a:pPr>
              <a:lnSpc>
                <a:spcPts val="5500"/>
              </a:lnSpc>
            </a:pPr>
            <a:endParaRPr lang="en-US" sz="3600" dirty="0"/>
          </a:p>
          <a:p>
            <a:pPr>
              <a:lnSpc>
                <a:spcPts val="5500"/>
              </a:lnSpc>
            </a:pPr>
            <a:r>
              <a:rPr lang="en-US" sz="3600" b="1" dirty="0"/>
              <a:t>External Resources:</a:t>
            </a:r>
            <a:r>
              <a:rPr lang="en-US" sz="3600" dirty="0"/>
              <a:t> Spacy library – https://spacy.io</a:t>
            </a:r>
          </a:p>
          <a:p>
            <a:pPr>
              <a:lnSpc>
                <a:spcPts val="5500"/>
              </a:lnSpc>
            </a:pPr>
            <a:endParaRPr lang="en-US" sz="3600" b="1" dirty="0"/>
          </a:p>
          <a:p>
            <a:pPr>
              <a:lnSpc>
                <a:spcPts val="5500"/>
              </a:lnSpc>
            </a:pPr>
            <a:r>
              <a:rPr lang="en-US" sz="3600" b="1" dirty="0"/>
              <a:t>Emphasis:</a:t>
            </a:r>
            <a:r>
              <a:rPr lang="en-US" sz="3600" dirty="0"/>
              <a:t> The cornerstone of our system was originally question typing; we later added cosine similarity and what we call ‘verb typing’ – matching a verb in the question with verbs in the story.</a:t>
            </a:r>
          </a:p>
          <a:p>
            <a:pPr>
              <a:lnSpc>
                <a:spcPts val="5500"/>
              </a:lnSpc>
            </a:pPr>
            <a:r>
              <a:rPr lang="en-US" sz="3600" b="1" dirty="0"/>
              <a:t>   </a:t>
            </a:r>
            <a:r>
              <a:rPr lang="en-US" sz="3600" dirty="0"/>
              <a:t>To handle “what” questions, our system performs cosine similarity on the portion of the question after </a:t>
            </a:r>
            <a:r>
              <a:rPr lang="en-US" sz="3600"/>
              <a:t>the relevant verb.</a:t>
            </a:r>
            <a:endParaRPr lang="en-US" sz="3600" dirty="0"/>
          </a:p>
          <a:p>
            <a:pPr>
              <a:lnSpc>
                <a:spcPts val="5500"/>
              </a:lnSpc>
            </a:pPr>
            <a:endParaRPr lang="en-US" sz="3600" b="1" dirty="0"/>
          </a:p>
          <a:p>
            <a:pPr>
              <a:lnSpc>
                <a:spcPts val="5500"/>
              </a:lnSpc>
            </a:pPr>
            <a:r>
              <a:rPr lang="en-US" sz="3600" b="1" dirty="0"/>
              <a:t>Performance:</a:t>
            </a:r>
            <a:r>
              <a:rPr lang="en-US" sz="3600" dirty="0"/>
              <a:t> We achieved an F-score of 0.32, with .38 recall and .28 precision.  Our system did well with ‘who’ questions and questions asking for numbers.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075A80-D8F1-4658-8FA1-E6D8A7971B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63" y="4951900"/>
            <a:ext cx="6795496" cy="242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802A9B-FFBD-4D43-BC8F-D7D39FDFC1D8}"/>
              </a:ext>
            </a:extLst>
          </p:cNvPr>
          <p:cNvSpPr/>
          <p:nvPr/>
        </p:nvSpPr>
        <p:spPr>
          <a:xfrm>
            <a:off x="13601046" y="20897311"/>
            <a:ext cx="8256308" cy="1061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5500"/>
              </a:lnSpc>
            </a:pPr>
            <a:r>
              <a:rPr lang="en-US" sz="3600" b="1" dirty="0">
                <a:solidFill>
                  <a:prstClr val="black"/>
                </a:solidFill>
              </a:rPr>
              <a:t>Regrets:</a:t>
            </a:r>
            <a:r>
              <a:rPr lang="en-US" sz="3600" dirty="0">
                <a:solidFill>
                  <a:prstClr val="black"/>
                </a:solidFill>
              </a:rPr>
              <a:t> Limiting the response to 7 words before and after a verb didn’t work well.  It returned the correct answer in some cases, but hurt recall more than it helped precision.</a:t>
            </a:r>
          </a:p>
          <a:p>
            <a:pPr lvl="0">
              <a:lnSpc>
                <a:spcPts val="5500"/>
              </a:lnSpc>
            </a:pPr>
            <a:endParaRPr lang="en-US" sz="3600" dirty="0">
              <a:solidFill>
                <a:prstClr val="black"/>
              </a:solidFill>
            </a:endParaRPr>
          </a:p>
          <a:p>
            <a:pPr lvl="0">
              <a:lnSpc>
                <a:spcPts val="5500"/>
              </a:lnSpc>
            </a:pPr>
            <a:r>
              <a:rPr lang="en-US" sz="3600" b="1" dirty="0">
                <a:solidFill>
                  <a:prstClr val="black"/>
                </a:solidFill>
              </a:rPr>
              <a:t>Successes:</a:t>
            </a:r>
            <a:r>
              <a:rPr lang="en-US" sz="3600" dirty="0">
                <a:solidFill>
                  <a:prstClr val="black"/>
                </a:solidFill>
              </a:rPr>
              <a:t> Using question typing and NER in combination with cosine similarity was very successful, helping the system find likely answers depending on the question text.</a:t>
            </a:r>
          </a:p>
          <a:p>
            <a:pPr lvl="0">
              <a:lnSpc>
                <a:spcPts val="5500"/>
              </a:lnSpc>
            </a:pPr>
            <a:endParaRPr lang="en-US" sz="3600" b="1" dirty="0">
              <a:solidFill>
                <a:prstClr val="black"/>
              </a:solidFill>
            </a:endParaRPr>
          </a:p>
          <a:p>
            <a:pPr lvl="0">
              <a:lnSpc>
                <a:spcPts val="5500"/>
              </a:lnSpc>
            </a:pPr>
            <a:r>
              <a:rPr lang="en-US" sz="3600" b="1" dirty="0">
                <a:solidFill>
                  <a:prstClr val="black"/>
                </a:solidFill>
              </a:rPr>
              <a:t>Lessons Learned:</a:t>
            </a:r>
            <a:r>
              <a:rPr lang="en-US" sz="3600" dirty="0">
                <a:solidFill>
                  <a:prstClr val="black"/>
                </a:solidFill>
              </a:rPr>
              <a:t> It’s hard to build a system that can understand language and answer even the simplest of questions.  </a:t>
            </a:r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D337CC-B58F-45C8-A108-01B0249F8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15933468"/>
            <a:ext cx="6374332" cy="63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2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342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J Call</cp:lastModifiedBy>
  <cp:revision>85</cp:revision>
  <cp:lastPrinted>2015-12-02T07:36:24Z</cp:lastPrinted>
  <dcterms:created xsi:type="dcterms:W3CDTF">2012-09-24T21:07:13Z</dcterms:created>
  <dcterms:modified xsi:type="dcterms:W3CDTF">2018-11-30T23:22:46Z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