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9456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01684-DB11-47A5-ACA7-9A0906D5C753}" v="1" dt="2018-11-29T20:19:44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4" autoAdjust="0"/>
    <p:restoredTop sz="50000" autoAdjust="0"/>
  </p:normalViewPr>
  <p:slideViewPr>
    <p:cSldViewPr>
      <p:cViewPr>
        <p:scale>
          <a:sx n="30" d="100"/>
          <a:sy n="30" d="100"/>
        </p:scale>
        <p:origin x="3438" y="-456"/>
      </p:cViewPr>
      <p:guideLst>
        <p:guide orient="horz" pos="10368"/>
        <p:guide pos="1382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Call" userId="76f3ea24ed53b181" providerId="LiveId" clId="{92701684-DB11-47A5-ACA7-9A0906D5C753}"/>
    <pc:docChg chg="undo custSel modSld">
      <pc:chgData name="J Call" userId="76f3ea24ed53b181" providerId="LiveId" clId="{92701684-DB11-47A5-ACA7-9A0906D5C753}" dt="2018-11-29T20:23:49.415" v="35" actId="14100"/>
      <pc:docMkLst>
        <pc:docMk/>
      </pc:docMkLst>
      <pc:sldChg chg="addSp delSp modSp">
        <pc:chgData name="J Call" userId="76f3ea24ed53b181" providerId="LiveId" clId="{92701684-DB11-47A5-ACA7-9A0906D5C753}" dt="2018-11-29T20:23:49.415" v="35" actId="14100"/>
        <pc:sldMkLst>
          <pc:docMk/>
          <pc:sldMk cId="995827065" sldId="256"/>
        </pc:sldMkLst>
        <pc:spChg chg="add del mod">
          <ac:chgData name="J Call" userId="76f3ea24ed53b181" providerId="LiveId" clId="{92701684-DB11-47A5-ACA7-9A0906D5C753}" dt="2018-11-29T20:20:45.073" v="17" actId="1076"/>
          <ac:spMkLst>
            <pc:docMk/>
            <pc:sldMk cId="995827065" sldId="256"/>
            <ac:spMk id="2" creationId="{00000000-0000-0000-0000-000000000000}"/>
          </ac:spMkLst>
        </pc:spChg>
        <pc:spChg chg="add del mod">
          <ac:chgData name="J Call" userId="76f3ea24ed53b181" providerId="LiveId" clId="{92701684-DB11-47A5-ACA7-9A0906D5C753}" dt="2018-11-29T20:21:31.155" v="24" actId="1076"/>
          <ac:spMkLst>
            <pc:docMk/>
            <pc:sldMk cId="995827065" sldId="256"/>
            <ac:spMk id="12" creationId="{00000000-0000-0000-0000-000000000000}"/>
          </ac:spMkLst>
        </pc:spChg>
        <pc:spChg chg="add del mod">
          <ac:chgData name="J Call" userId="76f3ea24ed53b181" providerId="LiveId" clId="{92701684-DB11-47A5-ACA7-9A0906D5C753}" dt="2018-11-29T20:21:31.155" v="24" actId="1076"/>
          <ac:spMkLst>
            <pc:docMk/>
            <pc:sldMk cId="995827065" sldId="256"/>
            <ac:spMk id="13" creationId="{00000000-0000-0000-0000-000000000000}"/>
          </ac:spMkLst>
        </pc:spChg>
        <pc:spChg chg="mod">
          <ac:chgData name="J Call" userId="76f3ea24ed53b181" providerId="LiveId" clId="{92701684-DB11-47A5-ACA7-9A0906D5C753}" dt="2018-11-29T20:21:38.959" v="25" actId="1076"/>
          <ac:spMkLst>
            <pc:docMk/>
            <pc:sldMk cId="995827065" sldId="256"/>
            <ac:spMk id="38" creationId="{00000000-0000-0000-0000-000000000000}"/>
          </ac:spMkLst>
        </pc:spChg>
        <pc:spChg chg="mod">
          <ac:chgData name="J Call" userId="76f3ea24ed53b181" providerId="LiveId" clId="{92701684-DB11-47A5-ACA7-9A0906D5C753}" dt="2018-11-29T20:21:38.959" v="25" actId="1076"/>
          <ac:spMkLst>
            <pc:docMk/>
            <pc:sldMk cId="995827065" sldId="256"/>
            <ac:spMk id="39" creationId="{00000000-0000-0000-0000-000000000000}"/>
          </ac:spMkLst>
        </pc:spChg>
        <pc:spChg chg="add del mod">
          <ac:chgData name="J Call" userId="76f3ea24ed53b181" providerId="LiveId" clId="{92701684-DB11-47A5-ACA7-9A0906D5C753}" dt="2018-11-29T20:21:24.401" v="23" actId="1076"/>
          <ac:spMkLst>
            <pc:docMk/>
            <pc:sldMk cId="995827065" sldId="256"/>
            <ac:spMk id="57" creationId="{00000000-0000-0000-0000-000000000000}"/>
          </ac:spMkLst>
        </pc:spChg>
        <pc:spChg chg="add del mod">
          <ac:chgData name="J Call" userId="76f3ea24ed53b181" providerId="LiveId" clId="{92701684-DB11-47A5-ACA7-9A0906D5C753}" dt="2018-11-29T20:21:13.890" v="22" actId="1076"/>
          <ac:spMkLst>
            <pc:docMk/>
            <pc:sldMk cId="995827065" sldId="256"/>
            <ac:spMk id="60" creationId="{00000000-0000-0000-0000-000000000000}"/>
          </ac:spMkLst>
        </pc:spChg>
        <pc:picChg chg="add mod">
          <ac:chgData name="J Call" userId="76f3ea24ed53b181" providerId="LiveId" clId="{92701684-DB11-47A5-ACA7-9A0906D5C753}" dt="2018-11-29T20:23:49.415" v="35" actId="14100"/>
          <ac:picMkLst>
            <pc:docMk/>
            <pc:sldMk cId="995827065" sldId="256"/>
            <ac:picMk id="5" creationId="{A1BED072-7A16-4DC1-B1CE-9C431C67E6CC}"/>
          </ac:picMkLst>
        </pc:picChg>
        <pc:picChg chg="mod">
          <ac:chgData name="J Call" userId="76f3ea24ed53b181" providerId="LiveId" clId="{92701684-DB11-47A5-ACA7-9A0906D5C753}" dt="2018-11-29T20:19:29.106" v="1" actId="14100"/>
          <ac:picMkLst>
            <pc:docMk/>
            <pc:sldMk cId="995827065" sldId="256"/>
            <ac:picMk id="34" creationId="{00000000-0000-0000-0000-000000000000}"/>
          </ac:picMkLst>
        </pc:picChg>
        <pc:picChg chg="add del mod">
          <ac:chgData name="J Call" userId="76f3ea24ed53b181" providerId="LiveId" clId="{92701684-DB11-47A5-ACA7-9A0906D5C753}" dt="2018-11-29T20:20:45.073" v="17" actId="1076"/>
          <ac:picMkLst>
            <pc:docMk/>
            <pc:sldMk cId="995827065" sldId="256"/>
            <ac:picMk id="4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AF9D-FE07-6A49-A65C-640C238374BA}" type="datetime1"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FB16-C739-C340-BC6E-25799FFBF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8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C735-D8AC-6B47-A55A-6D5DBB87B596}" type="datetime1"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EA51-279D-2F42-B138-089F2FEDAE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2882538-7F94-AF4E-AC0E-2D4DA7163C25}" type="datetime1"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7E96A53-3239-8247-A129-F7433496CD79}" type="datetime1"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33C20823-755A-3644-9771-D9245392EAAC}" type="datetime1"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FDF9FB8-A819-0644-B738-AB774D89CEFA}" type="datetime1"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BDCE683-4210-974B-9997-899DF9993CFA}" type="datetime1"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E850229-3D02-A441-9DE1-FD6F7F2646C5}" type="datetime1"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3"/>
            <a:ext cx="970026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1"/>
            <a:ext cx="970026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E4CB381-A10C-304B-B59A-BD82FBB5F212}" type="datetime1"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5578EB0-43FE-8C49-A895-C3E882EECC5D}" type="datetime1"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2C466C8-91FA-1A4C-A29C-D4D236A51FE3}" type="datetime1"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4"/>
            <a:ext cx="122682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4"/>
            <a:ext cx="721995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B332400-AED5-2C46-BF66-A2FCCE99A32E}" type="datetime1"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1"/>
            <a:ext cx="1316736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0"/>
            <a:ext cx="1316736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3"/>
            <a:ext cx="1316736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77669421-7F0D-6A4D-A945-B8164E1B877D}" type="datetime1"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674" y="365831"/>
            <a:ext cx="21313926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6248400"/>
            <a:ext cx="21260351" cy="263988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Kung Fu Panda</a:t>
            </a:r>
          </a:p>
          <a:p>
            <a:pPr algn="ctr"/>
            <a:r>
              <a:rPr lang="en-US" sz="6000" b="1" dirty="0"/>
              <a:t>Eric Stubbs	Jonathan Call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13268739" y="4114875"/>
            <a:ext cx="132687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3600" b="1" dirty="0"/>
              <a:t>Your poster size will be 24” X 36” when printed</a:t>
            </a:r>
            <a:endParaRPr lang="en-US" sz="3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-11147645" y="5105352"/>
            <a:ext cx="9118600" cy="34163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How does your system work?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 What tools did you use?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Think about using flowcharts and figures.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What worked well and what didn’t? Examples are great!</a:t>
            </a:r>
          </a:p>
        </p:txBody>
      </p:sp>
      <p:pic>
        <p:nvPicPr>
          <p:cNvPr id="34" name="Picture 33" descr="Ulogo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pic>
        <p:nvPicPr>
          <p:cNvPr id="42" name="Picture 41" descr="question-di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03551" y="13692262"/>
            <a:ext cx="2743200" cy="293914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-18456475" y="19765108"/>
            <a:ext cx="18211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32 point font, which is also  readable on the poster, but you probably shouldn’t use any smaller fonts 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-10896600" y="19118777"/>
            <a:ext cx="10651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This is 36 point font, which is easy to read on the poster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6701782" y="12854062"/>
            <a:ext cx="352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Pictures are nice!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5544800" y="10585108"/>
            <a:ext cx="14287694" cy="646331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Do NOT use a colored background for the poster! It greatly taxes the printer.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5544800" y="11342982"/>
            <a:ext cx="149767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 white background is much more printer-friendly. </a:t>
            </a:r>
            <a:r>
              <a:rPr lang="en-US" sz="3600" b="1" dirty="0">
                <a:solidFill>
                  <a:srgbClr val="00B050"/>
                </a:solidFill>
              </a:rPr>
              <a:t>The printer thanks you!!!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69DF8-2053-45E8-970D-638ADF26A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231244"/>
            <a:ext cx="11537156" cy="14251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FB327-CBBE-44F0-BF1D-47259D628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883" y="18277758"/>
            <a:ext cx="14251781" cy="149123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B5003B-4ADD-4F2B-97EB-6C0EC77D4CEC}"/>
              </a:ext>
            </a:extLst>
          </p:cNvPr>
          <p:cNvSpPr/>
          <p:nvPr/>
        </p:nvSpPr>
        <p:spPr>
          <a:xfrm>
            <a:off x="5006" y="3447563"/>
            <a:ext cx="10972800" cy="14144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500"/>
              </a:lnSpc>
            </a:pPr>
            <a:r>
              <a:rPr lang="en-US" sz="3600" b="1" dirty="0"/>
              <a:t>Algorithms:</a:t>
            </a:r>
            <a:r>
              <a:rPr lang="en-US" sz="3600" dirty="0"/>
              <a:t> POS tagging, NER, word stemming, word overlap, Cosine Similarity</a:t>
            </a:r>
          </a:p>
          <a:p>
            <a:pPr>
              <a:lnSpc>
                <a:spcPts val="5500"/>
              </a:lnSpc>
            </a:pPr>
            <a:endParaRPr lang="en-US" sz="3600" dirty="0"/>
          </a:p>
          <a:p>
            <a:pPr>
              <a:lnSpc>
                <a:spcPts val="5500"/>
              </a:lnSpc>
            </a:pPr>
            <a:r>
              <a:rPr lang="en-US" sz="3600" b="1" dirty="0"/>
              <a:t>Contributions: </a:t>
            </a:r>
            <a:r>
              <a:rPr lang="en-US" sz="3600" dirty="0"/>
              <a:t>Spacy – Eric</a:t>
            </a:r>
          </a:p>
          <a:p>
            <a:pPr>
              <a:lnSpc>
                <a:spcPts val="5500"/>
              </a:lnSpc>
            </a:pPr>
            <a:r>
              <a:rPr lang="en-US" sz="3600" dirty="0"/>
              <a:t>Question typing – Eric, Jonathan</a:t>
            </a:r>
          </a:p>
          <a:p>
            <a:pPr>
              <a:lnSpc>
                <a:spcPts val="5500"/>
              </a:lnSpc>
            </a:pPr>
            <a:r>
              <a:rPr lang="en-US" sz="3600" dirty="0"/>
              <a:t>Verb typing – Jonathan, Eric</a:t>
            </a:r>
          </a:p>
          <a:p>
            <a:pPr>
              <a:lnSpc>
                <a:spcPts val="5500"/>
              </a:lnSpc>
            </a:pPr>
            <a:r>
              <a:rPr lang="en-US" sz="3600" dirty="0"/>
              <a:t>Cosine Similarity – Jonathan</a:t>
            </a:r>
          </a:p>
          <a:p>
            <a:pPr>
              <a:lnSpc>
                <a:spcPts val="5500"/>
              </a:lnSpc>
            </a:pPr>
            <a:endParaRPr lang="en-US" sz="3600" dirty="0"/>
          </a:p>
          <a:p>
            <a:pPr>
              <a:lnSpc>
                <a:spcPts val="5500"/>
              </a:lnSpc>
            </a:pPr>
            <a:r>
              <a:rPr lang="en-US" sz="3600" b="1" dirty="0"/>
              <a:t>External Resources:</a:t>
            </a:r>
            <a:r>
              <a:rPr lang="en-US" sz="3600" dirty="0"/>
              <a:t> Spacy library – https://spacy.io</a:t>
            </a:r>
          </a:p>
          <a:p>
            <a:pPr>
              <a:lnSpc>
                <a:spcPts val="5500"/>
              </a:lnSpc>
            </a:pPr>
            <a:endParaRPr lang="en-US" sz="3600" b="1" dirty="0"/>
          </a:p>
          <a:p>
            <a:pPr>
              <a:lnSpc>
                <a:spcPts val="5500"/>
              </a:lnSpc>
            </a:pPr>
            <a:r>
              <a:rPr lang="en-US" sz="3600" b="1" dirty="0"/>
              <a:t>Emphasis:</a:t>
            </a:r>
            <a:r>
              <a:rPr lang="en-US" sz="3600" dirty="0"/>
              <a:t> the cornerstone of our system was originally question typing; we later added cosine similarity and what we call ‘verb typing’.  </a:t>
            </a:r>
          </a:p>
          <a:p>
            <a:pPr>
              <a:lnSpc>
                <a:spcPts val="5500"/>
              </a:lnSpc>
            </a:pPr>
            <a:r>
              <a:rPr lang="en-US" sz="3600" b="1" dirty="0"/>
              <a:t>   </a:t>
            </a:r>
            <a:r>
              <a:rPr lang="en-US" sz="3600" dirty="0"/>
              <a:t>To handle “what” questions, our system looks in the question for a verb and searches for sentences containing the rooted verb.</a:t>
            </a:r>
          </a:p>
          <a:p>
            <a:pPr>
              <a:lnSpc>
                <a:spcPts val="5500"/>
              </a:lnSpc>
            </a:pPr>
            <a:endParaRPr lang="en-US" sz="3600" b="1" dirty="0"/>
          </a:p>
          <a:p>
            <a:pPr>
              <a:lnSpc>
                <a:spcPts val="5500"/>
              </a:lnSpc>
            </a:pPr>
            <a:r>
              <a:rPr lang="en-US" sz="3600" b="1" dirty="0"/>
              <a:t>Performance:</a:t>
            </a:r>
            <a:r>
              <a:rPr lang="en-US" sz="3600" dirty="0"/>
              <a:t> We had an F-score of 0.32, with a recall of .38 and precision .28.  Our system did well with ‘who’ questions and questions asking for numbers.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075A80-D8F1-4658-8FA1-E6D8A7971B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63" y="4951900"/>
            <a:ext cx="6795496" cy="24288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802A9B-FFBD-4D43-BC8F-D7D39FDFC1D8}"/>
              </a:ext>
            </a:extLst>
          </p:cNvPr>
          <p:cNvSpPr/>
          <p:nvPr/>
        </p:nvSpPr>
        <p:spPr>
          <a:xfrm>
            <a:off x="13601046" y="20897311"/>
            <a:ext cx="8256308" cy="10617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5500"/>
              </a:lnSpc>
            </a:pPr>
            <a:r>
              <a:rPr lang="en-US" sz="3600" b="1" dirty="0">
                <a:solidFill>
                  <a:prstClr val="black"/>
                </a:solidFill>
              </a:rPr>
              <a:t>Regrets:</a:t>
            </a:r>
            <a:r>
              <a:rPr lang="en-US" sz="3600" dirty="0">
                <a:solidFill>
                  <a:prstClr val="black"/>
                </a:solidFill>
              </a:rPr>
              <a:t> limiting the response to 7 words before and after a verb didn’t work well.  It returned the correct answer in some cases, but hurt recall more than it helped precision.  </a:t>
            </a:r>
          </a:p>
          <a:p>
            <a:pPr lvl="0">
              <a:lnSpc>
                <a:spcPts val="5500"/>
              </a:lnSpc>
            </a:pPr>
            <a:endParaRPr lang="en-US" sz="3600" dirty="0">
              <a:solidFill>
                <a:prstClr val="black"/>
              </a:solidFill>
            </a:endParaRPr>
          </a:p>
          <a:p>
            <a:pPr lvl="0">
              <a:lnSpc>
                <a:spcPts val="5500"/>
              </a:lnSpc>
            </a:pPr>
            <a:r>
              <a:rPr lang="en-US" sz="3600" b="1" dirty="0">
                <a:solidFill>
                  <a:prstClr val="black"/>
                </a:solidFill>
              </a:rPr>
              <a:t>Successes:</a:t>
            </a:r>
            <a:r>
              <a:rPr lang="en-US" sz="3600" dirty="0">
                <a:solidFill>
                  <a:prstClr val="black"/>
                </a:solidFill>
              </a:rPr>
              <a:t> using question typing and NER in combination with cosine similarity was very successful, helping the system find likely answers depending on the question text.  </a:t>
            </a:r>
          </a:p>
          <a:p>
            <a:pPr lvl="0">
              <a:lnSpc>
                <a:spcPts val="5500"/>
              </a:lnSpc>
            </a:pPr>
            <a:endParaRPr lang="en-US" sz="3600" b="1" dirty="0">
              <a:solidFill>
                <a:prstClr val="black"/>
              </a:solidFill>
            </a:endParaRPr>
          </a:p>
          <a:p>
            <a:pPr lvl="0">
              <a:lnSpc>
                <a:spcPts val="5500"/>
              </a:lnSpc>
            </a:pPr>
            <a:r>
              <a:rPr lang="en-US" sz="3600" b="1" dirty="0">
                <a:solidFill>
                  <a:prstClr val="black"/>
                </a:solidFill>
              </a:rPr>
              <a:t>Lessons Learned:</a:t>
            </a:r>
            <a:r>
              <a:rPr lang="en-US" sz="3600" dirty="0">
                <a:solidFill>
                  <a:prstClr val="black"/>
                </a:solidFill>
              </a:rPr>
              <a:t> it’s hard to build a system that can understand language and answer even the simplest of questions.  </a:t>
            </a: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D337CC-B58F-45C8-A108-01B0249F8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1" y="15933468"/>
            <a:ext cx="6374332" cy="63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Props1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336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Eric</cp:lastModifiedBy>
  <cp:revision>85</cp:revision>
  <cp:lastPrinted>2015-12-02T07:36:24Z</cp:lastPrinted>
  <dcterms:created xsi:type="dcterms:W3CDTF">2012-09-24T21:07:13Z</dcterms:created>
  <dcterms:modified xsi:type="dcterms:W3CDTF">2018-11-30T01:15:08Z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