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868"/>
    <a:srgbClr val="0A3040"/>
    <a:srgbClr val="11526F"/>
    <a:srgbClr val="156082"/>
    <a:srgbClr val="0F6183"/>
    <a:srgbClr val="0F445C"/>
    <a:srgbClr val="11506B"/>
    <a:srgbClr val="1B5083"/>
    <a:srgbClr val="133658"/>
    <a:srgbClr val="4959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72591-525E-354A-830C-3E2FAC683719}" v="16946" dt="2025-04-17T05:14:03.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927"/>
    <p:restoredTop sz="96325"/>
  </p:normalViewPr>
  <p:slideViewPr>
    <p:cSldViewPr snapToGrid="0">
      <p:cViewPr>
        <p:scale>
          <a:sx n="35" d="100"/>
          <a:sy n="35" d="100"/>
        </p:scale>
        <p:origin x="1920"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F4759-D723-9D4E-8D10-BD532E83C57C}"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206985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4759-D723-9D4E-8D10-BD532E83C57C}"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285659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4759-D723-9D4E-8D10-BD532E83C57C}"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71951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F4759-D723-9D4E-8D10-BD532E83C57C}"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12960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F4759-D723-9D4E-8D10-BD532E83C57C}"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345758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F4759-D723-9D4E-8D10-BD532E83C57C}"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218859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F4759-D723-9D4E-8D10-BD532E83C57C}" type="datetimeFigureOut">
              <a:rPr lang="en-US" smtClean="0"/>
              <a:t>4/17/25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104712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F4759-D723-9D4E-8D10-BD532E83C57C}" type="datetimeFigureOut">
              <a:rPr lang="en-US" smtClean="0"/>
              <a:t>4/17/25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179716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F4759-D723-9D4E-8D10-BD532E83C57C}" type="datetimeFigureOut">
              <a:rPr lang="en-US" smtClean="0"/>
              <a:t>4/17/25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291550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33F4759-D723-9D4E-8D10-BD532E83C57C}"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384895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33F4759-D723-9D4E-8D10-BD532E83C57C}"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72D5C-DD5A-8745-B9F8-8AC95A43DD70}" type="slidenum">
              <a:rPr lang="en-US" smtClean="0"/>
              <a:t>‹#›</a:t>
            </a:fld>
            <a:endParaRPr lang="en-US"/>
          </a:p>
        </p:txBody>
      </p:sp>
    </p:spTree>
    <p:extLst>
      <p:ext uri="{BB962C8B-B14F-4D97-AF65-F5344CB8AC3E}">
        <p14:creationId xmlns:p14="http://schemas.microsoft.com/office/powerpoint/2010/main" val="210026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41255"/>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733F4759-D723-9D4E-8D10-BD532E83C57C}" type="datetimeFigureOut">
              <a:rPr lang="en-US" smtClean="0"/>
              <a:t>4/17/25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DE672D5C-DD5A-8745-B9F8-8AC95A43DD70}" type="slidenum">
              <a:rPr lang="en-US" smtClean="0"/>
              <a:t>‹#›</a:t>
            </a:fld>
            <a:endParaRPr lang="en-US"/>
          </a:p>
        </p:txBody>
      </p:sp>
    </p:spTree>
    <p:extLst>
      <p:ext uri="{BB962C8B-B14F-4D97-AF65-F5344CB8AC3E}">
        <p14:creationId xmlns:p14="http://schemas.microsoft.com/office/powerpoint/2010/main" val="2890539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Rounded Rectangle 235">
            <a:extLst>
              <a:ext uri="{FF2B5EF4-FFF2-40B4-BE49-F238E27FC236}">
                <a16:creationId xmlns:a16="http://schemas.microsoft.com/office/drawing/2014/main" id="{FCF46D18-74AC-7911-2DBC-BFA5F954B74A}"/>
              </a:ext>
            </a:extLst>
          </p:cNvPr>
          <p:cNvSpPr/>
          <p:nvPr/>
        </p:nvSpPr>
        <p:spPr>
          <a:xfrm>
            <a:off x="990903" y="5076178"/>
            <a:ext cx="13517216" cy="7336390"/>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ounded Rectangle 234">
            <a:extLst>
              <a:ext uri="{FF2B5EF4-FFF2-40B4-BE49-F238E27FC236}">
                <a16:creationId xmlns:a16="http://schemas.microsoft.com/office/drawing/2014/main" id="{B0F94B18-4AF7-D97A-14D7-F49127C94870}"/>
              </a:ext>
            </a:extLst>
          </p:cNvPr>
          <p:cNvSpPr/>
          <p:nvPr/>
        </p:nvSpPr>
        <p:spPr>
          <a:xfrm>
            <a:off x="838503" y="4923778"/>
            <a:ext cx="13517216" cy="7336390"/>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ounded Rectangle 233">
            <a:extLst>
              <a:ext uri="{FF2B5EF4-FFF2-40B4-BE49-F238E27FC236}">
                <a16:creationId xmlns:a16="http://schemas.microsoft.com/office/drawing/2014/main" id="{F31F517C-DFC7-E535-4609-AB5E688F22F3}"/>
              </a:ext>
            </a:extLst>
          </p:cNvPr>
          <p:cNvSpPr/>
          <p:nvPr/>
        </p:nvSpPr>
        <p:spPr>
          <a:xfrm>
            <a:off x="686103" y="4771378"/>
            <a:ext cx="13517216" cy="7336390"/>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ounded Rectangle 232">
            <a:extLst>
              <a:ext uri="{FF2B5EF4-FFF2-40B4-BE49-F238E27FC236}">
                <a16:creationId xmlns:a16="http://schemas.microsoft.com/office/drawing/2014/main" id="{698AF9C4-FC8E-CDE3-E1CD-63821E7CCF0F}"/>
              </a:ext>
            </a:extLst>
          </p:cNvPr>
          <p:cNvSpPr/>
          <p:nvPr/>
        </p:nvSpPr>
        <p:spPr>
          <a:xfrm>
            <a:off x="533703" y="4618978"/>
            <a:ext cx="13517216" cy="7336390"/>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ounded Rectangle 231">
            <a:extLst>
              <a:ext uri="{FF2B5EF4-FFF2-40B4-BE49-F238E27FC236}">
                <a16:creationId xmlns:a16="http://schemas.microsoft.com/office/drawing/2014/main" id="{A140F945-3D13-FAEF-B598-FE3769B1BE46}"/>
              </a:ext>
            </a:extLst>
          </p:cNvPr>
          <p:cNvSpPr/>
          <p:nvPr/>
        </p:nvSpPr>
        <p:spPr>
          <a:xfrm>
            <a:off x="381303" y="4466578"/>
            <a:ext cx="13517216" cy="7336390"/>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7C1AA529-1737-1F9A-3089-1D827DA64DD7}"/>
              </a:ext>
            </a:extLst>
          </p:cNvPr>
          <p:cNvSpPr/>
          <p:nvPr/>
        </p:nvSpPr>
        <p:spPr>
          <a:xfrm>
            <a:off x="228903" y="4314178"/>
            <a:ext cx="13517216" cy="7336390"/>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xtBox 190">
            <a:extLst>
              <a:ext uri="{FF2B5EF4-FFF2-40B4-BE49-F238E27FC236}">
                <a16:creationId xmlns:a16="http://schemas.microsoft.com/office/drawing/2014/main" id="{759D7F37-24C5-2FB5-24B7-CB2C1F0FC3BD}"/>
              </a:ext>
            </a:extLst>
          </p:cNvPr>
          <p:cNvSpPr txBox="1"/>
          <p:nvPr/>
        </p:nvSpPr>
        <p:spPr>
          <a:xfrm>
            <a:off x="589983" y="4535393"/>
            <a:ext cx="2225995" cy="646331"/>
          </a:xfrm>
          <a:prstGeom prst="rect">
            <a:avLst/>
          </a:prstGeom>
          <a:noFill/>
        </p:spPr>
        <p:txBody>
          <a:bodyPr wrap="square" rtlCol="0">
            <a:spAutoFit/>
          </a:bodyPr>
          <a:lstStyle/>
          <a:p>
            <a:r>
              <a:rPr lang="en-US" sz="3600" dirty="0">
                <a:solidFill>
                  <a:schemeClr val="bg1"/>
                </a:solidFill>
                <a:latin typeface="Andale Mono" panose="020B0509000000000004" pitchFamily="49" charset="0"/>
                <a:ea typeface="MS UI Gothic" panose="020B0600070205080204" pitchFamily="34" charset="-128"/>
                <a:cs typeface="Arial" panose="020B0604020202020204" pitchFamily="34" charset="0"/>
              </a:rPr>
              <a:t>Purpose</a:t>
            </a:r>
          </a:p>
        </p:txBody>
      </p:sp>
      <p:sp>
        <p:nvSpPr>
          <p:cNvPr id="231" name="Rounded Rectangle 230">
            <a:extLst>
              <a:ext uri="{FF2B5EF4-FFF2-40B4-BE49-F238E27FC236}">
                <a16:creationId xmlns:a16="http://schemas.microsoft.com/office/drawing/2014/main" id="{811D1C7E-B664-EC8F-EC60-40027F404887}"/>
              </a:ext>
            </a:extLst>
          </p:cNvPr>
          <p:cNvSpPr/>
          <p:nvPr/>
        </p:nvSpPr>
        <p:spPr>
          <a:xfrm>
            <a:off x="5453269" y="505524"/>
            <a:ext cx="33594262" cy="3519187"/>
          </a:xfrm>
          <a:prstGeom prst="roundRect">
            <a:avLst>
              <a:gd name="adj" fmla="val 0"/>
            </a:avLst>
          </a:prstGeom>
          <a:solidFill>
            <a:srgbClr val="156082"/>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ounded Rectangle 229">
            <a:extLst>
              <a:ext uri="{FF2B5EF4-FFF2-40B4-BE49-F238E27FC236}">
                <a16:creationId xmlns:a16="http://schemas.microsoft.com/office/drawing/2014/main" id="{4F7F5E4F-A96F-62F8-2016-8D9A4B40496B}"/>
              </a:ext>
            </a:extLst>
          </p:cNvPr>
          <p:cNvSpPr/>
          <p:nvPr/>
        </p:nvSpPr>
        <p:spPr>
          <a:xfrm>
            <a:off x="5300869" y="353124"/>
            <a:ext cx="33594262" cy="3519187"/>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F70D098F-45E4-B4E0-9558-84FE92AB8F62}"/>
              </a:ext>
            </a:extLst>
          </p:cNvPr>
          <p:cNvSpPr/>
          <p:nvPr/>
        </p:nvSpPr>
        <p:spPr>
          <a:xfrm>
            <a:off x="5148469" y="200724"/>
            <a:ext cx="33594262" cy="3519187"/>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3F678694-ECE5-1D3A-4818-DF9D920FD22C}"/>
              </a:ext>
            </a:extLst>
          </p:cNvPr>
          <p:cNvSpPr txBox="1"/>
          <p:nvPr/>
        </p:nvSpPr>
        <p:spPr>
          <a:xfrm>
            <a:off x="5300869" y="609855"/>
            <a:ext cx="33289462" cy="1400383"/>
          </a:xfrm>
          <a:prstGeom prst="rect">
            <a:avLst/>
          </a:prstGeom>
          <a:noFill/>
        </p:spPr>
        <p:txBody>
          <a:bodyPr wrap="square" rtlCol="0">
            <a:spAutoFit/>
          </a:bodyPr>
          <a:lstStyle/>
          <a:p>
            <a:pPr algn="ctr"/>
            <a:r>
              <a:rPr lang="en-US" sz="8500" dirty="0">
                <a:solidFill>
                  <a:schemeClr val="bg1"/>
                </a:solidFill>
                <a:latin typeface="Andale Mono" panose="020B0509000000000004" pitchFamily="49" charset="0"/>
                <a:ea typeface="MS UI Gothic" panose="020B0600070205080204" pitchFamily="34" charset="-128"/>
                <a:cs typeface="Arial" panose="020B0604020202020204" pitchFamily="34" charset="0"/>
              </a:rPr>
              <a:t>Development of a 3D-CNN for ASL Gesture Recognition</a:t>
            </a:r>
          </a:p>
        </p:txBody>
      </p:sp>
      <p:sp>
        <p:nvSpPr>
          <p:cNvPr id="268" name="Rectangle 267">
            <a:extLst>
              <a:ext uri="{FF2B5EF4-FFF2-40B4-BE49-F238E27FC236}">
                <a16:creationId xmlns:a16="http://schemas.microsoft.com/office/drawing/2014/main" id="{2EDFED37-065A-BADE-C00A-A260EE3B69DA}"/>
              </a:ext>
            </a:extLst>
          </p:cNvPr>
          <p:cNvSpPr/>
          <p:nvPr/>
        </p:nvSpPr>
        <p:spPr>
          <a:xfrm>
            <a:off x="5410968" y="2127541"/>
            <a:ext cx="1099931" cy="1100947"/>
          </a:xfrm>
          <a:prstGeom prst="rect">
            <a:avLst/>
          </a:prstGeom>
          <a:solidFill>
            <a:schemeClr val="bg1">
              <a:alpha val="50458"/>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0" name="Straight Connector 269">
            <a:extLst>
              <a:ext uri="{FF2B5EF4-FFF2-40B4-BE49-F238E27FC236}">
                <a16:creationId xmlns:a16="http://schemas.microsoft.com/office/drawing/2014/main" id="{391185B8-17C9-2925-838A-99C9FF8D96FB}"/>
              </a:ext>
            </a:extLst>
          </p:cNvPr>
          <p:cNvCxnSpPr>
            <a:cxnSpLocks/>
          </p:cNvCxnSpPr>
          <p:nvPr/>
        </p:nvCxnSpPr>
        <p:spPr>
          <a:xfrm flipH="1" flipV="1">
            <a:off x="5410968" y="2127541"/>
            <a:ext cx="4318820" cy="2538904"/>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6BEFBB7A-CFD1-370A-CA3B-53C5942BDE7E}"/>
              </a:ext>
            </a:extLst>
          </p:cNvPr>
          <p:cNvCxnSpPr>
            <a:cxnSpLocks/>
          </p:cNvCxnSpPr>
          <p:nvPr/>
        </p:nvCxnSpPr>
        <p:spPr>
          <a:xfrm flipH="1" flipV="1">
            <a:off x="5410968" y="3235132"/>
            <a:ext cx="4293644" cy="1431313"/>
          </a:xfrm>
          <a:prstGeom prst="line">
            <a:avLst/>
          </a:prstGeom>
          <a:ln w="38100" cmpd="tri">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81" name="Straight Connector 280">
            <a:extLst>
              <a:ext uri="{FF2B5EF4-FFF2-40B4-BE49-F238E27FC236}">
                <a16:creationId xmlns:a16="http://schemas.microsoft.com/office/drawing/2014/main" id="{5577F0FB-4C7F-2DE4-4582-A7EDBA42B116}"/>
              </a:ext>
            </a:extLst>
          </p:cNvPr>
          <p:cNvCxnSpPr>
            <a:cxnSpLocks/>
          </p:cNvCxnSpPr>
          <p:nvPr/>
        </p:nvCxnSpPr>
        <p:spPr>
          <a:xfrm flipH="1" flipV="1">
            <a:off x="6510899" y="2127541"/>
            <a:ext cx="3218889" cy="2538904"/>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sp>
        <p:nvSpPr>
          <p:cNvPr id="261" name="Rounded Rectangle 260">
            <a:extLst>
              <a:ext uri="{FF2B5EF4-FFF2-40B4-BE49-F238E27FC236}">
                <a16:creationId xmlns:a16="http://schemas.microsoft.com/office/drawing/2014/main" id="{DD86CDD4-EAF2-C5BF-7CC5-369119E02C0E}"/>
              </a:ext>
            </a:extLst>
          </p:cNvPr>
          <p:cNvSpPr/>
          <p:nvPr/>
        </p:nvSpPr>
        <p:spPr>
          <a:xfrm>
            <a:off x="30152641" y="26663338"/>
            <a:ext cx="13517216" cy="6054336"/>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Connector 282">
            <a:extLst>
              <a:ext uri="{FF2B5EF4-FFF2-40B4-BE49-F238E27FC236}">
                <a16:creationId xmlns:a16="http://schemas.microsoft.com/office/drawing/2014/main" id="{D83D2D3C-532F-D60B-C4A7-216798393814}"/>
              </a:ext>
            </a:extLst>
          </p:cNvPr>
          <p:cNvCxnSpPr>
            <a:cxnSpLocks/>
          </p:cNvCxnSpPr>
          <p:nvPr/>
        </p:nvCxnSpPr>
        <p:spPr>
          <a:xfrm flipH="1" flipV="1">
            <a:off x="6485723" y="3213230"/>
            <a:ext cx="3218889" cy="1471730"/>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sp>
        <p:nvSpPr>
          <p:cNvPr id="259" name="Rounded Rectangle 258">
            <a:extLst>
              <a:ext uri="{FF2B5EF4-FFF2-40B4-BE49-F238E27FC236}">
                <a16:creationId xmlns:a16="http://schemas.microsoft.com/office/drawing/2014/main" id="{79C7C41D-7CA3-78AB-DF8E-A310FF54EBB1}"/>
              </a:ext>
            </a:extLst>
          </p:cNvPr>
          <p:cNvSpPr/>
          <p:nvPr/>
        </p:nvSpPr>
        <p:spPr>
          <a:xfrm>
            <a:off x="30000241" y="26510938"/>
            <a:ext cx="13517216" cy="6054336"/>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ounded Rectangle 257">
            <a:extLst>
              <a:ext uri="{FF2B5EF4-FFF2-40B4-BE49-F238E27FC236}">
                <a16:creationId xmlns:a16="http://schemas.microsoft.com/office/drawing/2014/main" id="{3664F564-55BF-428A-D031-20CE42E85105}"/>
              </a:ext>
            </a:extLst>
          </p:cNvPr>
          <p:cNvSpPr/>
          <p:nvPr/>
        </p:nvSpPr>
        <p:spPr>
          <a:xfrm>
            <a:off x="29847841" y="26358538"/>
            <a:ext cx="13517216" cy="6054336"/>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ounded Rectangle 256">
            <a:extLst>
              <a:ext uri="{FF2B5EF4-FFF2-40B4-BE49-F238E27FC236}">
                <a16:creationId xmlns:a16="http://schemas.microsoft.com/office/drawing/2014/main" id="{84AB7B8B-BCB7-7E1A-7115-57F8E665616C}"/>
              </a:ext>
            </a:extLst>
          </p:cNvPr>
          <p:cNvSpPr/>
          <p:nvPr/>
        </p:nvSpPr>
        <p:spPr>
          <a:xfrm>
            <a:off x="29695441" y="26206138"/>
            <a:ext cx="13517216" cy="6054336"/>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ounded Rectangle 255">
            <a:extLst>
              <a:ext uri="{FF2B5EF4-FFF2-40B4-BE49-F238E27FC236}">
                <a16:creationId xmlns:a16="http://schemas.microsoft.com/office/drawing/2014/main" id="{B7BE05A4-B2C5-C0FA-62D6-23AB1D63CD92}"/>
              </a:ext>
            </a:extLst>
          </p:cNvPr>
          <p:cNvSpPr/>
          <p:nvPr/>
        </p:nvSpPr>
        <p:spPr>
          <a:xfrm>
            <a:off x="29543041" y="26053738"/>
            <a:ext cx="13517216" cy="6054336"/>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6D090CDD-682E-E6EB-DEB6-4FBCCCCE2CD3}"/>
              </a:ext>
            </a:extLst>
          </p:cNvPr>
          <p:cNvSpPr/>
          <p:nvPr/>
        </p:nvSpPr>
        <p:spPr>
          <a:xfrm>
            <a:off x="29390641" y="25901338"/>
            <a:ext cx="13517216" cy="6054336"/>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Box 226">
            <a:extLst>
              <a:ext uri="{FF2B5EF4-FFF2-40B4-BE49-F238E27FC236}">
                <a16:creationId xmlns:a16="http://schemas.microsoft.com/office/drawing/2014/main" id="{7984171D-6913-7FCC-99E7-96D3FADF7891}"/>
              </a:ext>
            </a:extLst>
          </p:cNvPr>
          <p:cNvSpPr txBox="1"/>
          <p:nvPr/>
        </p:nvSpPr>
        <p:spPr>
          <a:xfrm>
            <a:off x="29543041" y="26027094"/>
            <a:ext cx="9571951" cy="646331"/>
          </a:xfrm>
          <a:prstGeom prst="rect">
            <a:avLst/>
          </a:prstGeom>
          <a:noFill/>
        </p:spPr>
        <p:txBody>
          <a:bodyPr wrap="square" rtlCol="0">
            <a:spAutoFit/>
          </a:bodyPr>
          <a:lstStyle/>
          <a:p>
            <a:r>
              <a:rPr lang="en-US" sz="3600" dirty="0">
                <a:solidFill>
                  <a:schemeClr val="bg1"/>
                </a:solidFill>
                <a:latin typeface="Andale Mono" panose="020B0509000000000004" pitchFamily="49" charset="0"/>
                <a:ea typeface="MS UI Gothic" panose="020B0600070205080204" pitchFamily="34" charset="-128"/>
                <a:cs typeface="Arial" panose="020B0604020202020204" pitchFamily="34" charset="0"/>
              </a:rPr>
              <a:t>References</a:t>
            </a:r>
          </a:p>
        </p:txBody>
      </p:sp>
      <p:sp>
        <p:nvSpPr>
          <p:cNvPr id="251" name="Rounded Rectangle 250">
            <a:extLst>
              <a:ext uri="{FF2B5EF4-FFF2-40B4-BE49-F238E27FC236}">
                <a16:creationId xmlns:a16="http://schemas.microsoft.com/office/drawing/2014/main" id="{50EE6D3C-2F5A-D20F-0486-388A2695CEEA}"/>
              </a:ext>
            </a:extLst>
          </p:cNvPr>
          <p:cNvSpPr/>
          <p:nvPr/>
        </p:nvSpPr>
        <p:spPr>
          <a:xfrm>
            <a:off x="30152641" y="5063385"/>
            <a:ext cx="13517216" cy="20512921"/>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ounded Rectangle 249">
            <a:extLst>
              <a:ext uri="{FF2B5EF4-FFF2-40B4-BE49-F238E27FC236}">
                <a16:creationId xmlns:a16="http://schemas.microsoft.com/office/drawing/2014/main" id="{3189CD7F-2F09-0CBB-1F87-07C1B4A30977}"/>
              </a:ext>
            </a:extLst>
          </p:cNvPr>
          <p:cNvSpPr/>
          <p:nvPr/>
        </p:nvSpPr>
        <p:spPr>
          <a:xfrm>
            <a:off x="30000241" y="4910985"/>
            <a:ext cx="13517216" cy="20512921"/>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ounded Rectangle 248">
            <a:extLst>
              <a:ext uri="{FF2B5EF4-FFF2-40B4-BE49-F238E27FC236}">
                <a16:creationId xmlns:a16="http://schemas.microsoft.com/office/drawing/2014/main" id="{17E5A458-8081-1119-C469-46DCD653968A}"/>
              </a:ext>
            </a:extLst>
          </p:cNvPr>
          <p:cNvSpPr/>
          <p:nvPr/>
        </p:nvSpPr>
        <p:spPr>
          <a:xfrm>
            <a:off x="29847841" y="4758585"/>
            <a:ext cx="13517216" cy="20512921"/>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ounded Rectangle 247">
            <a:extLst>
              <a:ext uri="{FF2B5EF4-FFF2-40B4-BE49-F238E27FC236}">
                <a16:creationId xmlns:a16="http://schemas.microsoft.com/office/drawing/2014/main" id="{F7C7F773-B052-659B-F3BA-F115CE6CCCB1}"/>
              </a:ext>
            </a:extLst>
          </p:cNvPr>
          <p:cNvSpPr/>
          <p:nvPr/>
        </p:nvSpPr>
        <p:spPr>
          <a:xfrm>
            <a:off x="29695441" y="4606185"/>
            <a:ext cx="13517216" cy="20512921"/>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ounded Rectangle 246">
            <a:extLst>
              <a:ext uri="{FF2B5EF4-FFF2-40B4-BE49-F238E27FC236}">
                <a16:creationId xmlns:a16="http://schemas.microsoft.com/office/drawing/2014/main" id="{0A998691-941A-FF0C-7C4B-E4825A5811C9}"/>
              </a:ext>
            </a:extLst>
          </p:cNvPr>
          <p:cNvSpPr/>
          <p:nvPr/>
        </p:nvSpPr>
        <p:spPr>
          <a:xfrm>
            <a:off x="29543041" y="4453785"/>
            <a:ext cx="13517216" cy="20512921"/>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F8BDEA32-641C-512F-50FD-9D1AC4E428EB}"/>
              </a:ext>
            </a:extLst>
          </p:cNvPr>
          <p:cNvSpPr/>
          <p:nvPr/>
        </p:nvSpPr>
        <p:spPr>
          <a:xfrm>
            <a:off x="29390641" y="4301385"/>
            <a:ext cx="13517216" cy="20512921"/>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834DC3E3-52CD-FC53-06D1-5A7A7132FD30}"/>
              </a:ext>
            </a:extLst>
          </p:cNvPr>
          <p:cNvSpPr txBox="1"/>
          <p:nvPr/>
        </p:nvSpPr>
        <p:spPr>
          <a:xfrm>
            <a:off x="29695441" y="4535393"/>
            <a:ext cx="9571951" cy="646331"/>
          </a:xfrm>
          <a:prstGeom prst="rect">
            <a:avLst/>
          </a:prstGeom>
          <a:noFill/>
        </p:spPr>
        <p:txBody>
          <a:bodyPr wrap="square" rtlCol="0">
            <a:spAutoFit/>
          </a:bodyPr>
          <a:lstStyle/>
          <a:p>
            <a:r>
              <a:rPr lang="en-US" sz="3600" dirty="0">
                <a:solidFill>
                  <a:schemeClr val="bg1"/>
                </a:solidFill>
                <a:latin typeface="Andale Mono" panose="020B0509000000000004" pitchFamily="49" charset="0"/>
                <a:ea typeface="MS UI Gothic" panose="020B0600070205080204" pitchFamily="34" charset="-128"/>
                <a:cs typeface="Arial" panose="020B0604020202020204" pitchFamily="34" charset="0"/>
              </a:rPr>
              <a:t>Signs of Success</a:t>
            </a:r>
          </a:p>
        </p:txBody>
      </p:sp>
      <p:sp>
        <p:nvSpPr>
          <p:cNvPr id="246" name="Rounded Rectangle 245">
            <a:extLst>
              <a:ext uri="{FF2B5EF4-FFF2-40B4-BE49-F238E27FC236}">
                <a16:creationId xmlns:a16="http://schemas.microsoft.com/office/drawing/2014/main" id="{7D89C202-5232-8F05-63A6-D178362A813D}"/>
              </a:ext>
            </a:extLst>
          </p:cNvPr>
          <p:cNvSpPr/>
          <p:nvPr/>
        </p:nvSpPr>
        <p:spPr>
          <a:xfrm>
            <a:off x="15571772" y="5063384"/>
            <a:ext cx="13517216" cy="27654291"/>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Rounded Rectangle 244">
            <a:extLst>
              <a:ext uri="{FF2B5EF4-FFF2-40B4-BE49-F238E27FC236}">
                <a16:creationId xmlns:a16="http://schemas.microsoft.com/office/drawing/2014/main" id="{DC45FF16-B4CF-4C5C-F819-E7AAEFE4C1B0}"/>
              </a:ext>
            </a:extLst>
          </p:cNvPr>
          <p:cNvSpPr/>
          <p:nvPr/>
        </p:nvSpPr>
        <p:spPr>
          <a:xfrm>
            <a:off x="15419372" y="4910984"/>
            <a:ext cx="13517216" cy="27654291"/>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ounded Rectangle 243">
            <a:extLst>
              <a:ext uri="{FF2B5EF4-FFF2-40B4-BE49-F238E27FC236}">
                <a16:creationId xmlns:a16="http://schemas.microsoft.com/office/drawing/2014/main" id="{962F1E33-159B-430C-FEDE-8E24AC6779AE}"/>
              </a:ext>
            </a:extLst>
          </p:cNvPr>
          <p:cNvSpPr/>
          <p:nvPr/>
        </p:nvSpPr>
        <p:spPr>
          <a:xfrm>
            <a:off x="15266972" y="4758584"/>
            <a:ext cx="13517216" cy="27654291"/>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ounded Rectangle 242">
            <a:extLst>
              <a:ext uri="{FF2B5EF4-FFF2-40B4-BE49-F238E27FC236}">
                <a16:creationId xmlns:a16="http://schemas.microsoft.com/office/drawing/2014/main" id="{76B87B0E-6915-57D9-DCA1-BED1B270DA8A}"/>
              </a:ext>
            </a:extLst>
          </p:cNvPr>
          <p:cNvSpPr/>
          <p:nvPr/>
        </p:nvSpPr>
        <p:spPr>
          <a:xfrm>
            <a:off x="15114572" y="4606184"/>
            <a:ext cx="13517216" cy="27654291"/>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ounded Rectangle 241">
            <a:extLst>
              <a:ext uri="{FF2B5EF4-FFF2-40B4-BE49-F238E27FC236}">
                <a16:creationId xmlns:a16="http://schemas.microsoft.com/office/drawing/2014/main" id="{F8AFCE79-54F0-3419-B514-1288E8C6A06D}"/>
              </a:ext>
            </a:extLst>
          </p:cNvPr>
          <p:cNvSpPr/>
          <p:nvPr/>
        </p:nvSpPr>
        <p:spPr>
          <a:xfrm>
            <a:off x="14962172" y="4453784"/>
            <a:ext cx="13517216" cy="27654291"/>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FF795C61-C906-2D69-FDBC-1AC7B6BC4C55}"/>
              </a:ext>
            </a:extLst>
          </p:cNvPr>
          <p:cNvSpPr/>
          <p:nvPr/>
        </p:nvSpPr>
        <p:spPr>
          <a:xfrm>
            <a:off x="14809772" y="4301384"/>
            <a:ext cx="13517216" cy="27654291"/>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C4BE3BC8-D050-F167-432E-FE58DA1D6FD6}"/>
              </a:ext>
            </a:extLst>
          </p:cNvPr>
          <p:cNvSpPr txBox="1"/>
          <p:nvPr/>
        </p:nvSpPr>
        <p:spPr>
          <a:xfrm>
            <a:off x="15083731" y="9229955"/>
            <a:ext cx="9571951" cy="553998"/>
          </a:xfrm>
          <a:prstGeom prst="rect">
            <a:avLst/>
          </a:prstGeom>
          <a:noFill/>
        </p:spPr>
        <p:txBody>
          <a:bodyPr wrap="square" rtlCol="0">
            <a:spAutoFit/>
          </a:bodyPr>
          <a:lstStyle/>
          <a:p>
            <a:r>
              <a:rPr lang="en-US" sz="3000" dirty="0">
                <a:solidFill>
                  <a:schemeClr val="bg1"/>
                </a:solidFill>
                <a:latin typeface="Andale Mono" panose="020B0509000000000004" pitchFamily="49" charset="0"/>
                <a:ea typeface="MS UI Gothic" panose="020B0600070205080204" pitchFamily="34" charset="-128"/>
                <a:cs typeface="Arial" panose="020B0604020202020204" pitchFamily="34" charset="0"/>
              </a:rPr>
              <a:t>Model Architecture</a:t>
            </a:r>
          </a:p>
        </p:txBody>
      </p:sp>
      <p:sp>
        <p:nvSpPr>
          <p:cNvPr id="196" name="TextBox 195">
            <a:extLst>
              <a:ext uri="{FF2B5EF4-FFF2-40B4-BE49-F238E27FC236}">
                <a16:creationId xmlns:a16="http://schemas.microsoft.com/office/drawing/2014/main" id="{A2BA303F-5FEC-E921-3BBD-5D5BF7D6E483}"/>
              </a:ext>
            </a:extLst>
          </p:cNvPr>
          <p:cNvSpPr txBox="1"/>
          <p:nvPr/>
        </p:nvSpPr>
        <p:spPr>
          <a:xfrm>
            <a:off x="15063019" y="21407949"/>
            <a:ext cx="9571951" cy="553998"/>
          </a:xfrm>
          <a:prstGeom prst="rect">
            <a:avLst/>
          </a:prstGeom>
          <a:noFill/>
        </p:spPr>
        <p:txBody>
          <a:bodyPr wrap="square" rtlCol="0">
            <a:spAutoFit/>
          </a:bodyPr>
          <a:lstStyle/>
          <a:p>
            <a:r>
              <a:rPr lang="en-US" sz="3000" dirty="0">
                <a:solidFill>
                  <a:schemeClr val="bg1"/>
                </a:solidFill>
                <a:latin typeface="Andale Mono" panose="020B0509000000000004" pitchFamily="49" charset="0"/>
                <a:ea typeface="MS UI Gothic" panose="020B0600070205080204" pitchFamily="34" charset="-128"/>
                <a:cs typeface="Arial" panose="020B0604020202020204" pitchFamily="34" charset="0"/>
              </a:rPr>
              <a:t>Training Pipeline</a:t>
            </a:r>
          </a:p>
        </p:txBody>
      </p:sp>
      <p:sp>
        <p:nvSpPr>
          <p:cNvPr id="201" name="TextBox 200">
            <a:extLst>
              <a:ext uri="{FF2B5EF4-FFF2-40B4-BE49-F238E27FC236}">
                <a16:creationId xmlns:a16="http://schemas.microsoft.com/office/drawing/2014/main" id="{A3E1D252-6F24-9F06-23A7-3143FD985C88}"/>
              </a:ext>
            </a:extLst>
          </p:cNvPr>
          <p:cNvSpPr txBox="1"/>
          <p:nvPr/>
        </p:nvSpPr>
        <p:spPr>
          <a:xfrm>
            <a:off x="15063019" y="4529845"/>
            <a:ext cx="9571951" cy="646331"/>
          </a:xfrm>
          <a:prstGeom prst="rect">
            <a:avLst/>
          </a:prstGeom>
          <a:noFill/>
        </p:spPr>
        <p:txBody>
          <a:bodyPr wrap="square" rtlCol="0">
            <a:spAutoFit/>
          </a:bodyPr>
          <a:lstStyle/>
          <a:p>
            <a:r>
              <a:rPr lang="en-US" sz="3600" dirty="0">
                <a:solidFill>
                  <a:schemeClr val="bg1"/>
                </a:solidFill>
                <a:latin typeface="Andale Mono" panose="020B0509000000000004" pitchFamily="49" charset="0"/>
                <a:ea typeface="MS UI Gothic" panose="020B0600070205080204" pitchFamily="34" charset="-128"/>
                <a:cs typeface="Arial" panose="020B0604020202020204" pitchFamily="34" charset="0"/>
              </a:rPr>
              <a:t>Building the Brain</a:t>
            </a:r>
          </a:p>
        </p:txBody>
      </p:sp>
      <p:sp>
        <p:nvSpPr>
          <p:cNvPr id="241" name="Rounded Rectangle 240">
            <a:extLst>
              <a:ext uri="{FF2B5EF4-FFF2-40B4-BE49-F238E27FC236}">
                <a16:creationId xmlns:a16="http://schemas.microsoft.com/office/drawing/2014/main" id="{AF1C8663-7E7D-7F9F-1561-AE3DD4E946B7}"/>
              </a:ext>
            </a:extLst>
          </p:cNvPr>
          <p:cNvSpPr/>
          <p:nvPr/>
        </p:nvSpPr>
        <p:spPr>
          <a:xfrm>
            <a:off x="990903" y="13501926"/>
            <a:ext cx="13517216" cy="19215749"/>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ounded Rectangle 239">
            <a:extLst>
              <a:ext uri="{FF2B5EF4-FFF2-40B4-BE49-F238E27FC236}">
                <a16:creationId xmlns:a16="http://schemas.microsoft.com/office/drawing/2014/main" id="{069B48F6-285F-833F-5EA6-E1CA6AF68073}"/>
              </a:ext>
            </a:extLst>
          </p:cNvPr>
          <p:cNvSpPr/>
          <p:nvPr/>
        </p:nvSpPr>
        <p:spPr>
          <a:xfrm>
            <a:off x="838503" y="13349526"/>
            <a:ext cx="13517216" cy="19215749"/>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ounded Rectangle 238">
            <a:extLst>
              <a:ext uri="{FF2B5EF4-FFF2-40B4-BE49-F238E27FC236}">
                <a16:creationId xmlns:a16="http://schemas.microsoft.com/office/drawing/2014/main" id="{451F11D5-9BBA-F10B-B5FA-8EA4D52F5089}"/>
              </a:ext>
            </a:extLst>
          </p:cNvPr>
          <p:cNvSpPr/>
          <p:nvPr/>
        </p:nvSpPr>
        <p:spPr>
          <a:xfrm>
            <a:off x="686103" y="13197126"/>
            <a:ext cx="13517216" cy="19215749"/>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ounded Rectangle 237">
            <a:extLst>
              <a:ext uri="{FF2B5EF4-FFF2-40B4-BE49-F238E27FC236}">
                <a16:creationId xmlns:a16="http://schemas.microsoft.com/office/drawing/2014/main" id="{D04F0036-CDCF-8770-DF63-72F5CA6977D8}"/>
              </a:ext>
            </a:extLst>
          </p:cNvPr>
          <p:cNvSpPr/>
          <p:nvPr/>
        </p:nvSpPr>
        <p:spPr>
          <a:xfrm>
            <a:off x="533703" y="13044726"/>
            <a:ext cx="13517216" cy="19215749"/>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ounded Rectangle 236">
            <a:extLst>
              <a:ext uri="{FF2B5EF4-FFF2-40B4-BE49-F238E27FC236}">
                <a16:creationId xmlns:a16="http://schemas.microsoft.com/office/drawing/2014/main" id="{4821DA55-7BEE-A25B-99B2-93BA6787AECF}"/>
              </a:ext>
            </a:extLst>
          </p:cNvPr>
          <p:cNvSpPr/>
          <p:nvPr/>
        </p:nvSpPr>
        <p:spPr>
          <a:xfrm>
            <a:off x="381303" y="12892326"/>
            <a:ext cx="13517216" cy="19215749"/>
          </a:xfrm>
          <a:prstGeom prst="roundRect">
            <a:avLst>
              <a:gd name="adj" fmla="val 0"/>
            </a:avLst>
          </a:prstGeom>
          <a:solidFill>
            <a:srgbClr val="0A3040"/>
          </a:solid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2436F33D-E6F0-904B-3BAF-24E344847CFE}"/>
              </a:ext>
            </a:extLst>
          </p:cNvPr>
          <p:cNvSpPr/>
          <p:nvPr/>
        </p:nvSpPr>
        <p:spPr>
          <a:xfrm>
            <a:off x="228903" y="12739926"/>
            <a:ext cx="13517216" cy="19215749"/>
          </a:xfrm>
          <a:prstGeom prst="roundRect">
            <a:avLst>
              <a:gd name="adj" fmla="val 0"/>
            </a:avLst>
          </a:prstGeom>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xtBox 191">
            <a:extLst>
              <a:ext uri="{FF2B5EF4-FFF2-40B4-BE49-F238E27FC236}">
                <a16:creationId xmlns:a16="http://schemas.microsoft.com/office/drawing/2014/main" id="{C8E863A7-91A3-FE1E-F0E7-95DF0A116018}"/>
              </a:ext>
            </a:extLst>
          </p:cNvPr>
          <p:cNvSpPr txBox="1"/>
          <p:nvPr/>
        </p:nvSpPr>
        <p:spPr>
          <a:xfrm>
            <a:off x="562773" y="13032869"/>
            <a:ext cx="9571951" cy="646331"/>
          </a:xfrm>
          <a:prstGeom prst="rect">
            <a:avLst/>
          </a:prstGeom>
          <a:noFill/>
        </p:spPr>
        <p:txBody>
          <a:bodyPr wrap="square" rtlCol="0">
            <a:spAutoFit/>
          </a:bodyPr>
          <a:lstStyle/>
          <a:p>
            <a:r>
              <a:rPr lang="en-US" sz="3600" dirty="0">
                <a:solidFill>
                  <a:schemeClr val="bg1"/>
                </a:solidFill>
                <a:latin typeface="Andale Mono" panose="020B0509000000000004" pitchFamily="49" charset="0"/>
                <a:ea typeface="MS UI Gothic" panose="020B0600070205080204" pitchFamily="34" charset="-128"/>
                <a:cs typeface="Arial" panose="020B0604020202020204" pitchFamily="34" charset="0"/>
              </a:rPr>
              <a:t>Feeding the Network</a:t>
            </a:r>
          </a:p>
        </p:txBody>
      </p:sp>
      <p:sp>
        <p:nvSpPr>
          <p:cNvPr id="57" name="TextBox 56">
            <a:extLst>
              <a:ext uri="{FF2B5EF4-FFF2-40B4-BE49-F238E27FC236}">
                <a16:creationId xmlns:a16="http://schemas.microsoft.com/office/drawing/2014/main" id="{9CF30603-532F-6AB4-E7D2-8D425008423B}"/>
              </a:ext>
            </a:extLst>
          </p:cNvPr>
          <p:cNvSpPr txBox="1"/>
          <p:nvPr/>
        </p:nvSpPr>
        <p:spPr>
          <a:xfrm>
            <a:off x="561096" y="20174186"/>
            <a:ext cx="13132467" cy="3816429"/>
          </a:xfrm>
          <a:prstGeom prst="rect">
            <a:avLst/>
          </a:prstGeom>
          <a:noFill/>
        </p:spPr>
        <p:txBody>
          <a:bodyPr wrap="square" rtlCol="0">
            <a:spAutoFit/>
          </a:bodyPr>
          <a:lstStyle/>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Each video was cropped to the bounding box of the signer. This was done  by calculating the pixel crop based on the resolution of the video and  the normalized values supplied in the sample (see Figure 1).</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Cropped videos were then resized to 224x224 pixels to fit the dimensions of the model. The RGB frames are written to build the cropped and   resized video and saved to the disk (see Figure 3).</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Each frame is converted to grayscale and optical flow is calculated         using the Farneback method [2]. Optical flow frames are then saved         to the disk (see Figure 4).</a:t>
            </a:r>
          </a:p>
        </p:txBody>
      </p:sp>
      <p:sp>
        <p:nvSpPr>
          <p:cNvPr id="56" name="TextBox 55">
            <a:extLst>
              <a:ext uri="{FF2B5EF4-FFF2-40B4-BE49-F238E27FC236}">
                <a16:creationId xmlns:a16="http://schemas.microsoft.com/office/drawing/2014/main" id="{8734AB23-F02C-0490-2D56-8804912CE68E}"/>
              </a:ext>
            </a:extLst>
          </p:cNvPr>
          <p:cNvSpPr txBox="1"/>
          <p:nvPr/>
        </p:nvSpPr>
        <p:spPr>
          <a:xfrm>
            <a:off x="588233" y="15612297"/>
            <a:ext cx="13132467" cy="3816429"/>
          </a:xfrm>
          <a:prstGeom prst="rect">
            <a:avLst/>
          </a:prstGeom>
          <a:noFill/>
        </p:spPr>
        <p:txBody>
          <a:bodyPr wrap="square" rtlCol="0">
            <a:spAutoFit/>
          </a:bodyPr>
          <a:lstStyle/>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MS-ASL dataset is comprised of 25,513 samples split between training, validation, and testing sets [1].</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Each sample contains the classification label, video link, bounding box  of the signer, and start and end time of the gesture (see Figure 1).</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A subset of 10 ASL gestures was used, with 328 training samples, 108 validation samples, and 84 testing samples.</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Each downloaded video was processed and saved in RGB and Optical Flow variations. </a:t>
            </a:r>
          </a:p>
        </p:txBody>
      </p:sp>
      <p:sp>
        <p:nvSpPr>
          <p:cNvPr id="199" name="TextBox 198">
            <a:extLst>
              <a:ext uri="{FF2B5EF4-FFF2-40B4-BE49-F238E27FC236}">
                <a16:creationId xmlns:a16="http://schemas.microsoft.com/office/drawing/2014/main" id="{F5AC1B13-766E-EC41-CFEB-3EEBED99219C}"/>
              </a:ext>
            </a:extLst>
          </p:cNvPr>
          <p:cNvSpPr txBox="1"/>
          <p:nvPr/>
        </p:nvSpPr>
        <p:spPr>
          <a:xfrm>
            <a:off x="542189" y="19447690"/>
            <a:ext cx="9571951" cy="553998"/>
          </a:xfrm>
          <a:prstGeom prst="rect">
            <a:avLst/>
          </a:prstGeom>
          <a:noFill/>
        </p:spPr>
        <p:txBody>
          <a:bodyPr wrap="square" rtlCol="0">
            <a:spAutoFit/>
          </a:bodyPr>
          <a:lstStyle/>
          <a:p>
            <a:r>
              <a:rPr lang="en-US" sz="3000" dirty="0">
                <a:solidFill>
                  <a:schemeClr val="bg1"/>
                </a:solidFill>
                <a:latin typeface="Andale Mono" panose="020B0509000000000004" pitchFamily="49" charset="0"/>
                <a:ea typeface="MS UI Gothic" panose="020B0600070205080204" pitchFamily="34" charset="-128"/>
                <a:cs typeface="Arial" panose="020B0604020202020204" pitchFamily="34" charset="0"/>
              </a:rPr>
              <a:t>Preprocessing</a:t>
            </a:r>
          </a:p>
        </p:txBody>
      </p:sp>
      <p:sp>
        <p:nvSpPr>
          <p:cNvPr id="331" name="Rectangle 330">
            <a:extLst>
              <a:ext uri="{FF2B5EF4-FFF2-40B4-BE49-F238E27FC236}">
                <a16:creationId xmlns:a16="http://schemas.microsoft.com/office/drawing/2014/main" id="{DEA90E09-4F82-150E-EEBC-EBED6DD0B93F}"/>
              </a:ext>
            </a:extLst>
          </p:cNvPr>
          <p:cNvSpPr/>
          <p:nvPr/>
        </p:nvSpPr>
        <p:spPr>
          <a:xfrm>
            <a:off x="10045579" y="10409480"/>
            <a:ext cx="1099931" cy="1100947"/>
          </a:xfrm>
          <a:prstGeom prst="rect">
            <a:avLst/>
          </a:prstGeom>
          <a:solidFill>
            <a:schemeClr val="bg1">
              <a:alpha val="50458"/>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id="{78AEB38E-8ECC-6ECE-EFB0-D7EAE44D659E}"/>
              </a:ext>
            </a:extLst>
          </p:cNvPr>
          <p:cNvSpPr txBox="1"/>
          <p:nvPr/>
        </p:nvSpPr>
        <p:spPr>
          <a:xfrm>
            <a:off x="562772" y="15004067"/>
            <a:ext cx="9571951" cy="553998"/>
          </a:xfrm>
          <a:prstGeom prst="rect">
            <a:avLst/>
          </a:prstGeom>
          <a:noFill/>
        </p:spPr>
        <p:txBody>
          <a:bodyPr wrap="square" rtlCol="0">
            <a:spAutoFit/>
          </a:bodyPr>
          <a:lstStyle/>
          <a:p>
            <a:r>
              <a:rPr lang="en-US" sz="3000" dirty="0">
                <a:solidFill>
                  <a:schemeClr val="bg1"/>
                </a:solidFill>
                <a:latin typeface="Andale Mono" panose="020B0509000000000004" pitchFamily="49" charset="0"/>
                <a:ea typeface="MS UI Gothic" panose="020B0600070205080204" pitchFamily="34" charset="-128"/>
                <a:cs typeface="Arial" panose="020B0604020202020204" pitchFamily="34" charset="0"/>
              </a:rPr>
              <a:t>Dataset Overview</a:t>
            </a:r>
          </a:p>
        </p:txBody>
      </p:sp>
      <p:pic>
        <p:nvPicPr>
          <p:cNvPr id="21" name="Picture 20">
            <a:extLst>
              <a:ext uri="{FF2B5EF4-FFF2-40B4-BE49-F238E27FC236}">
                <a16:creationId xmlns:a16="http://schemas.microsoft.com/office/drawing/2014/main" id="{84438421-CB9D-6F82-B8DD-4FDED5DA1362}"/>
              </a:ext>
            </a:extLst>
          </p:cNvPr>
          <p:cNvPicPr>
            <a:picLocks noChangeAspect="1"/>
          </p:cNvPicPr>
          <p:nvPr/>
        </p:nvPicPr>
        <p:blipFill>
          <a:blip r:embed="rId2"/>
          <a:srcRect r="6470"/>
          <a:stretch/>
        </p:blipFill>
        <p:spPr>
          <a:xfrm>
            <a:off x="31338029" y="20810730"/>
            <a:ext cx="11445483" cy="3758095"/>
          </a:xfrm>
          <a:prstGeom prst="rect">
            <a:avLst/>
          </a:prstGeom>
        </p:spPr>
      </p:pic>
      <p:sp>
        <p:nvSpPr>
          <p:cNvPr id="332" name="Rectangle 331">
            <a:extLst>
              <a:ext uri="{FF2B5EF4-FFF2-40B4-BE49-F238E27FC236}">
                <a16:creationId xmlns:a16="http://schemas.microsoft.com/office/drawing/2014/main" id="{37D624C4-05E7-E57D-1A85-FD85ABB8FAED}"/>
              </a:ext>
            </a:extLst>
          </p:cNvPr>
          <p:cNvSpPr/>
          <p:nvPr/>
        </p:nvSpPr>
        <p:spPr>
          <a:xfrm>
            <a:off x="12164103" y="23876521"/>
            <a:ext cx="1099931" cy="1100947"/>
          </a:xfrm>
          <a:prstGeom prst="rect">
            <a:avLst/>
          </a:prstGeom>
          <a:solidFill>
            <a:schemeClr val="bg1">
              <a:alpha val="50458"/>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16C83860-BFBE-321F-72C2-28004D6D23CD}"/>
              </a:ext>
            </a:extLst>
          </p:cNvPr>
          <p:cNvSpPr/>
          <p:nvPr/>
        </p:nvSpPr>
        <p:spPr>
          <a:xfrm>
            <a:off x="26937096" y="9081171"/>
            <a:ext cx="1099931" cy="1100947"/>
          </a:xfrm>
          <a:prstGeom prst="rect">
            <a:avLst/>
          </a:prstGeom>
          <a:solidFill>
            <a:schemeClr val="bg1">
              <a:alpha val="50458"/>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A2DC3B8C-84FB-FAEE-F7F0-CF70E0D4D78C}"/>
              </a:ext>
            </a:extLst>
          </p:cNvPr>
          <p:cNvSpPr/>
          <p:nvPr/>
        </p:nvSpPr>
        <p:spPr>
          <a:xfrm>
            <a:off x="29520656" y="23424203"/>
            <a:ext cx="1099931" cy="1100947"/>
          </a:xfrm>
          <a:prstGeom prst="rect">
            <a:avLst/>
          </a:prstGeom>
          <a:solidFill>
            <a:schemeClr val="bg1">
              <a:alpha val="50458"/>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5" name="Straight Connector 334">
            <a:extLst>
              <a:ext uri="{FF2B5EF4-FFF2-40B4-BE49-F238E27FC236}">
                <a16:creationId xmlns:a16="http://schemas.microsoft.com/office/drawing/2014/main" id="{9AC71769-E457-39CA-181D-CE333F9EE8ED}"/>
              </a:ext>
            </a:extLst>
          </p:cNvPr>
          <p:cNvCxnSpPr>
            <a:cxnSpLocks/>
          </p:cNvCxnSpPr>
          <p:nvPr/>
        </p:nvCxnSpPr>
        <p:spPr>
          <a:xfrm flipV="1">
            <a:off x="8870161" y="10397623"/>
            <a:ext cx="2269137" cy="3409370"/>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8" name="Straight Connector 337">
            <a:extLst>
              <a:ext uri="{FF2B5EF4-FFF2-40B4-BE49-F238E27FC236}">
                <a16:creationId xmlns:a16="http://schemas.microsoft.com/office/drawing/2014/main" id="{AC44CF70-4F47-024A-9D19-0799BCB40EDC}"/>
              </a:ext>
            </a:extLst>
          </p:cNvPr>
          <p:cNvCxnSpPr>
            <a:cxnSpLocks/>
          </p:cNvCxnSpPr>
          <p:nvPr/>
        </p:nvCxnSpPr>
        <p:spPr>
          <a:xfrm flipV="1">
            <a:off x="8863949" y="11486981"/>
            <a:ext cx="2285644" cy="2320012"/>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0" name="Straight Connector 339">
            <a:extLst>
              <a:ext uri="{FF2B5EF4-FFF2-40B4-BE49-F238E27FC236}">
                <a16:creationId xmlns:a16="http://schemas.microsoft.com/office/drawing/2014/main" id="{7AE90A40-493D-300C-7BFB-5ED3BEE29F16}"/>
              </a:ext>
            </a:extLst>
          </p:cNvPr>
          <p:cNvCxnSpPr>
            <a:cxnSpLocks/>
          </p:cNvCxnSpPr>
          <p:nvPr/>
        </p:nvCxnSpPr>
        <p:spPr>
          <a:xfrm flipV="1">
            <a:off x="8870161" y="10397623"/>
            <a:ext cx="1197138" cy="3409370"/>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2" name="Straight Connector 341">
            <a:extLst>
              <a:ext uri="{FF2B5EF4-FFF2-40B4-BE49-F238E27FC236}">
                <a16:creationId xmlns:a16="http://schemas.microsoft.com/office/drawing/2014/main" id="{EA8606D9-79F9-53A3-F860-C18DCDA25F4D}"/>
              </a:ext>
            </a:extLst>
          </p:cNvPr>
          <p:cNvCxnSpPr>
            <a:cxnSpLocks/>
          </p:cNvCxnSpPr>
          <p:nvPr/>
        </p:nvCxnSpPr>
        <p:spPr>
          <a:xfrm flipV="1">
            <a:off x="8880456" y="11492237"/>
            <a:ext cx="1188977" cy="2314756"/>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7D9FFCA7-D3D6-7230-FA34-A30DA811318F}"/>
              </a:ext>
            </a:extLst>
          </p:cNvPr>
          <p:cNvCxnSpPr>
            <a:cxnSpLocks/>
          </p:cNvCxnSpPr>
          <p:nvPr/>
        </p:nvCxnSpPr>
        <p:spPr>
          <a:xfrm flipV="1">
            <a:off x="13238797" y="19319680"/>
            <a:ext cx="1792829" cy="4568350"/>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7" name="Straight Connector 346">
            <a:extLst>
              <a:ext uri="{FF2B5EF4-FFF2-40B4-BE49-F238E27FC236}">
                <a16:creationId xmlns:a16="http://schemas.microsoft.com/office/drawing/2014/main" id="{8C10C075-995F-0E8C-6FED-4B1C7DA52755}"/>
              </a:ext>
            </a:extLst>
          </p:cNvPr>
          <p:cNvCxnSpPr>
            <a:cxnSpLocks/>
          </p:cNvCxnSpPr>
          <p:nvPr/>
        </p:nvCxnSpPr>
        <p:spPr>
          <a:xfrm flipV="1">
            <a:off x="12164103" y="19319680"/>
            <a:ext cx="2867523" cy="4568350"/>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43628393-E3AA-4F65-0C9E-DDCC30CAA959}"/>
              </a:ext>
            </a:extLst>
          </p:cNvPr>
          <p:cNvCxnSpPr>
            <a:cxnSpLocks/>
          </p:cNvCxnSpPr>
          <p:nvPr/>
        </p:nvCxnSpPr>
        <p:spPr>
          <a:xfrm flipV="1">
            <a:off x="13254877" y="19317137"/>
            <a:ext cx="1776749" cy="5660331"/>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2" name="Straight Connector 351">
            <a:extLst>
              <a:ext uri="{FF2B5EF4-FFF2-40B4-BE49-F238E27FC236}">
                <a16:creationId xmlns:a16="http://schemas.microsoft.com/office/drawing/2014/main" id="{64FDDCF1-201D-A0E4-9791-79B02380C7F0}"/>
              </a:ext>
            </a:extLst>
          </p:cNvPr>
          <p:cNvCxnSpPr>
            <a:cxnSpLocks/>
          </p:cNvCxnSpPr>
          <p:nvPr/>
        </p:nvCxnSpPr>
        <p:spPr>
          <a:xfrm flipV="1">
            <a:off x="12177604" y="19317137"/>
            <a:ext cx="2854022" cy="5660331"/>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4" name="Straight Connector 353">
            <a:extLst>
              <a:ext uri="{FF2B5EF4-FFF2-40B4-BE49-F238E27FC236}">
                <a16:creationId xmlns:a16="http://schemas.microsoft.com/office/drawing/2014/main" id="{0B32C4D9-D2A9-CCD2-6CAF-23C292BC49F9}"/>
              </a:ext>
            </a:extLst>
          </p:cNvPr>
          <p:cNvCxnSpPr>
            <a:cxnSpLocks/>
          </p:cNvCxnSpPr>
          <p:nvPr/>
        </p:nvCxnSpPr>
        <p:spPr>
          <a:xfrm flipH="1" flipV="1">
            <a:off x="26937096" y="10182118"/>
            <a:ext cx="2809260" cy="2744498"/>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a:extLst>
              <a:ext uri="{FF2B5EF4-FFF2-40B4-BE49-F238E27FC236}">
                <a16:creationId xmlns:a16="http://schemas.microsoft.com/office/drawing/2014/main" id="{54DCCD5C-12D1-AAE9-5F80-100B3C3F4BAE}"/>
              </a:ext>
            </a:extLst>
          </p:cNvPr>
          <p:cNvCxnSpPr>
            <a:cxnSpLocks/>
          </p:cNvCxnSpPr>
          <p:nvPr/>
        </p:nvCxnSpPr>
        <p:spPr>
          <a:xfrm flipH="1" flipV="1">
            <a:off x="28027704" y="10169490"/>
            <a:ext cx="1718652" cy="2757126"/>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9" name="Straight Connector 358">
            <a:extLst>
              <a:ext uri="{FF2B5EF4-FFF2-40B4-BE49-F238E27FC236}">
                <a16:creationId xmlns:a16="http://schemas.microsoft.com/office/drawing/2014/main" id="{CFF46123-8088-6B07-8381-BE0445ECDE18}"/>
              </a:ext>
            </a:extLst>
          </p:cNvPr>
          <p:cNvCxnSpPr>
            <a:cxnSpLocks/>
          </p:cNvCxnSpPr>
          <p:nvPr/>
        </p:nvCxnSpPr>
        <p:spPr>
          <a:xfrm flipH="1" flipV="1">
            <a:off x="28037027" y="9081171"/>
            <a:ext cx="1709329" cy="3845445"/>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E142547C-3311-3B60-946C-A5F65BA52329}"/>
              </a:ext>
            </a:extLst>
          </p:cNvPr>
          <p:cNvCxnSpPr>
            <a:cxnSpLocks/>
          </p:cNvCxnSpPr>
          <p:nvPr/>
        </p:nvCxnSpPr>
        <p:spPr>
          <a:xfrm flipH="1" flipV="1">
            <a:off x="26948469" y="9082459"/>
            <a:ext cx="2778286" cy="3815495"/>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4" name="Straight Connector 363">
            <a:extLst>
              <a:ext uri="{FF2B5EF4-FFF2-40B4-BE49-F238E27FC236}">
                <a16:creationId xmlns:a16="http://schemas.microsoft.com/office/drawing/2014/main" id="{65D9B2C5-9F73-495E-4564-58F12EBFCE99}"/>
              </a:ext>
            </a:extLst>
          </p:cNvPr>
          <p:cNvCxnSpPr>
            <a:cxnSpLocks/>
          </p:cNvCxnSpPr>
          <p:nvPr/>
        </p:nvCxnSpPr>
        <p:spPr>
          <a:xfrm flipH="1" flipV="1">
            <a:off x="30620587" y="24525150"/>
            <a:ext cx="4027897" cy="1665342"/>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7" name="Straight Connector 366">
            <a:extLst>
              <a:ext uri="{FF2B5EF4-FFF2-40B4-BE49-F238E27FC236}">
                <a16:creationId xmlns:a16="http://schemas.microsoft.com/office/drawing/2014/main" id="{95EE5615-B01A-3E60-C63F-BA4A4ADFDE6B}"/>
              </a:ext>
            </a:extLst>
          </p:cNvPr>
          <p:cNvCxnSpPr>
            <a:cxnSpLocks/>
          </p:cNvCxnSpPr>
          <p:nvPr/>
        </p:nvCxnSpPr>
        <p:spPr>
          <a:xfrm flipH="1" flipV="1">
            <a:off x="30620587" y="23424203"/>
            <a:ext cx="4027897" cy="2766289"/>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9" name="Straight Connector 368">
            <a:extLst>
              <a:ext uri="{FF2B5EF4-FFF2-40B4-BE49-F238E27FC236}">
                <a16:creationId xmlns:a16="http://schemas.microsoft.com/office/drawing/2014/main" id="{3BF75905-432B-60F0-7414-15BD3393D45A}"/>
              </a:ext>
            </a:extLst>
          </p:cNvPr>
          <p:cNvCxnSpPr>
            <a:cxnSpLocks/>
          </p:cNvCxnSpPr>
          <p:nvPr/>
        </p:nvCxnSpPr>
        <p:spPr>
          <a:xfrm flipH="1" flipV="1">
            <a:off x="29520656" y="23432726"/>
            <a:ext cx="5127828" cy="2757766"/>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1" name="Straight Connector 370">
            <a:extLst>
              <a:ext uri="{FF2B5EF4-FFF2-40B4-BE49-F238E27FC236}">
                <a16:creationId xmlns:a16="http://schemas.microsoft.com/office/drawing/2014/main" id="{C9174205-78E7-8841-0CAC-9B78E8819D3B}"/>
              </a:ext>
            </a:extLst>
          </p:cNvPr>
          <p:cNvCxnSpPr>
            <a:cxnSpLocks/>
          </p:cNvCxnSpPr>
          <p:nvPr/>
        </p:nvCxnSpPr>
        <p:spPr>
          <a:xfrm flipH="1" flipV="1">
            <a:off x="29517891" y="24520379"/>
            <a:ext cx="5130593" cy="1670113"/>
          </a:xfrm>
          <a:prstGeom prst="line">
            <a:avLst/>
          </a:prstGeom>
          <a:ln w="38100" cmpd="tri">
            <a:solidFill>
              <a:schemeClr val="tx1"/>
            </a:solidFill>
          </a:ln>
        </p:spPr>
        <p:style>
          <a:lnRef idx="2">
            <a:schemeClr val="accent1"/>
          </a:lnRef>
          <a:fillRef idx="0">
            <a:schemeClr val="accent1"/>
          </a:fillRef>
          <a:effectRef idx="1">
            <a:schemeClr val="accent1"/>
          </a:effectRef>
          <a:fontRef idx="minor">
            <a:schemeClr val="tx1"/>
          </a:fontRef>
        </p:style>
      </p:cxnSp>
      <p:pic>
        <p:nvPicPr>
          <p:cNvPr id="378" name="Picture 377" descr="A screen shot of a computer screen&#10;&#10;AI-generated content may be incorrect.">
            <a:extLst>
              <a:ext uri="{FF2B5EF4-FFF2-40B4-BE49-F238E27FC236}">
                <a16:creationId xmlns:a16="http://schemas.microsoft.com/office/drawing/2014/main" id="{E80BB83C-6EF3-D77D-3D8B-DFD601A7F41C}"/>
              </a:ext>
            </a:extLst>
          </p:cNvPr>
          <p:cNvPicPr>
            <a:picLocks noChangeAspect="1"/>
          </p:cNvPicPr>
          <p:nvPr/>
        </p:nvPicPr>
        <p:blipFill>
          <a:blip r:embed="rId3"/>
          <a:srcRect l="11204" r="30647"/>
          <a:stretch/>
        </p:blipFill>
        <p:spPr>
          <a:xfrm>
            <a:off x="25834615" y="18313124"/>
            <a:ext cx="2373107" cy="12953509"/>
          </a:xfrm>
          <a:prstGeom prst="rect">
            <a:avLst/>
          </a:prstGeom>
        </p:spPr>
      </p:pic>
      <p:pic>
        <p:nvPicPr>
          <p:cNvPr id="380" name="Picture 379" descr="A graph of a graph&#10;&#10;AI-generated content may be incorrect.">
            <a:extLst>
              <a:ext uri="{FF2B5EF4-FFF2-40B4-BE49-F238E27FC236}">
                <a16:creationId xmlns:a16="http://schemas.microsoft.com/office/drawing/2014/main" id="{CCBAA551-312F-83B4-A3F7-F9D73AF531F4}"/>
              </a:ext>
            </a:extLst>
          </p:cNvPr>
          <p:cNvPicPr>
            <a:picLocks noChangeAspect="1"/>
          </p:cNvPicPr>
          <p:nvPr/>
        </p:nvPicPr>
        <p:blipFill>
          <a:blip r:embed="rId4"/>
          <a:stretch>
            <a:fillRect/>
          </a:stretch>
        </p:blipFill>
        <p:spPr>
          <a:xfrm>
            <a:off x="15168087" y="5193314"/>
            <a:ext cx="12642907" cy="3732167"/>
          </a:xfrm>
          <a:prstGeom prst="rect">
            <a:avLst/>
          </a:prstGeom>
        </p:spPr>
      </p:pic>
      <p:sp>
        <p:nvSpPr>
          <p:cNvPr id="387" name="TextBox 386">
            <a:extLst>
              <a:ext uri="{FF2B5EF4-FFF2-40B4-BE49-F238E27FC236}">
                <a16:creationId xmlns:a16="http://schemas.microsoft.com/office/drawing/2014/main" id="{5C167785-773F-D8A6-430E-E483EF89F97B}"/>
              </a:ext>
            </a:extLst>
          </p:cNvPr>
          <p:cNvSpPr txBox="1"/>
          <p:nvPr/>
        </p:nvSpPr>
        <p:spPr>
          <a:xfrm>
            <a:off x="7539448" y="2404214"/>
            <a:ext cx="30940784" cy="738664"/>
          </a:xfrm>
          <a:prstGeom prst="rect">
            <a:avLst/>
          </a:prstGeom>
          <a:noFill/>
        </p:spPr>
        <p:txBody>
          <a:bodyPr wrap="square" rtlCol="0">
            <a:spAutoFit/>
          </a:bodyPr>
          <a:lstStyle/>
          <a:p>
            <a:pPr algn="ctr"/>
            <a:r>
              <a:rPr lang="en-US" sz="4200" dirty="0">
                <a:solidFill>
                  <a:schemeClr val="bg1">
                    <a:lumMod val="75000"/>
                  </a:schemeClr>
                </a:solidFill>
                <a:latin typeface="Andale Mono" panose="020B0509000000000004" pitchFamily="49" charset="0"/>
                <a:ea typeface="MS UI Gothic" panose="020B0600070205080204" pitchFamily="34" charset="-128"/>
                <a:cs typeface="Arial" panose="020B0604020202020204" pitchFamily="34" charset="0"/>
              </a:rPr>
              <a:t>Aidan Carter | Computer Science Major | Computer Engineering Technology &amp; Mathematics Minors</a:t>
            </a:r>
          </a:p>
        </p:txBody>
      </p:sp>
      <p:pic>
        <p:nvPicPr>
          <p:cNvPr id="3" name="Picture 2" descr="A screen shot of a computer code&#10;&#10;AI-generated content may be incorrect.">
            <a:extLst>
              <a:ext uri="{FF2B5EF4-FFF2-40B4-BE49-F238E27FC236}">
                <a16:creationId xmlns:a16="http://schemas.microsoft.com/office/drawing/2014/main" id="{C6F11EC3-2320-8650-97DB-0507CC5ADD76}"/>
              </a:ext>
            </a:extLst>
          </p:cNvPr>
          <p:cNvPicPr>
            <a:picLocks noChangeAspect="1"/>
          </p:cNvPicPr>
          <p:nvPr/>
        </p:nvPicPr>
        <p:blipFill>
          <a:blip r:embed="rId5"/>
          <a:stretch>
            <a:fillRect/>
          </a:stretch>
        </p:blipFill>
        <p:spPr>
          <a:xfrm>
            <a:off x="678543" y="13728922"/>
            <a:ext cx="7119415" cy="996232"/>
          </a:xfrm>
          <a:prstGeom prst="rect">
            <a:avLst/>
          </a:prstGeom>
        </p:spPr>
      </p:pic>
      <p:pic>
        <p:nvPicPr>
          <p:cNvPr id="5" name="Picture 4" descr="A person in black shirt&#10;&#10;AI-generated content may be incorrect.">
            <a:extLst>
              <a:ext uri="{FF2B5EF4-FFF2-40B4-BE49-F238E27FC236}">
                <a16:creationId xmlns:a16="http://schemas.microsoft.com/office/drawing/2014/main" id="{5054C179-786B-4298-31DA-E4DD4A4ABD43}"/>
              </a:ext>
            </a:extLst>
          </p:cNvPr>
          <p:cNvPicPr>
            <a:picLocks noChangeAspect="1"/>
          </p:cNvPicPr>
          <p:nvPr/>
        </p:nvPicPr>
        <p:blipFill>
          <a:blip r:embed="rId6"/>
          <a:stretch>
            <a:fillRect/>
          </a:stretch>
        </p:blipFill>
        <p:spPr>
          <a:xfrm>
            <a:off x="10511334" y="25129868"/>
            <a:ext cx="2890388" cy="2890388"/>
          </a:xfrm>
          <a:prstGeom prst="rect">
            <a:avLst/>
          </a:prstGeom>
        </p:spPr>
      </p:pic>
      <p:pic>
        <p:nvPicPr>
          <p:cNvPr id="7" name="Picture 6" descr="A colorful object with lights&#10;&#10;AI-generated content may be incorrect.">
            <a:extLst>
              <a:ext uri="{FF2B5EF4-FFF2-40B4-BE49-F238E27FC236}">
                <a16:creationId xmlns:a16="http://schemas.microsoft.com/office/drawing/2014/main" id="{584EA358-3107-71FD-0DBA-20DEC9B0F89B}"/>
              </a:ext>
            </a:extLst>
          </p:cNvPr>
          <p:cNvPicPr>
            <a:picLocks noChangeAspect="1"/>
          </p:cNvPicPr>
          <p:nvPr/>
        </p:nvPicPr>
        <p:blipFill>
          <a:blip r:embed="rId7"/>
          <a:stretch>
            <a:fillRect/>
          </a:stretch>
        </p:blipFill>
        <p:spPr>
          <a:xfrm>
            <a:off x="10511335" y="28595499"/>
            <a:ext cx="2890387" cy="2890387"/>
          </a:xfrm>
          <a:prstGeom prst="rect">
            <a:avLst/>
          </a:prstGeom>
        </p:spPr>
      </p:pic>
      <p:pic>
        <p:nvPicPr>
          <p:cNvPr id="9" name="Picture 8" descr="A screenshot of a computer program&#10;&#10;AI-generated content may be incorrect.">
            <a:extLst>
              <a:ext uri="{FF2B5EF4-FFF2-40B4-BE49-F238E27FC236}">
                <a16:creationId xmlns:a16="http://schemas.microsoft.com/office/drawing/2014/main" id="{EA548FB8-0596-C09E-261E-1D9343A5AE6B}"/>
              </a:ext>
            </a:extLst>
          </p:cNvPr>
          <p:cNvPicPr>
            <a:picLocks noChangeAspect="1"/>
          </p:cNvPicPr>
          <p:nvPr/>
        </p:nvPicPr>
        <p:blipFill>
          <a:blip r:embed="rId8"/>
          <a:stretch>
            <a:fillRect/>
          </a:stretch>
        </p:blipFill>
        <p:spPr>
          <a:xfrm>
            <a:off x="538464" y="24364930"/>
            <a:ext cx="9571951" cy="7133812"/>
          </a:xfrm>
          <a:prstGeom prst="rect">
            <a:avLst/>
          </a:prstGeom>
        </p:spPr>
      </p:pic>
      <p:pic>
        <p:nvPicPr>
          <p:cNvPr id="23" name="Picture 22" descr="A graph showing a line of blue and red&#10;&#10;AI-generated content may be incorrect.">
            <a:extLst>
              <a:ext uri="{FF2B5EF4-FFF2-40B4-BE49-F238E27FC236}">
                <a16:creationId xmlns:a16="http://schemas.microsoft.com/office/drawing/2014/main" id="{11C2E447-19EE-93BE-8661-F97E43D1A40D}"/>
              </a:ext>
            </a:extLst>
          </p:cNvPr>
          <p:cNvPicPr>
            <a:picLocks noChangeAspect="1"/>
          </p:cNvPicPr>
          <p:nvPr/>
        </p:nvPicPr>
        <p:blipFill>
          <a:blip r:embed="rId9"/>
          <a:srcRect r="6360"/>
          <a:stretch/>
        </p:blipFill>
        <p:spPr>
          <a:xfrm>
            <a:off x="29518122" y="16913888"/>
            <a:ext cx="11445484" cy="3753640"/>
          </a:xfrm>
          <a:prstGeom prst="rect">
            <a:avLst/>
          </a:prstGeom>
        </p:spPr>
      </p:pic>
      <p:sp>
        <p:nvSpPr>
          <p:cNvPr id="24" name="TextBox 23">
            <a:extLst>
              <a:ext uri="{FF2B5EF4-FFF2-40B4-BE49-F238E27FC236}">
                <a16:creationId xmlns:a16="http://schemas.microsoft.com/office/drawing/2014/main" id="{B27C6CF8-8068-E9FA-8971-D8E4870A0E38}"/>
              </a:ext>
            </a:extLst>
          </p:cNvPr>
          <p:cNvSpPr txBox="1"/>
          <p:nvPr/>
        </p:nvSpPr>
        <p:spPr>
          <a:xfrm>
            <a:off x="611799" y="5175240"/>
            <a:ext cx="12796861" cy="5847755"/>
          </a:xfrm>
          <a:prstGeom prst="rect">
            <a:avLst/>
          </a:prstGeom>
          <a:noFill/>
        </p:spPr>
        <p:txBody>
          <a:bodyPr wrap="square" rtlCol="0">
            <a:spAutoFit/>
          </a:bodyPr>
          <a:lstStyle/>
          <a:p>
            <a:r>
              <a:rPr lang="en-US" sz="2200" dirty="0">
                <a:solidFill>
                  <a:schemeClr val="bg1">
                    <a:lumMod val="75000"/>
                  </a:schemeClr>
                </a:solidFill>
                <a:latin typeface="Andale Mono" panose="020B0509000000000004" pitchFamily="49" charset="0"/>
              </a:rPr>
              <a:t>This project presents an overview of the development and training of a 3D Convolutional Neural Network (3D-CNN) for American Sign Language gesture recognition. The model is designed to classify a subset of 10 ASL gestures using short video sequences, with a focus on balancing model accuracy and computational efficiency. </a:t>
            </a:r>
          </a:p>
          <a:p>
            <a:endParaRPr lang="en-US" sz="2200" dirty="0">
              <a:solidFill>
                <a:schemeClr val="bg1">
                  <a:lumMod val="75000"/>
                </a:schemeClr>
              </a:solidFill>
              <a:latin typeface="Andale Mono" panose="020B0509000000000004" pitchFamily="49" charset="0"/>
            </a:endParaRPr>
          </a:p>
          <a:p>
            <a:r>
              <a:rPr lang="en-US" sz="2200" dirty="0">
                <a:solidFill>
                  <a:schemeClr val="bg1">
                    <a:lumMod val="75000"/>
                  </a:schemeClr>
                </a:solidFill>
                <a:latin typeface="Andale Mono" panose="020B0509000000000004" pitchFamily="49" charset="0"/>
              </a:rPr>
              <a:t>Due to hardware constraints, the model was designed to be shallow and lightweight, significantly reducing the number of trainable parameters and thus reducing the memory requirements during training. Despite being compact, the model aims to extract meaningful information from both spatial and temporal features, enabling the classification of gestures from videos outside of the training dataset.</a:t>
            </a:r>
          </a:p>
          <a:p>
            <a:endParaRPr lang="en-US" sz="2200" dirty="0">
              <a:solidFill>
                <a:schemeClr val="bg1">
                  <a:lumMod val="75000"/>
                </a:schemeClr>
              </a:solidFill>
              <a:latin typeface="Andale Mono" panose="020B0509000000000004" pitchFamily="49" charset="0"/>
            </a:endParaRPr>
          </a:p>
          <a:p>
            <a:r>
              <a:rPr lang="en-US" sz="2200" dirty="0">
                <a:solidFill>
                  <a:schemeClr val="bg1">
                    <a:lumMod val="75000"/>
                  </a:schemeClr>
                </a:solidFill>
                <a:latin typeface="Andale Mono" panose="020B0509000000000004" pitchFamily="49" charset="0"/>
              </a:rPr>
              <a:t>The goal is to demonstrate that meaningful gesture recognition can still be achieved in smaller networks and can then be scaled up to classify larger vocabularies. This can then pave the way for </a:t>
            </a:r>
          </a:p>
          <a:p>
            <a:r>
              <a:rPr lang="en-US" sz="2200" dirty="0">
                <a:solidFill>
                  <a:schemeClr val="bg1">
                    <a:lumMod val="75000"/>
                  </a:schemeClr>
                </a:solidFill>
                <a:latin typeface="Andale Mono" panose="020B0509000000000004" pitchFamily="49" charset="0"/>
              </a:rPr>
              <a:t>future, real-time ASL gesture recognition projects.</a:t>
            </a:r>
          </a:p>
        </p:txBody>
      </p:sp>
      <p:cxnSp>
        <p:nvCxnSpPr>
          <p:cNvPr id="27" name="Straight Connector 26">
            <a:extLst>
              <a:ext uri="{FF2B5EF4-FFF2-40B4-BE49-F238E27FC236}">
                <a16:creationId xmlns:a16="http://schemas.microsoft.com/office/drawing/2014/main" id="{5AB8FA51-1187-80F1-10E7-95C2139747FE}"/>
              </a:ext>
            </a:extLst>
          </p:cNvPr>
          <p:cNvCxnSpPr>
            <a:cxnSpLocks/>
          </p:cNvCxnSpPr>
          <p:nvPr/>
        </p:nvCxnSpPr>
        <p:spPr>
          <a:xfrm>
            <a:off x="2754395" y="4910984"/>
            <a:ext cx="10239710" cy="0"/>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AEE2BDE4-3C12-A8DA-EF8E-F77A60DF4DD7}"/>
              </a:ext>
            </a:extLst>
          </p:cNvPr>
          <p:cNvCxnSpPr>
            <a:cxnSpLocks/>
          </p:cNvCxnSpPr>
          <p:nvPr/>
        </p:nvCxnSpPr>
        <p:spPr>
          <a:xfrm flipV="1">
            <a:off x="6091895" y="13349526"/>
            <a:ext cx="2844506" cy="6508"/>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C58FCE0B-0E64-020F-B81C-13BF81E4E266}"/>
              </a:ext>
            </a:extLst>
          </p:cNvPr>
          <p:cNvCxnSpPr>
            <a:cxnSpLocks/>
          </p:cNvCxnSpPr>
          <p:nvPr/>
        </p:nvCxnSpPr>
        <p:spPr>
          <a:xfrm>
            <a:off x="9403976" y="13356034"/>
            <a:ext cx="3692264" cy="0"/>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53AD253B-EB28-48B9-8DC4-7A39EB7269D3}"/>
              </a:ext>
            </a:extLst>
          </p:cNvPr>
          <p:cNvSpPr txBox="1"/>
          <p:nvPr/>
        </p:nvSpPr>
        <p:spPr>
          <a:xfrm>
            <a:off x="611799" y="14727068"/>
            <a:ext cx="7060451" cy="276999"/>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1. Organization of dataset sample in JSON format from [1]. </a:t>
            </a:r>
          </a:p>
        </p:txBody>
      </p:sp>
      <p:sp>
        <p:nvSpPr>
          <p:cNvPr id="41" name="TextBox 40">
            <a:extLst>
              <a:ext uri="{FF2B5EF4-FFF2-40B4-BE49-F238E27FC236}">
                <a16:creationId xmlns:a16="http://schemas.microsoft.com/office/drawing/2014/main" id="{E3B647A7-EA26-A021-1E7A-5542CE93F7F5}"/>
              </a:ext>
            </a:extLst>
          </p:cNvPr>
          <p:cNvSpPr txBox="1"/>
          <p:nvPr/>
        </p:nvSpPr>
        <p:spPr>
          <a:xfrm>
            <a:off x="470436" y="31529112"/>
            <a:ext cx="8482472" cy="276999"/>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2. Optical flow frame calculation code snippet. Implementation adapted from [2]. </a:t>
            </a:r>
          </a:p>
        </p:txBody>
      </p:sp>
      <p:sp>
        <p:nvSpPr>
          <p:cNvPr id="42" name="TextBox 41">
            <a:extLst>
              <a:ext uri="{FF2B5EF4-FFF2-40B4-BE49-F238E27FC236}">
                <a16:creationId xmlns:a16="http://schemas.microsoft.com/office/drawing/2014/main" id="{691FDA0B-1B98-8426-EA5A-3A98936E110A}"/>
              </a:ext>
            </a:extLst>
          </p:cNvPr>
          <p:cNvSpPr txBox="1"/>
          <p:nvPr/>
        </p:nvSpPr>
        <p:spPr>
          <a:xfrm>
            <a:off x="10435054" y="28048588"/>
            <a:ext cx="2966668" cy="276999"/>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3. RGB frame from [1].</a:t>
            </a:r>
          </a:p>
        </p:txBody>
      </p:sp>
      <p:sp>
        <p:nvSpPr>
          <p:cNvPr id="43" name="TextBox 42">
            <a:extLst>
              <a:ext uri="{FF2B5EF4-FFF2-40B4-BE49-F238E27FC236}">
                <a16:creationId xmlns:a16="http://schemas.microsoft.com/office/drawing/2014/main" id="{BD085C59-9724-70A6-4CC8-F42031FCBA86}"/>
              </a:ext>
            </a:extLst>
          </p:cNvPr>
          <p:cNvSpPr txBox="1"/>
          <p:nvPr/>
        </p:nvSpPr>
        <p:spPr>
          <a:xfrm>
            <a:off x="10435054" y="31509527"/>
            <a:ext cx="3176774" cy="276999"/>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4. Calculated flow frame.</a:t>
            </a:r>
          </a:p>
        </p:txBody>
      </p:sp>
      <p:cxnSp>
        <p:nvCxnSpPr>
          <p:cNvPr id="44" name="Straight Connector 43">
            <a:extLst>
              <a:ext uri="{FF2B5EF4-FFF2-40B4-BE49-F238E27FC236}">
                <a16:creationId xmlns:a16="http://schemas.microsoft.com/office/drawing/2014/main" id="{5DE86296-C550-AC3D-6FAF-0730C47B3BBE}"/>
              </a:ext>
            </a:extLst>
          </p:cNvPr>
          <p:cNvCxnSpPr>
            <a:cxnSpLocks/>
          </p:cNvCxnSpPr>
          <p:nvPr/>
        </p:nvCxnSpPr>
        <p:spPr>
          <a:xfrm>
            <a:off x="20345260" y="4858558"/>
            <a:ext cx="7465734" cy="0"/>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CF977F31-E596-1072-6606-2DF645129E03}"/>
              </a:ext>
            </a:extLst>
          </p:cNvPr>
          <p:cNvSpPr txBox="1"/>
          <p:nvPr/>
        </p:nvSpPr>
        <p:spPr>
          <a:xfrm>
            <a:off x="15113212" y="8959631"/>
            <a:ext cx="9735964" cy="276999"/>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5. Simplified 2D view of the network based on a single frame. Visualization generated from [3]. </a:t>
            </a:r>
          </a:p>
        </p:txBody>
      </p:sp>
      <p:sp>
        <p:nvSpPr>
          <p:cNvPr id="47" name="TextBox 46">
            <a:extLst>
              <a:ext uri="{FF2B5EF4-FFF2-40B4-BE49-F238E27FC236}">
                <a16:creationId xmlns:a16="http://schemas.microsoft.com/office/drawing/2014/main" id="{B692E0F8-D064-8556-DCCD-51823592623C}"/>
              </a:ext>
            </a:extLst>
          </p:cNvPr>
          <p:cNvSpPr txBox="1"/>
          <p:nvPr/>
        </p:nvSpPr>
        <p:spPr>
          <a:xfrm>
            <a:off x="25792593" y="31339378"/>
            <a:ext cx="2534395" cy="461665"/>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6. 3D-CNN Model generated by [5].</a:t>
            </a:r>
          </a:p>
        </p:txBody>
      </p:sp>
      <p:cxnSp>
        <p:nvCxnSpPr>
          <p:cNvPr id="49" name="Straight Connector 48">
            <a:extLst>
              <a:ext uri="{FF2B5EF4-FFF2-40B4-BE49-F238E27FC236}">
                <a16:creationId xmlns:a16="http://schemas.microsoft.com/office/drawing/2014/main" id="{853BADA6-6F13-F0F5-426B-278CC6EA2ABB}"/>
              </a:ext>
            </a:extLst>
          </p:cNvPr>
          <p:cNvCxnSpPr>
            <a:cxnSpLocks/>
          </p:cNvCxnSpPr>
          <p:nvPr/>
        </p:nvCxnSpPr>
        <p:spPr>
          <a:xfrm>
            <a:off x="34328746" y="4910984"/>
            <a:ext cx="8377788" cy="8949"/>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cxnSp>
        <p:nvCxnSpPr>
          <p:cNvPr id="51" name="Straight Connector 50">
            <a:extLst>
              <a:ext uri="{FF2B5EF4-FFF2-40B4-BE49-F238E27FC236}">
                <a16:creationId xmlns:a16="http://schemas.microsoft.com/office/drawing/2014/main" id="{9B20015E-9184-42FE-07B1-826EAD375B1A}"/>
              </a:ext>
            </a:extLst>
          </p:cNvPr>
          <p:cNvCxnSpPr>
            <a:cxnSpLocks/>
          </p:cNvCxnSpPr>
          <p:nvPr/>
        </p:nvCxnSpPr>
        <p:spPr>
          <a:xfrm flipV="1">
            <a:off x="32557880" y="26330540"/>
            <a:ext cx="9565576" cy="41662"/>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54" name="TextBox 53">
            <a:extLst>
              <a:ext uri="{FF2B5EF4-FFF2-40B4-BE49-F238E27FC236}">
                <a16:creationId xmlns:a16="http://schemas.microsoft.com/office/drawing/2014/main" id="{95694ABD-BFE9-B35F-5551-EF69B5F5BE48}"/>
              </a:ext>
            </a:extLst>
          </p:cNvPr>
          <p:cNvSpPr txBox="1"/>
          <p:nvPr/>
        </p:nvSpPr>
        <p:spPr>
          <a:xfrm>
            <a:off x="41018056" y="17565756"/>
            <a:ext cx="1819109" cy="2308324"/>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8.</a:t>
            </a:r>
          </a:p>
          <a:p>
            <a:endParaRPr lang="en-US" sz="1200" dirty="0">
              <a:solidFill>
                <a:schemeClr val="bg1">
                  <a:lumMod val="75000"/>
                </a:schemeClr>
              </a:solidFill>
              <a:latin typeface="Andale Mono" panose="020B0509000000000004" pitchFamily="49" charset="0"/>
            </a:endParaRPr>
          </a:p>
          <a:p>
            <a:r>
              <a:rPr lang="en-US" sz="1200" dirty="0">
                <a:solidFill>
                  <a:schemeClr val="bg1">
                    <a:lumMod val="75000"/>
                  </a:schemeClr>
                </a:solidFill>
                <a:latin typeface="Andale Mono" panose="020B0509000000000004" pitchFamily="49" charset="0"/>
              </a:rPr>
              <a:t>Loss per Epoch</a:t>
            </a:r>
          </a:p>
          <a:p>
            <a:endParaRPr lang="en-US" sz="1200" dirty="0">
              <a:solidFill>
                <a:schemeClr val="bg1">
                  <a:lumMod val="75000"/>
                </a:schemeClr>
              </a:solidFill>
              <a:latin typeface="Andale Mono" panose="020B0509000000000004" pitchFamily="49" charset="0"/>
            </a:endParaRPr>
          </a:p>
          <a:p>
            <a:r>
              <a:rPr lang="en-US" sz="1200" dirty="0">
                <a:solidFill>
                  <a:schemeClr val="bg1">
                    <a:lumMod val="75000"/>
                  </a:schemeClr>
                </a:solidFill>
                <a:latin typeface="Andale Mono" panose="020B0509000000000004" pitchFamily="49" charset="0"/>
              </a:rPr>
              <a:t>Training loss is visualized in red while validation loss is visualized in blue.</a:t>
            </a:r>
          </a:p>
          <a:p>
            <a:endParaRPr lang="en-US" sz="1200" dirty="0">
              <a:solidFill>
                <a:schemeClr val="bg1">
                  <a:lumMod val="75000"/>
                </a:schemeClr>
              </a:solidFill>
              <a:latin typeface="Andale Mono" panose="020B0509000000000004" pitchFamily="49" charset="0"/>
            </a:endParaRPr>
          </a:p>
          <a:p>
            <a:r>
              <a:rPr lang="en-US" sz="1200" dirty="0">
                <a:solidFill>
                  <a:schemeClr val="bg1">
                    <a:lumMod val="75000"/>
                  </a:schemeClr>
                </a:solidFill>
                <a:latin typeface="Andale Mono" panose="020B0509000000000004" pitchFamily="49" charset="0"/>
              </a:rPr>
              <a:t>Generated by [5].</a:t>
            </a:r>
          </a:p>
        </p:txBody>
      </p:sp>
      <p:sp>
        <p:nvSpPr>
          <p:cNvPr id="55" name="TextBox 54">
            <a:extLst>
              <a:ext uri="{FF2B5EF4-FFF2-40B4-BE49-F238E27FC236}">
                <a16:creationId xmlns:a16="http://schemas.microsoft.com/office/drawing/2014/main" id="{35D26914-9C59-98DB-D59F-776CB02F6AA0}"/>
              </a:ext>
            </a:extLst>
          </p:cNvPr>
          <p:cNvSpPr txBox="1"/>
          <p:nvPr/>
        </p:nvSpPr>
        <p:spPr>
          <a:xfrm>
            <a:off x="29428849" y="20943710"/>
            <a:ext cx="1957079" cy="2308324"/>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9.</a:t>
            </a:r>
          </a:p>
          <a:p>
            <a:endParaRPr lang="en-US" sz="1200" dirty="0">
              <a:solidFill>
                <a:schemeClr val="bg1">
                  <a:lumMod val="75000"/>
                </a:schemeClr>
              </a:solidFill>
              <a:latin typeface="Andale Mono" panose="020B0509000000000004" pitchFamily="49" charset="0"/>
            </a:endParaRPr>
          </a:p>
          <a:p>
            <a:r>
              <a:rPr lang="en-US" sz="1200" dirty="0">
                <a:solidFill>
                  <a:schemeClr val="bg1">
                    <a:lumMod val="75000"/>
                  </a:schemeClr>
                </a:solidFill>
                <a:latin typeface="Andale Mono" panose="020B0509000000000004" pitchFamily="49" charset="0"/>
              </a:rPr>
              <a:t>Accuracy per Epoch</a:t>
            </a:r>
          </a:p>
          <a:p>
            <a:endParaRPr lang="en-US" sz="1200" dirty="0">
              <a:solidFill>
                <a:schemeClr val="bg1">
                  <a:lumMod val="75000"/>
                </a:schemeClr>
              </a:solidFill>
              <a:latin typeface="Andale Mono" panose="020B0509000000000004" pitchFamily="49" charset="0"/>
            </a:endParaRPr>
          </a:p>
          <a:p>
            <a:r>
              <a:rPr lang="en-US" sz="1200" dirty="0">
                <a:solidFill>
                  <a:schemeClr val="bg1">
                    <a:lumMod val="75000"/>
                  </a:schemeClr>
                </a:solidFill>
                <a:latin typeface="Andale Mono" panose="020B0509000000000004" pitchFamily="49" charset="0"/>
              </a:rPr>
              <a:t>Training accuracy is visualized in red while validation accuracy is visualized in blue.</a:t>
            </a:r>
          </a:p>
          <a:p>
            <a:endParaRPr lang="en-US" sz="1200" dirty="0">
              <a:solidFill>
                <a:schemeClr val="bg1">
                  <a:lumMod val="75000"/>
                </a:schemeClr>
              </a:solidFill>
              <a:latin typeface="Andale Mono" panose="020B0509000000000004" pitchFamily="49" charset="0"/>
            </a:endParaRPr>
          </a:p>
          <a:p>
            <a:r>
              <a:rPr lang="en-US" sz="1200" dirty="0">
                <a:solidFill>
                  <a:schemeClr val="bg1">
                    <a:lumMod val="75000"/>
                  </a:schemeClr>
                </a:solidFill>
                <a:latin typeface="Andale Mono" panose="020B0509000000000004" pitchFamily="49" charset="0"/>
              </a:rPr>
              <a:t>Generated by [5].</a:t>
            </a:r>
          </a:p>
        </p:txBody>
      </p:sp>
      <p:sp>
        <p:nvSpPr>
          <p:cNvPr id="58" name="TextBox 57">
            <a:extLst>
              <a:ext uri="{FF2B5EF4-FFF2-40B4-BE49-F238E27FC236}">
                <a16:creationId xmlns:a16="http://schemas.microsoft.com/office/drawing/2014/main" id="{6D4230A5-B993-536A-29D6-835D35A4F0F1}"/>
              </a:ext>
            </a:extLst>
          </p:cNvPr>
          <p:cNvSpPr txBox="1"/>
          <p:nvPr/>
        </p:nvSpPr>
        <p:spPr>
          <a:xfrm>
            <a:off x="15090230" y="9852414"/>
            <a:ext cx="13132467" cy="11603176"/>
          </a:xfrm>
          <a:prstGeom prst="rect">
            <a:avLst/>
          </a:prstGeom>
          <a:noFill/>
        </p:spPr>
        <p:txBody>
          <a:bodyPr wrap="square" rtlCol="0">
            <a:spAutoFit/>
          </a:bodyPr>
          <a:lstStyle/>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model was designed using the PyTorch, an open-source deep             learning framework. This was optimal for implementing a 3D-CNN [4].</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Input of the model is structured in a tensor with the following          dimensions: [Batch,Channel,Frame,Width,Height].</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initial convolution layer of the model uses a kernel size of (3,7,7) with stride (1,2,2) to effectively capture spatial and temporal features, while reducing the spatial resolution to cut down on the number of computations early in the network, without losing temporal information. The 3 color channels dimension is increased to 32 feature maps.</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A Max-Pooling layer follows, with kernel size (1,3,3) and stride (1,2,2) which further reduces the spatial dimension and cuts down on computation and memory requirements.</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Subsequent convolutional layers use kernel size of (3,3,3) with stride (1,1,1) to extract features from previous feature maps. A Max-Pooling layer with kernel (2,2,2) and stride (2,2,2) is present as well to reduce the size of the feature maps. The number of feature maps increases from 32 to 256 throughout these layers. </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An Average-Pooling layer reduces the feature maps into a tensor of size [Batch,256,1,1,1] which is flattened into [Batch,256]</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[Batch,256] sized tensor is then fed into a dropout                    layer to reduce overfitting by randomly deleting 40% of the                activated neurons in the layer. This promotes the model to                  generalize and perform better on unseen data. It is then fed               into a fully connected layer to map the features extracted                 to a label, effectively classifying the data.</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Each convolutional layer is followed by a batch                normalization layer to stabilize batched training.</a:t>
            </a:r>
          </a:p>
        </p:txBody>
      </p:sp>
      <p:sp>
        <p:nvSpPr>
          <p:cNvPr id="59" name="TextBox 58">
            <a:extLst>
              <a:ext uri="{FF2B5EF4-FFF2-40B4-BE49-F238E27FC236}">
                <a16:creationId xmlns:a16="http://schemas.microsoft.com/office/drawing/2014/main" id="{B4229965-D9FB-4C57-9EF3-0E23B5579326}"/>
              </a:ext>
            </a:extLst>
          </p:cNvPr>
          <p:cNvSpPr txBox="1"/>
          <p:nvPr/>
        </p:nvSpPr>
        <p:spPr>
          <a:xfrm>
            <a:off x="15126254" y="22009157"/>
            <a:ext cx="13132467" cy="9571851"/>
          </a:xfrm>
          <a:prstGeom prst="rect">
            <a:avLst/>
          </a:prstGeom>
          <a:noFill/>
        </p:spPr>
        <p:txBody>
          <a:bodyPr wrap="square" rtlCol="0">
            <a:spAutoFit/>
          </a:bodyPr>
          <a:lstStyle/>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Batches of 4 videos are loaded from the disk and processed                 into tensors of size [4,3,64,224,224]. Videos longer than 64                 frames use a random start point, while shorter videos are                   extended. Video are augmented with random rotations, color                   jitter, and horizontal flips to reduce overfitting.</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tensor is then fed to the model for a forward pass. The               model then outputs unnormalized values called logits.</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output logits are fed into the CrossEntropyLoss function,               which calculates the prediction error. Gradients are then                  computed and back propagated through the network.</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AdamW optimizer is used to update the parameter weights                 based on the gradients. An initial learning rate of 10</a:t>
            </a:r>
            <a:r>
              <a:rPr lang="en-US" sz="2200" baseline="30000" dirty="0">
                <a:solidFill>
                  <a:schemeClr val="bg1">
                    <a:lumMod val="75000"/>
                  </a:schemeClr>
                </a:solidFill>
                <a:latin typeface="Andale Mono" panose="020B0509000000000004" pitchFamily="49" charset="0"/>
              </a:rPr>
              <a:t>-3 </a:t>
            </a:r>
            <a:r>
              <a:rPr lang="en-US" sz="2200" dirty="0">
                <a:solidFill>
                  <a:schemeClr val="bg1">
                    <a:lumMod val="75000"/>
                  </a:schemeClr>
                </a:solidFill>
                <a:latin typeface="Andale Mono" panose="020B0509000000000004" pitchFamily="49" charset="0"/>
              </a:rPr>
              <a:t>was               used, with the CosineAnnealingLR scheduler reducing the                     learning rate after each epoch, to a minimum of 10</a:t>
            </a:r>
            <a:r>
              <a:rPr lang="en-US" sz="2200" baseline="30000" dirty="0">
                <a:solidFill>
                  <a:schemeClr val="bg1">
                    <a:lumMod val="75000"/>
                  </a:schemeClr>
                </a:solidFill>
                <a:latin typeface="Andale Mono" panose="020B0509000000000004" pitchFamily="49" charset="0"/>
              </a:rPr>
              <a:t>-8</a:t>
            </a:r>
            <a:r>
              <a:rPr lang="en-US" sz="2200" dirty="0">
                <a:solidFill>
                  <a:schemeClr val="bg1">
                    <a:lumMod val="75000"/>
                  </a:schemeClr>
                </a:solidFill>
                <a:latin typeface="Andale Mono" panose="020B0509000000000004" pitchFamily="49" charset="0"/>
              </a:rPr>
              <a:t>.</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A standard train/validate loop was performed for 500 epochs,               with the training and validation loss and accuracy recorded                each epoch (see Figure 8 &amp; Figure 9). The mode with the                    highest validation accuracy was noted and saved to the disk.</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All training, validation, and testing was performed using                  GPU acceleration. Along with mixed-precision floating point                values, the training was able to be performed with limited                computing power and memory available in a manageable amount                 of time. CPU: i7-4770k  GPU: GTX 1070 8GB  RAM: 16GB</a:t>
            </a:r>
          </a:p>
        </p:txBody>
      </p:sp>
      <p:sp>
        <p:nvSpPr>
          <p:cNvPr id="60" name="TextBox 59">
            <a:extLst>
              <a:ext uri="{FF2B5EF4-FFF2-40B4-BE49-F238E27FC236}">
                <a16:creationId xmlns:a16="http://schemas.microsoft.com/office/drawing/2014/main" id="{CC43120B-0FAD-7770-3037-6827F2C91065}"/>
              </a:ext>
            </a:extLst>
          </p:cNvPr>
          <p:cNvSpPr txBox="1"/>
          <p:nvPr/>
        </p:nvSpPr>
        <p:spPr>
          <a:xfrm>
            <a:off x="29695441" y="5864400"/>
            <a:ext cx="13132467" cy="7540526"/>
          </a:xfrm>
          <a:prstGeom prst="rect">
            <a:avLst/>
          </a:prstGeom>
          <a:noFill/>
        </p:spPr>
        <p:txBody>
          <a:bodyPr wrap="square" rtlCol="0">
            <a:spAutoFit/>
          </a:bodyPr>
          <a:lstStyle/>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best performing model that was chosen                                   had a validation accuracy of 71.429% based                                  on optical flow input data. Testing was                                     performed on this model to generate a                                       final accuracy and loss for the model, as                                   well as a confusion matrix to visualize                                     underperforming classes.</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results of testing were a 72.840%                                      accuracy with am average loss of 1.570432                                  This shows the model had learned useful                                    features from the data! (Guessing at                                       random would be 10% accuracy with loss                                    of ~2.3)</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confusion matrix shows the model is                                   making accurate predictions for most of                                    the classes (see Figure 7). Labels like ”Nice”, “Teacher”, and “Eat” are accurately predicted 100% of the time. However, classes like “Hello”, “Want”, and “Deaf” are often confused between 40-60% of the time. The label for ”Orange” was the worse performer, which is understandable due to similarities in how it is gestured.</a:t>
            </a:r>
          </a:p>
        </p:txBody>
      </p:sp>
      <p:sp>
        <p:nvSpPr>
          <p:cNvPr id="48" name="TextBox 47">
            <a:extLst>
              <a:ext uri="{FF2B5EF4-FFF2-40B4-BE49-F238E27FC236}">
                <a16:creationId xmlns:a16="http://schemas.microsoft.com/office/drawing/2014/main" id="{0BDBBE54-C84B-0596-E191-905C90E04E3E}"/>
              </a:ext>
            </a:extLst>
          </p:cNvPr>
          <p:cNvSpPr txBox="1"/>
          <p:nvPr/>
        </p:nvSpPr>
        <p:spPr>
          <a:xfrm>
            <a:off x="37264469" y="10833482"/>
            <a:ext cx="5658570" cy="461665"/>
          </a:xfrm>
          <a:prstGeom prst="rect">
            <a:avLst/>
          </a:prstGeom>
          <a:noFill/>
        </p:spPr>
        <p:txBody>
          <a:bodyPr wrap="square" rtlCol="0">
            <a:spAutoFit/>
          </a:bodyPr>
          <a:lstStyle/>
          <a:p>
            <a:r>
              <a:rPr lang="en-US" sz="1200" dirty="0">
                <a:solidFill>
                  <a:schemeClr val="bg1">
                    <a:lumMod val="75000"/>
                  </a:schemeClr>
                </a:solidFill>
                <a:latin typeface="Andale Mono" panose="020B0509000000000004" pitchFamily="49" charset="0"/>
              </a:rPr>
              <a:t>Figure 7. Confusion matrix showing model predictions vs true classification. Generated by [6]. 72.840 1.570432</a:t>
            </a:r>
          </a:p>
        </p:txBody>
      </p:sp>
      <p:pic>
        <p:nvPicPr>
          <p:cNvPr id="62" name="Picture 61">
            <a:extLst>
              <a:ext uri="{FF2B5EF4-FFF2-40B4-BE49-F238E27FC236}">
                <a16:creationId xmlns:a16="http://schemas.microsoft.com/office/drawing/2014/main" id="{B36C97DD-3676-56DF-761D-768D60106DF5}"/>
              </a:ext>
            </a:extLst>
          </p:cNvPr>
          <p:cNvPicPr>
            <a:picLocks noChangeAspect="1"/>
          </p:cNvPicPr>
          <p:nvPr/>
        </p:nvPicPr>
        <p:blipFill>
          <a:blip r:embed="rId10"/>
          <a:srcRect r="12096"/>
          <a:stretch/>
        </p:blipFill>
        <p:spPr>
          <a:xfrm>
            <a:off x="37293717" y="5216675"/>
            <a:ext cx="5406789" cy="5517166"/>
          </a:xfrm>
          <a:prstGeom prst="rect">
            <a:avLst/>
          </a:prstGeom>
        </p:spPr>
      </p:pic>
      <p:sp>
        <p:nvSpPr>
          <p:cNvPr id="63" name="TextBox 62">
            <a:extLst>
              <a:ext uri="{FF2B5EF4-FFF2-40B4-BE49-F238E27FC236}">
                <a16:creationId xmlns:a16="http://schemas.microsoft.com/office/drawing/2014/main" id="{CE0CE79E-FFE1-CF86-4BF8-A143D9139BEF}"/>
              </a:ext>
            </a:extLst>
          </p:cNvPr>
          <p:cNvSpPr txBox="1"/>
          <p:nvPr/>
        </p:nvSpPr>
        <p:spPr>
          <a:xfrm>
            <a:off x="29695441" y="5282134"/>
            <a:ext cx="9571951" cy="553998"/>
          </a:xfrm>
          <a:prstGeom prst="rect">
            <a:avLst/>
          </a:prstGeom>
          <a:noFill/>
        </p:spPr>
        <p:txBody>
          <a:bodyPr wrap="square" rtlCol="0">
            <a:spAutoFit/>
          </a:bodyPr>
          <a:lstStyle/>
          <a:p>
            <a:r>
              <a:rPr lang="en-US" sz="3000" dirty="0">
                <a:solidFill>
                  <a:schemeClr val="bg1"/>
                </a:solidFill>
                <a:latin typeface="Andale Mono" panose="020B0509000000000004" pitchFamily="49" charset="0"/>
                <a:ea typeface="MS UI Gothic" panose="020B0600070205080204" pitchFamily="34" charset="-128"/>
                <a:cs typeface="Arial" panose="020B0604020202020204" pitchFamily="34" charset="0"/>
              </a:rPr>
              <a:t>Results</a:t>
            </a:r>
          </a:p>
        </p:txBody>
      </p:sp>
      <p:pic>
        <p:nvPicPr>
          <p:cNvPr id="384" name="Picture 383" descr="A blue and black logo&#10;&#10;AI-generated content may be incorrect.">
            <a:extLst>
              <a:ext uri="{FF2B5EF4-FFF2-40B4-BE49-F238E27FC236}">
                <a16:creationId xmlns:a16="http://schemas.microsoft.com/office/drawing/2014/main" id="{E519E02B-4D46-F558-D5F3-340DFD644A0D}"/>
              </a:ext>
            </a:extLst>
          </p:cNvPr>
          <p:cNvPicPr>
            <a:picLocks noChangeAspect="1"/>
          </p:cNvPicPr>
          <p:nvPr/>
        </p:nvPicPr>
        <p:blipFill>
          <a:blip r:embed="rId11"/>
          <a:stretch>
            <a:fillRect/>
          </a:stretch>
        </p:blipFill>
        <p:spPr>
          <a:xfrm>
            <a:off x="533703" y="1140982"/>
            <a:ext cx="4207543" cy="2277023"/>
          </a:xfrm>
          <a:prstGeom prst="rect">
            <a:avLst/>
          </a:prstGeom>
        </p:spPr>
      </p:pic>
      <p:pic>
        <p:nvPicPr>
          <p:cNvPr id="386" name="Picture 385" descr="Blue text on a black background&#10;&#10;AI-generated content may be incorrect.">
            <a:extLst>
              <a:ext uri="{FF2B5EF4-FFF2-40B4-BE49-F238E27FC236}">
                <a16:creationId xmlns:a16="http://schemas.microsoft.com/office/drawing/2014/main" id="{697AF63D-002E-DDDA-BC82-A0FAA9050E71}"/>
              </a:ext>
            </a:extLst>
          </p:cNvPr>
          <p:cNvPicPr>
            <a:picLocks noChangeAspect="1"/>
          </p:cNvPicPr>
          <p:nvPr/>
        </p:nvPicPr>
        <p:blipFill>
          <a:blip r:embed="rId12"/>
          <a:stretch>
            <a:fillRect/>
          </a:stretch>
        </p:blipFill>
        <p:spPr>
          <a:xfrm>
            <a:off x="39365979" y="1152670"/>
            <a:ext cx="4101617" cy="2320652"/>
          </a:xfrm>
          <a:prstGeom prst="rect">
            <a:avLst/>
          </a:prstGeom>
        </p:spPr>
      </p:pic>
      <p:sp>
        <p:nvSpPr>
          <p:cNvPr id="134" name="TextBox 133">
            <a:extLst>
              <a:ext uri="{FF2B5EF4-FFF2-40B4-BE49-F238E27FC236}">
                <a16:creationId xmlns:a16="http://schemas.microsoft.com/office/drawing/2014/main" id="{05F7B632-9111-8E76-7729-2050558B1D4D}"/>
              </a:ext>
            </a:extLst>
          </p:cNvPr>
          <p:cNvSpPr txBox="1"/>
          <p:nvPr/>
        </p:nvSpPr>
        <p:spPr>
          <a:xfrm>
            <a:off x="29746356" y="13402201"/>
            <a:ext cx="9571951" cy="553998"/>
          </a:xfrm>
          <a:prstGeom prst="rect">
            <a:avLst/>
          </a:prstGeom>
          <a:noFill/>
        </p:spPr>
        <p:txBody>
          <a:bodyPr wrap="square" rtlCol="0">
            <a:spAutoFit/>
          </a:bodyPr>
          <a:lstStyle/>
          <a:p>
            <a:r>
              <a:rPr lang="en-US" sz="3000" dirty="0">
                <a:solidFill>
                  <a:schemeClr val="bg1"/>
                </a:solidFill>
                <a:latin typeface="Andale Mono" panose="020B0509000000000004" pitchFamily="49" charset="0"/>
                <a:ea typeface="MS UI Gothic" panose="020B0600070205080204" pitchFamily="34" charset="-128"/>
                <a:cs typeface="Arial" panose="020B0604020202020204" pitchFamily="34" charset="0"/>
              </a:rPr>
              <a:t>Next Steps</a:t>
            </a:r>
          </a:p>
        </p:txBody>
      </p:sp>
      <p:sp>
        <p:nvSpPr>
          <p:cNvPr id="135" name="TextBox 134">
            <a:extLst>
              <a:ext uri="{FF2B5EF4-FFF2-40B4-BE49-F238E27FC236}">
                <a16:creationId xmlns:a16="http://schemas.microsoft.com/office/drawing/2014/main" id="{27EDA723-51ED-D8F5-6003-8D935AA9D5B2}"/>
              </a:ext>
            </a:extLst>
          </p:cNvPr>
          <p:cNvSpPr txBox="1"/>
          <p:nvPr/>
        </p:nvSpPr>
        <p:spPr>
          <a:xfrm>
            <a:off x="29746356" y="14011594"/>
            <a:ext cx="13132467" cy="2462213"/>
          </a:xfrm>
          <a:prstGeom prst="rect">
            <a:avLst/>
          </a:prstGeom>
          <a:noFill/>
        </p:spPr>
        <p:txBody>
          <a:bodyPr wrap="square" rtlCol="0">
            <a:spAutoFit/>
          </a:bodyPr>
          <a:lstStyle/>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next steps for the model is to increase the size of the training subset to allow for a larger vocabulary. This will make the model more practical for real-world use cases.</a:t>
            </a:r>
          </a:p>
          <a:p>
            <a:pPr marL="342900" indent="-342900">
              <a:buFont typeface="Wingdings" pitchFamily="2" charset="2"/>
              <a:buChar char="q"/>
            </a:pPr>
            <a:endParaRPr lang="en-US" sz="2200" dirty="0">
              <a:solidFill>
                <a:schemeClr val="bg1">
                  <a:lumMod val="75000"/>
                </a:schemeClr>
              </a:solidFill>
              <a:latin typeface="Andale Mono" panose="020B0509000000000004" pitchFamily="49" charset="0"/>
            </a:endParaRPr>
          </a:p>
          <a:p>
            <a:pPr marL="342900" indent="-342900">
              <a:buFont typeface="Wingdings" pitchFamily="2" charset="2"/>
              <a:buChar char="q"/>
            </a:pPr>
            <a:r>
              <a:rPr lang="en-US" sz="2200" dirty="0">
                <a:solidFill>
                  <a:schemeClr val="bg1">
                    <a:lumMod val="75000"/>
                  </a:schemeClr>
                </a:solidFill>
                <a:latin typeface="Andale Mono" panose="020B0509000000000004" pitchFamily="49" charset="0"/>
              </a:rPr>
              <a:t>The inference time of the model was tested on both the CPU and GPU. CPU time was ~0.48s and GPU time was ~0.13s. Both are very reasonable to perform real-time gesture recognition in applications.</a:t>
            </a:r>
          </a:p>
        </p:txBody>
      </p:sp>
      <p:sp>
        <p:nvSpPr>
          <p:cNvPr id="136" name="TextBox 135">
            <a:extLst>
              <a:ext uri="{FF2B5EF4-FFF2-40B4-BE49-F238E27FC236}">
                <a16:creationId xmlns:a16="http://schemas.microsoft.com/office/drawing/2014/main" id="{664229F1-22AB-4432-6D7E-2C78C15AB92D}"/>
              </a:ext>
            </a:extLst>
          </p:cNvPr>
          <p:cNvSpPr txBox="1"/>
          <p:nvPr/>
        </p:nvSpPr>
        <p:spPr>
          <a:xfrm>
            <a:off x="29517891" y="26946182"/>
            <a:ext cx="13265621" cy="4539704"/>
          </a:xfrm>
          <a:prstGeom prst="rect">
            <a:avLst/>
          </a:prstGeom>
          <a:noFill/>
        </p:spPr>
        <p:txBody>
          <a:bodyPr wrap="square" rtlCol="0">
            <a:spAutoFit/>
          </a:bodyPr>
          <a:lstStyle/>
          <a:p>
            <a:pPr marL="460375" indent="-452438"/>
            <a:r>
              <a:rPr lang="en-US" sz="1700" b="0" i="0" u="none" strike="noStrike" dirty="0">
                <a:solidFill>
                  <a:schemeClr val="bg1">
                    <a:lumMod val="75000"/>
                  </a:schemeClr>
                </a:solidFill>
                <a:effectLst/>
                <a:latin typeface="Andale Mono" panose="020B0509000000000004" pitchFamily="49" charset="0"/>
              </a:rPr>
              <a:t>[</a:t>
            </a:r>
            <a:r>
              <a:rPr lang="en-US" sz="1700" dirty="0">
                <a:solidFill>
                  <a:schemeClr val="bg1">
                    <a:lumMod val="75000"/>
                  </a:schemeClr>
                </a:solidFill>
                <a:latin typeface="Andale Mono" panose="020B0509000000000004" pitchFamily="49" charset="0"/>
              </a:rPr>
              <a:t>1</a:t>
            </a:r>
            <a:r>
              <a:rPr lang="en-US" sz="1700" b="0" i="0" u="none" strike="noStrike" dirty="0">
                <a:solidFill>
                  <a:schemeClr val="bg1">
                    <a:lumMod val="75000"/>
                  </a:schemeClr>
                </a:solidFill>
                <a:effectLst/>
                <a:latin typeface="Andale Mono" panose="020B0509000000000004" pitchFamily="49" charset="0"/>
              </a:rPr>
              <a:t>]	H. R. Vaezi Joze and O. Koller, “MS-ASL: A large-scale data set and benchmark for understanding American Sign Language,” in </a:t>
            </a:r>
            <a:r>
              <a:rPr lang="en-US" sz="1700" b="0" i="1" u="none" strike="noStrike" dirty="0">
                <a:solidFill>
                  <a:schemeClr val="bg1">
                    <a:lumMod val="75000"/>
                  </a:schemeClr>
                </a:solidFill>
                <a:effectLst/>
                <a:latin typeface="Andale Mono" panose="020B0509000000000004" pitchFamily="49" charset="0"/>
              </a:rPr>
              <a:t>Proc. British Machine Vision Conference (BMVC)</a:t>
            </a:r>
            <a:r>
              <a:rPr lang="en-US" sz="1700" b="0" i="0" u="none" strike="noStrike" dirty="0">
                <a:solidFill>
                  <a:schemeClr val="bg1">
                    <a:lumMod val="75000"/>
                  </a:schemeClr>
                </a:solidFill>
                <a:effectLst/>
                <a:latin typeface="Andale Mono" panose="020B0509000000000004" pitchFamily="49" charset="0"/>
              </a:rPr>
              <a:t>, Sept. 2019.</a:t>
            </a:r>
          </a:p>
          <a:p>
            <a:pPr marL="460375" indent="-452438"/>
            <a:endParaRPr lang="en-US" sz="1700" b="0" i="0" u="none" strike="noStrike" dirty="0">
              <a:solidFill>
                <a:schemeClr val="bg1">
                  <a:lumMod val="75000"/>
                </a:schemeClr>
              </a:solidFill>
              <a:effectLst/>
              <a:latin typeface="Andale Mono" panose="020B0509000000000004" pitchFamily="49" charset="0"/>
            </a:endParaRPr>
          </a:p>
          <a:p>
            <a:pPr marL="460375" indent="-452438"/>
            <a:r>
              <a:rPr lang="en-US" sz="1700" dirty="0">
                <a:solidFill>
                  <a:schemeClr val="bg1">
                    <a:lumMod val="75000"/>
                  </a:schemeClr>
                </a:solidFill>
                <a:latin typeface="Andale Mono" panose="020B0509000000000004" pitchFamily="49" charset="0"/>
              </a:rPr>
              <a:t>[2]	</a:t>
            </a:r>
            <a:r>
              <a:rPr lang="en-US" sz="1700" b="0" i="0" u="none" strike="noStrike" dirty="0">
                <a:solidFill>
                  <a:schemeClr val="bg1">
                    <a:lumMod val="75000"/>
                  </a:schemeClr>
                </a:solidFill>
                <a:effectLst/>
                <a:latin typeface="Andale Mono" panose="020B0509000000000004" pitchFamily="49" charset="0"/>
              </a:rPr>
              <a:t>G. Bradski, “Optical Flow,” </a:t>
            </a:r>
            <a:r>
              <a:rPr lang="en-US" sz="1700" b="0" i="1" u="none" strike="noStrike" dirty="0">
                <a:solidFill>
                  <a:schemeClr val="bg1">
                    <a:lumMod val="75000"/>
                  </a:schemeClr>
                </a:solidFill>
                <a:effectLst/>
                <a:latin typeface="Andale Mono" panose="020B0509000000000004" pitchFamily="49" charset="0"/>
              </a:rPr>
              <a:t>OpenCV Documentation</a:t>
            </a:r>
            <a:r>
              <a:rPr lang="en-US" sz="1700" b="0" i="0" u="none" strike="noStrike" dirty="0">
                <a:solidFill>
                  <a:schemeClr val="bg1">
                    <a:lumMod val="75000"/>
                  </a:schemeClr>
                </a:solidFill>
                <a:effectLst/>
                <a:latin typeface="Andale Mono" panose="020B0509000000000004" pitchFamily="49" charset="0"/>
              </a:rPr>
              <a:t>, Open Source Computer Vision Library, [Online]. </a:t>
            </a:r>
          </a:p>
          <a:p>
            <a:pPr marL="460375" indent="-452438"/>
            <a:endParaRPr lang="en-US" sz="1700" b="0" i="0" u="none" strike="noStrike" dirty="0">
              <a:solidFill>
                <a:schemeClr val="bg1">
                  <a:lumMod val="75000"/>
                </a:schemeClr>
              </a:solidFill>
              <a:effectLst/>
              <a:latin typeface="Andale Mono" panose="020B0509000000000004" pitchFamily="49" charset="0"/>
            </a:endParaRPr>
          </a:p>
          <a:p>
            <a:pPr marL="460375" indent="-452438"/>
            <a:r>
              <a:rPr lang="en-US" sz="1700" dirty="0">
                <a:solidFill>
                  <a:schemeClr val="bg1">
                    <a:lumMod val="75000"/>
                  </a:schemeClr>
                </a:solidFill>
                <a:latin typeface="Andale Mono" panose="020B0509000000000004" pitchFamily="49" charset="0"/>
              </a:rPr>
              <a:t>[3]	</a:t>
            </a:r>
            <a:r>
              <a:rPr lang="en-US" sz="1700" b="0" i="0" u="none" strike="noStrike" dirty="0">
                <a:solidFill>
                  <a:schemeClr val="bg1">
                    <a:lumMod val="75000"/>
                  </a:schemeClr>
                </a:solidFill>
                <a:effectLst/>
                <a:latin typeface="Andale Mono" panose="020B0509000000000004" pitchFamily="49" charset="0"/>
              </a:rPr>
              <a:t>A. LeNail, “NN-SVG: Publication-ready neural network architecture schematics,” </a:t>
            </a:r>
            <a:r>
              <a:rPr lang="en-US" sz="1700" b="0" i="1" u="none" strike="noStrike" dirty="0">
                <a:solidFill>
                  <a:schemeClr val="bg1">
                    <a:lumMod val="75000"/>
                  </a:schemeClr>
                </a:solidFill>
                <a:effectLst/>
                <a:latin typeface="Andale Mono" panose="020B0509000000000004" pitchFamily="49" charset="0"/>
              </a:rPr>
              <a:t>J. Open Source Softw.</a:t>
            </a:r>
            <a:r>
              <a:rPr lang="en-US" sz="1700" b="0" i="0" u="none" strike="noStrike" dirty="0">
                <a:solidFill>
                  <a:schemeClr val="bg1">
                    <a:lumMod val="75000"/>
                  </a:schemeClr>
                </a:solidFill>
                <a:effectLst/>
                <a:latin typeface="Andale Mono" panose="020B0509000000000004" pitchFamily="49" charset="0"/>
              </a:rPr>
              <a:t>, vol. 4, no. 33, p. 747, 2019. [Online].</a:t>
            </a:r>
            <a:endParaRPr lang="en-US" sz="1700" b="0" i="0" dirty="0">
              <a:solidFill>
                <a:schemeClr val="bg1">
                  <a:lumMod val="75000"/>
                </a:schemeClr>
              </a:solidFill>
              <a:effectLst/>
              <a:latin typeface="Andale Mono" panose="020B0509000000000004" pitchFamily="49" charset="0"/>
            </a:endParaRPr>
          </a:p>
          <a:p>
            <a:pPr marL="460375" indent="-452438"/>
            <a:endParaRPr lang="en-US" sz="1700" b="0" i="0" dirty="0">
              <a:solidFill>
                <a:schemeClr val="bg1">
                  <a:lumMod val="75000"/>
                </a:schemeClr>
              </a:solidFill>
              <a:effectLst/>
              <a:latin typeface="Andale Mono" panose="020B0509000000000004" pitchFamily="49" charset="0"/>
            </a:endParaRPr>
          </a:p>
          <a:p>
            <a:pPr marL="460375" indent="-452438"/>
            <a:r>
              <a:rPr lang="en-US" sz="1700" u="none" strike="noStrike" dirty="0">
                <a:solidFill>
                  <a:schemeClr val="bg1">
                    <a:lumMod val="75000"/>
                  </a:schemeClr>
                </a:solidFill>
                <a:latin typeface="Andale Mono" panose="020B0509000000000004" pitchFamily="49" charset="0"/>
              </a:rPr>
              <a:t>[4]	</a:t>
            </a:r>
            <a:r>
              <a:rPr lang="en-US" sz="1700" b="0" i="0" u="none" strike="noStrike" dirty="0">
                <a:solidFill>
                  <a:schemeClr val="bg1">
                    <a:lumMod val="75000"/>
                  </a:schemeClr>
                </a:solidFill>
                <a:effectLst/>
                <a:latin typeface="Andale Mono" panose="020B0509000000000004" pitchFamily="49" charset="0"/>
              </a:rPr>
              <a:t>J. Ansel </a:t>
            </a:r>
            <a:r>
              <a:rPr lang="en-US" sz="1700" b="0" i="1" u="none" strike="noStrike" dirty="0">
                <a:solidFill>
                  <a:schemeClr val="bg1">
                    <a:lumMod val="75000"/>
                  </a:schemeClr>
                </a:solidFill>
                <a:effectLst/>
                <a:latin typeface="Andale Mono" panose="020B0509000000000004" pitchFamily="49" charset="0"/>
              </a:rPr>
              <a:t>et al.</a:t>
            </a:r>
            <a:r>
              <a:rPr lang="en-US" sz="1700" b="0" i="0" u="none" strike="noStrike" dirty="0">
                <a:solidFill>
                  <a:schemeClr val="bg1">
                    <a:lumMod val="75000"/>
                  </a:schemeClr>
                </a:solidFill>
                <a:effectLst/>
                <a:latin typeface="Andale Mono" panose="020B0509000000000004" pitchFamily="49" charset="0"/>
              </a:rPr>
              <a:t>, “PyTorch 2: Faster Machine Learning Through Dynamic Python Bytecode Transformation and Graph Compilation,” in </a:t>
            </a:r>
            <a:r>
              <a:rPr lang="en-US" sz="1700" b="0" i="1" u="none" strike="noStrike" dirty="0">
                <a:solidFill>
                  <a:schemeClr val="bg1">
                    <a:lumMod val="75000"/>
                  </a:schemeClr>
                </a:solidFill>
                <a:effectLst/>
                <a:latin typeface="Andale Mono" panose="020B0509000000000004" pitchFamily="49" charset="0"/>
              </a:rPr>
              <a:t>Proc. 29th ACM Int. Conf. Architectural Support for Programming Languages and Operating Systems, Vol. 2 (ASPLOS '24)</a:t>
            </a:r>
            <a:r>
              <a:rPr lang="en-US" sz="1700" b="0" i="0" u="none" strike="noStrike" dirty="0">
                <a:solidFill>
                  <a:schemeClr val="bg1">
                    <a:lumMod val="75000"/>
                  </a:schemeClr>
                </a:solidFill>
                <a:effectLst/>
                <a:latin typeface="Andale Mono" panose="020B0509000000000004" pitchFamily="49" charset="0"/>
              </a:rPr>
              <a:t>, Apr. 2024. [Online]. </a:t>
            </a:r>
          </a:p>
          <a:p>
            <a:pPr marL="460375" indent="-452438"/>
            <a:endParaRPr lang="en-US" sz="1700" b="0" i="0" u="none" strike="noStrike" dirty="0">
              <a:solidFill>
                <a:schemeClr val="bg1">
                  <a:lumMod val="75000"/>
                </a:schemeClr>
              </a:solidFill>
              <a:effectLst/>
              <a:latin typeface="Andale Mono" panose="020B0509000000000004" pitchFamily="49" charset="0"/>
            </a:endParaRPr>
          </a:p>
          <a:p>
            <a:pPr marL="460375" indent="-452438"/>
            <a:r>
              <a:rPr lang="en-US" sz="1700" dirty="0">
                <a:solidFill>
                  <a:schemeClr val="bg1">
                    <a:lumMod val="75000"/>
                  </a:schemeClr>
                </a:solidFill>
                <a:latin typeface="Andale Mono" panose="020B0509000000000004" pitchFamily="49" charset="0"/>
              </a:rPr>
              <a:t>[5]	</a:t>
            </a:r>
            <a:r>
              <a:rPr lang="en-US" sz="1700" b="0" i="0" u="none" strike="noStrike" dirty="0">
                <a:solidFill>
                  <a:schemeClr val="bg1">
                    <a:lumMod val="75000"/>
                  </a:schemeClr>
                </a:solidFill>
                <a:effectLst/>
                <a:latin typeface="Andale Mono" panose="020B0509000000000004" pitchFamily="49" charset="0"/>
              </a:rPr>
              <a:t>M. Abadi </a:t>
            </a:r>
            <a:r>
              <a:rPr lang="en-US" sz="1700" b="0" i="1" u="none" strike="noStrike" dirty="0">
                <a:solidFill>
                  <a:schemeClr val="bg1">
                    <a:lumMod val="75000"/>
                  </a:schemeClr>
                </a:solidFill>
                <a:effectLst/>
                <a:latin typeface="Andale Mono" panose="020B0509000000000004" pitchFamily="49" charset="0"/>
              </a:rPr>
              <a:t>et al.</a:t>
            </a:r>
            <a:r>
              <a:rPr lang="en-US" sz="1700" b="0" i="0" u="none" strike="noStrike" dirty="0">
                <a:solidFill>
                  <a:schemeClr val="bg1">
                    <a:lumMod val="75000"/>
                  </a:schemeClr>
                </a:solidFill>
                <a:effectLst/>
                <a:latin typeface="Andale Mono" panose="020B0509000000000004" pitchFamily="49" charset="0"/>
              </a:rPr>
              <a:t>, “TensorFlow: Large-scale machine learning on heterogeneous systems,” 2015. [Online]. </a:t>
            </a:r>
          </a:p>
          <a:p>
            <a:pPr marL="460375" indent="-452438"/>
            <a:endParaRPr lang="en-US" sz="1700" b="0" i="0" u="none" strike="noStrike" dirty="0">
              <a:solidFill>
                <a:schemeClr val="bg1">
                  <a:lumMod val="75000"/>
                </a:schemeClr>
              </a:solidFill>
              <a:effectLst/>
              <a:latin typeface="Andale Mono" panose="020B0509000000000004" pitchFamily="49" charset="0"/>
            </a:endParaRPr>
          </a:p>
          <a:p>
            <a:pPr marL="460375" indent="-452438"/>
            <a:r>
              <a:rPr lang="en-US" sz="1700" dirty="0">
                <a:solidFill>
                  <a:schemeClr val="bg1">
                    <a:lumMod val="75000"/>
                  </a:schemeClr>
                </a:solidFill>
                <a:latin typeface="Andale Mono" panose="020B0509000000000004" pitchFamily="49" charset="0"/>
              </a:rPr>
              <a:t>[6]</a:t>
            </a:r>
            <a:r>
              <a:rPr lang="en-US" sz="1700" b="0" i="0" u="none" strike="noStrike" dirty="0">
                <a:solidFill>
                  <a:srgbClr val="000000"/>
                </a:solidFill>
                <a:effectLst/>
                <a:latin typeface="-webkit-standard"/>
              </a:rPr>
              <a:t> 	</a:t>
            </a:r>
            <a:r>
              <a:rPr lang="en-US" sz="1700" b="0" i="0" u="none" strike="noStrike" dirty="0">
                <a:solidFill>
                  <a:schemeClr val="bg1">
                    <a:lumMod val="75000"/>
                  </a:schemeClr>
                </a:solidFill>
                <a:effectLst/>
                <a:latin typeface="Andale Mono" panose="020B0509000000000004" pitchFamily="49" charset="0"/>
              </a:rPr>
              <a:t>J. D. Hunter, “Matplotlib: A 2D graphics environment,” </a:t>
            </a:r>
            <a:r>
              <a:rPr lang="en-US" sz="1700" b="0" i="1" u="none" strike="noStrike" dirty="0">
                <a:solidFill>
                  <a:schemeClr val="bg1">
                    <a:lumMod val="75000"/>
                  </a:schemeClr>
                </a:solidFill>
                <a:effectLst/>
                <a:latin typeface="Andale Mono" panose="020B0509000000000004" pitchFamily="49" charset="0"/>
              </a:rPr>
              <a:t>Comput. Sci. Eng.</a:t>
            </a:r>
            <a:r>
              <a:rPr lang="en-US" sz="1700" b="0" i="0" u="none" strike="noStrike" dirty="0">
                <a:solidFill>
                  <a:schemeClr val="bg1">
                    <a:lumMod val="75000"/>
                  </a:schemeClr>
                </a:solidFill>
                <a:effectLst/>
                <a:latin typeface="Andale Mono" panose="020B0509000000000004" pitchFamily="49" charset="0"/>
              </a:rPr>
              <a:t>, vol. 9, no. 3, pp. 90–95, 2007. [Online].</a:t>
            </a:r>
            <a:endParaRPr lang="en-US" sz="1700" dirty="0">
              <a:solidFill>
                <a:schemeClr val="bg1">
                  <a:lumMod val="75000"/>
                </a:schemeClr>
              </a:solidFill>
              <a:latin typeface="Andale Mono" panose="020B0509000000000004" pitchFamily="49" charset="0"/>
            </a:endParaRPr>
          </a:p>
        </p:txBody>
      </p:sp>
    </p:spTree>
    <p:extLst>
      <p:ext uri="{BB962C8B-B14F-4D97-AF65-F5344CB8AC3E}">
        <p14:creationId xmlns:p14="http://schemas.microsoft.com/office/powerpoint/2010/main" val="2655016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2845</TotalTime>
  <Words>1581</Words>
  <Application>Microsoft Macintosh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-webkit-standard</vt:lpstr>
      <vt:lpstr>Andale Mono</vt:lpstr>
      <vt:lpstr>Aptos</vt:lpstr>
      <vt:lpstr>Aptos Display</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Aidan Carter</dc:creator>
  <cp:lastModifiedBy>Aidan Carter</cp:lastModifiedBy>
  <cp:revision>2</cp:revision>
  <dcterms:created xsi:type="dcterms:W3CDTF">2025-04-14T17:43:24Z</dcterms:created>
  <dcterms:modified xsi:type="dcterms:W3CDTF">2025-04-17T05:29:10Z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d7606c-7d5c-46d1-bb7e-fa055a2174b9_Enabled">
    <vt:lpwstr>true</vt:lpwstr>
  </property>
  <property fmtid="{D5CDD505-2E9C-101B-9397-08002B2CF9AE}" pid="3" name="MSIP_Label_a7d7606c-7d5c-46d1-bb7e-fa055a2174b9_SetDate">
    <vt:lpwstr>2025-04-14T19:13:15Z</vt:lpwstr>
  </property>
  <property fmtid="{D5CDD505-2E9C-101B-9397-08002B2CF9AE}" pid="4" name="MSIP_Label_a7d7606c-7d5c-46d1-bb7e-fa055a2174b9_Method">
    <vt:lpwstr>Privileged</vt:lpwstr>
  </property>
  <property fmtid="{D5CDD505-2E9C-101B-9397-08002B2CF9AE}" pid="5" name="MSIP_Label_a7d7606c-7d5c-46d1-bb7e-fa055a2174b9_Name">
    <vt:lpwstr>defa4170-0d19-0005-0004-bc88714345d2</vt:lpwstr>
  </property>
  <property fmtid="{D5CDD505-2E9C-101B-9397-08002B2CF9AE}" pid="6" name="MSIP_Label_a7d7606c-7d5c-46d1-bb7e-fa055a2174b9_SiteId">
    <vt:lpwstr>3eeabe39-6b1c-4f95-ae68-2fab18085f8d</vt:lpwstr>
  </property>
  <property fmtid="{D5CDD505-2E9C-101B-9397-08002B2CF9AE}" pid="7" name="MSIP_Label_a7d7606c-7d5c-46d1-bb7e-fa055a2174b9_ActionId">
    <vt:lpwstr>235f13a3-116f-4135-9025-18dd8beb58ef</vt:lpwstr>
  </property>
  <property fmtid="{D5CDD505-2E9C-101B-9397-08002B2CF9AE}" pid="8" name="MSIP_Label_a7d7606c-7d5c-46d1-bb7e-fa055a2174b9_ContentBits">
    <vt:lpwstr>0</vt:lpwstr>
  </property>
  <property fmtid="{D5CDD505-2E9C-101B-9397-08002B2CF9AE}" pid="9" name="MSIP_Label_a7d7606c-7d5c-46d1-bb7e-fa055a2174b9_Tag">
    <vt:lpwstr>50, 0, 1, 1</vt:lpwstr>
  </property>
</Properties>
</file>