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84" r:id="rId7"/>
    <p:sldId id="285" r:id="rId8"/>
    <p:sldId id="286" r:id="rId9"/>
    <p:sldId id="287" r:id="rId10"/>
    <p:sldId id="279" r:id="rId11"/>
    <p:sldId id="280" r:id="rId12"/>
    <p:sldId id="261" r:id="rId13"/>
    <p:sldId id="276" r:id="rId14"/>
    <p:sldId id="260" r:id="rId15"/>
    <p:sldId id="263" r:id="rId16"/>
    <p:sldId id="278" r:id="rId17"/>
    <p:sldId id="283" r:id="rId18"/>
    <p:sldId id="266" r:id="rId19"/>
    <p:sldId id="270" r:id="rId20"/>
    <p:sldId id="271" r:id="rId21"/>
    <p:sldId id="281" r:id="rId22"/>
    <p:sldId id="28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4">
          <p15:clr>
            <a:srgbClr val="A4A3A4"/>
          </p15:clr>
        </p15:guide>
        <p15:guide id="2" orient="horz" pos="1289">
          <p15:clr>
            <a:srgbClr val="A4A3A4"/>
          </p15:clr>
        </p15:guide>
        <p15:guide id="3" orient="horz" pos="2357">
          <p15:clr>
            <a:srgbClr val="A4A3A4"/>
          </p15:clr>
        </p15:guide>
        <p15:guide id="4" pos="352">
          <p15:clr>
            <a:srgbClr val="A4A3A4"/>
          </p15:clr>
        </p15:guide>
        <p15:guide id="5" pos="5330">
          <p15:clr>
            <a:srgbClr val="A4A3A4"/>
          </p15:clr>
        </p15:guide>
        <p15:guide id="6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E4D49"/>
    <a:srgbClr val="EFEEE2"/>
    <a:srgbClr val="4E5B31"/>
    <a:srgbClr val="A7A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9914" autoAdjust="0"/>
  </p:normalViewPr>
  <p:slideViewPr>
    <p:cSldViewPr snapToGrid="0" snapToObjects="1">
      <p:cViewPr varScale="1">
        <p:scale>
          <a:sx n="116" d="100"/>
          <a:sy n="116" d="100"/>
        </p:scale>
        <p:origin x="1524" y="108"/>
      </p:cViewPr>
      <p:guideLst>
        <p:guide orient="horz" pos="3914"/>
        <p:guide orient="horz" pos="1289"/>
        <p:guide orient="horz" pos="2357"/>
        <p:guide pos="352"/>
        <p:guide pos="533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3DEDA-C01E-5747-A1E5-EF874C7C52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D2DBF-9463-BA4E-AD84-EFB72C6C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6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B3BB-8F2C-6946-A280-2A2F1FF8E08B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4FDFB-0D57-B046-B8B3-CEA50F91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14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8164" y="559031"/>
            <a:ext cx="7772400" cy="1781361"/>
          </a:xfrm>
        </p:spPr>
        <p:txBody>
          <a:bodyPr anchor="b"/>
          <a:lstStyle>
            <a:lvl1pPr algn="l">
              <a:lnSpc>
                <a:spcPct val="7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318" y="2177399"/>
            <a:ext cx="6400800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2400" b="1" cap="all">
                <a:solidFill>
                  <a:schemeClr val="bg1"/>
                </a:solidFill>
                <a:latin typeface="+mj-lt"/>
                <a:cs typeface="Interstate-BoldCondens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8" name="Picture 7" descr="REI_Logo_REV_1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1687" y="5189263"/>
            <a:ext cx="3521139" cy="16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2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72399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for internal use only 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19183"/>
            <a:ext cx="8229600" cy="3397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0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References &amp; Annotations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94690" y="6356350"/>
            <a:ext cx="159211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000000"/>
                </a:solidFill>
                <a:latin typeface="Interstate-Regular"/>
                <a:cs typeface="Interstate-Regular"/>
              </a:defRPr>
            </a:lvl1pPr>
          </a:lstStyle>
          <a:p>
            <a:fld id="{99DA8B36-FC45-3E47-A54A-C165DEE07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6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21011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21011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for internal use only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94690" y="6356350"/>
            <a:ext cx="159211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000000"/>
                </a:solidFill>
                <a:latin typeface="Interstate-Regular"/>
                <a:cs typeface="Interstate-Regular"/>
              </a:defRPr>
            </a:lvl1pPr>
          </a:lstStyle>
          <a:p>
            <a:fld id="{99DA8B36-FC45-3E47-A54A-C165DEE07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19183"/>
            <a:ext cx="8229600" cy="3397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References &amp; Annotations</a:t>
            </a:r>
          </a:p>
        </p:txBody>
      </p:sp>
    </p:spTree>
    <p:extLst>
      <p:ext uri="{BB962C8B-B14F-4D97-AF65-F5344CB8AC3E}">
        <p14:creationId xmlns:p14="http://schemas.microsoft.com/office/powerpoint/2010/main" val="2066539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for internal use only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94690" y="6356350"/>
            <a:ext cx="159211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000000"/>
                </a:solidFill>
                <a:latin typeface="Interstate-Regular"/>
                <a:cs typeface="Interstate-Regular"/>
              </a:defRPr>
            </a:lvl1pPr>
          </a:lstStyle>
          <a:p>
            <a:fld id="{99DA8B36-FC45-3E47-A54A-C165DEE072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457200" y="1489075"/>
            <a:ext cx="8229600" cy="4724400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</a:lstStyle>
          <a:p>
            <a:pPr lvl="0"/>
            <a:r>
              <a:rPr lang="en-US" dirty="0" smtClean="0"/>
              <a:t>Click icons to insert table, chart, smart art, photo, clipart, or video</a:t>
            </a:r>
          </a:p>
        </p:txBody>
      </p:sp>
    </p:spTree>
    <p:extLst>
      <p:ext uri="{BB962C8B-B14F-4D97-AF65-F5344CB8AC3E}">
        <p14:creationId xmlns:p14="http://schemas.microsoft.com/office/powerpoint/2010/main" val="123269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off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8"/>
          <a:stretch/>
        </p:blipFill>
        <p:spPr>
          <a:xfrm>
            <a:off x="-2" y="1"/>
            <a:ext cx="9144000" cy="6949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465" y="778996"/>
            <a:ext cx="7772400" cy="1362075"/>
          </a:xfrm>
        </p:spPr>
        <p:txBody>
          <a:bodyPr anchor="ctr"/>
          <a:lstStyle>
            <a:lvl1pPr algn="l">
              <a:lnSpc>
                <a:spcPct val="70000"/>
              </a:lnSpc>
              <a:defRPr sz="54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Questions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4845" y="5204091"/>
            <a:ext cx="3521139" cy="166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7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of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5875" cy="6872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465" y="920104"/>
            <a:ext cx="7772400" cy="1362075"/>
          </a:xfrm>
        </p:spPr>
        <p:txBody>
          <a:bodyPr anchor="ctr"/>
          <a:lstStyle>
            <a:lvl1pPr algn="l">
              <a:lnSpc>
                <a:spcPct val="70000"/>
              </a:lnSpc>
              <a:defRPr sz="54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Questions</a:t>
            </a:r>
            <a:endParaRPr lang="en-US" dirty="0"/>
          </a:p>
        </p:txBody>
      </p:sp>
      <p:pic>
        <p:nvPicPr>
          <p:cNvPr id="6" name="Picture 5" descr="REI_Logo_REV_1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627" y="5189263"/>
            <a:ext cx="3521139" cy="16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38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of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465" y="1009900"/>
            <a:ext cx="7772400" cy="1362075"/>
          </a:xfrm>
        </p:spPr>
        <p:txBody>
          <a:bodyPr anchor="ctr"/>
          <a:lstStyle>
            <a:lvl1pPr algn="l">
              <a:lnSpc>
                <a:spcPct val="70000"/>
              </a:lnSpc>
              <a:defRPr sz="54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Questions</a:t>
            </a:r>
            <a:endParaRPr lang="en-US" dirty="0"/>
          </a:p>
        </p:txBody>
      </p:sp>
      <p:pic>
        <p:nvPicPr>
          <p:cNvPr id="6" name="Picture 5" descr="REI_Logo_REV_1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627" y="5189263"/>
            <a:ext cx="3521139" cy="16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66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off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465" y="2280955"/>
            <a:ext cx="7772400" cy="1362075"/>
          </a:xfrm>
        </p:spPr>
        <p:txBody>
          <a:bodyPr anchor="ctr"/>
          <a:lstStyle>
            <a:lvl1pPr algn="l">
              <a:lnSpc>
                <a:spcPct val="70000"/>
              </a:lnSpc>
              <a:defRPr sz="6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Questions</a:t>
            </a:r>
            <a:endParaRPr lang="en-US" dirty="0"/>
          </a:p>
        </p:txBody>
      </p:sp>
      <p:pic>
        <p:nvPicPr>
          <p:cNvPr id="5" name="Picture 4" descr="REI_Logo_REV_14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627" y="5189263"/>
            <a:ext cx="3521139" cy="16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8164" y="559031"/>
            <a:ext cx="7772400" cy="1781361"/>
          </a:xfrm>
        </p:spPr>
        <p:txBody>
          <a:bodyPr anchor="b"/>
          <a:lstStyle>
            <a:lvl1pPr algn="l">
              <a:lnSpc>
                <a:spcPct val="70000"/>
              </a:lnSpc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318" y="2177399"/>
            <a:ext cx="6400800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2400" b="1" cap="all">
                <a:solidFill>
                  <a:srgbClr val="000000"/>
                </a:solidFill>
                <a:latin typeface="+mj-lt"/>
                <a:cs typeface="Interstate-BoldCondens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8" name="Picture 7" descr="REI_Logo_REV_14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456" y="5189263"/>
            <a:ext cx="3521139" cy="16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7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53_20140401_REI_Sanjuan_Camp_3_DSC646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8164" y="559031"/>
            <a:ext cx="7772400" cy="1781361"/>
          </a:xfrm>
        </p:spPr>
        <p:txBody>
          <a:bodyPr anchor="b"/>
          <a:lstStyle>
            <a:lvl1pPr algn="l">
              <a:lnSpc>
                <a:spcPct val="7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318" y="2177399"/>
            <a:ext cx="6400800" cy="175260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2400" b="1" cap="all">
                <a:solidFill>
                  <a:schemeClr val="bg1"/>
                </a:solidFill>
                <a:latin typeface="+mj-lt"/>
                <a:cs typeface="Interstate-BoldCondens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6" name="Picture 5" descr="REI_Logo_REV_1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456" y="5189263"/>
            <a:ext cx="3521139" cy="16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18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solidFill>
          <a:srgbClr val="4E4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2070" y="559031"/>
            <a:ext cx="7772400" cy="1781361"/>
          </a:xfrm>
        </p:spPr>
        <p:txBody>
          <a:bodyPr anchor="b"/>
          <a:lstStyle>
            <a:lvl1pPr algn="l">
              <a:lnSpc>
                <a:spcPct val="7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976" y="2202329"/>
            <a:ext cx="6400800" cy="1752600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400" b="1" cap="all" baseline="0">
                <a:solidFill>
                  <a:schemeClr val="bg1"/>
                </a:solidFill>
                <a:latin typeface="+mj-lt"/>
                <a:cs typeface="Interstate-BoldCondens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</a:p>
        </p:txBody>
      </p:sp>
      <p:pic>
        <p:nvPicPr>
          <p:cNvPr id="6" name="Picture 5" descr="REI_Logo_REV_14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456" y="5189263"/>
            <a:ext cx="3521139" cy="16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14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OC">
    <p:bg>
      <p:bgPr>
        <a:solidFill>
          <a:srgbClr val="4E4D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EI_Logo_REV_14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456" y="5189263"/>
            <a:ext cx="3521139" cy="16687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64484" y="872562"/>
            <a:ext cx="7896891" cy="3770312"/>
          </a:xfrm>
        </p:spPr>
        <p:txBody>
          <a:bodyPr/>
          <a:lstStyle>
            <a:lvl1pPr marL="0" indent="0">
              <a:buNone/>
              <a:defRPr sz="40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agenda entry 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708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465" y="1180147"/>
            <a:ext cx="7772400" cy="3424991"/>
          </a:xfrm>
        </p:spPr>
        <p:txBody>
          <a:bodyPr anchor="ctr"/>
          <a:lstStyle>
            <a:lvl1pPr algn="l">
              <a:lnSpc>
                <a:spcPct val="70000"/>
              </a:lnSpc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 or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0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/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6_20140324_REI_Redrock_Climb_8_DSC0546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465" y="644355"/>
            <a:ext cx="6761828" cy="4268648"/>
          </a:xfrm>
        </p:spPr>
        <p:txBody>
          <a:bodyPr anchor="ctr"/>
          <a:lstStyle>
            <a:lvl1pPr algn="l">
              <a:lnSpc>
                <a:spcPct val="70000"/>
              </a:lnSpc>
              <a:defRPr sz="5400" b="1" cap="all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divider title or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5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inckenberger_031914_333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465" y="644355"/>
            <a:ext cx="4619354" cy="5543719"/>
          </a:xfrm>
        </p:spPr>
        <p:txBody>
          <a:bodyPr anchor="ctr"/>
          <a:lstStyle>
            <a:lvl1pPr algn="l">
              <a:lnSpc>
                <a:spcPct val="7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divider title or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5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/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465" y="1026217"/>
            <a:ext cx="7772400" cy="4784723"/>
          </a:xfrm>
        </p:spPr>
        <p:txBody>
          <a:bodyPr anchor="ctr"/>
          <a:lstStyle>
            <a:lvl1pPr algn="l">
              <a:lnSpc>
                <a:spcPct val="70000"/>
              </a:lnSpc>
              <a:defRPr sz="54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divider title or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1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1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3366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>
                <a:solidFill>
                  <a:schemeClr val="tx1"/>
                </a:solidFill>
                <a:latin typeface="+mn-lt"/>
                <a:cs typeface="Interstate-Regular"/>
              </a:defRPr>
            </a:lvl1pPr>
          </a:lstStyle>
          <a:p>
            <a:r>
              <a:rPr lang="en-US" dirty="0" smtClean="0"/>
              <a:t>Confidential | for internal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94690" y="6356350"/>
            <a:ext cx="159211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+mn-lt"/>
                <a:cs typeface="Interstate-Regular"/>
              </a:defRPr>
            </a:lvl1pPr>
          </a:lstStyle>
          <a:p>
            <a:fld id="{99DA8B36-FC45-3E47-A54A-C165DEE07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6" r:id="rId3"/>
    <p:sldLayoutId id="2147483658" r:id="rId4"/>
    <p:sldLayoutId id="2147483671" r:id="rId5"/>
    <p:sldLayoutId id="2147483651" r:id="rId6"/>
    <p:sldLayoutId id="2147483661" r:id="rId7"/>
    <p:sldLayoutId id="2147483674" r:id="rId8"/>
    <p:sldLayoutId id="2147483669" r:id="rId9"/>
    <p:sldLayoutId id="2147483650" r:id="rId10"/>
    <p:sldLayoutId id="2147483652" r:id="rId11"/>
    <p:sldLayoutId id="2147483654" r:id="rId12"/>
    <p:sldLayoutId id="2147483666" r:id="rId13"/>
    <p:sldLayoutId id="2147483675" r:id="rId14"/>
    <p:sldLayoutId id="2147483677" r:id="rId15"/>
    <p:sldLayoutId id="2147483668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70000"/>
        </a:lnSpc>
        <a:spcBef>
          <a:spcPct val="0"/>
        </a:spcBef>
        <a:buNone/>
        <a:defRPr sz="4000" b="1" kern="1200" cap="all" spc="0">
          <a:solidFill>
            <a:srgbClr val="000000"/>
          </a:solidFill>
          <a:latin typeface="+mj-lt"/>
          <a:ea typeface="+mj-ea"/>
          <a:cs typeface="Interstate-BoldCondensed"/>
        </a:defRPr>
      </a:lvl1pPr>
    </p:titleStyle>
    <p:bodyStyle>
      <a:lvl1pPr marL="256032" indent="-256032" algn="l" defTabSz="457200" rtl="0" eaLnBrk="1" latinLnBrk="0" hangingPunct="1">
        <a:spcBef>
          <a:spcPct val="20000"/>
        </a:spcBef>
        <a:buClr>
          <a:schemeClr val="accent2"/>
        </a:buClr>
        <a:buSzPct val="90000"/>
        <a:buFont typeface="Wingdings" charset="2"/>
        <a:buChar char="§"/>
        <a:defRPr sz="2400" kern="1200">
          <a:solidFill>
            <a:srgbClr val="000000"/>
          </a:solidFill>
          <a:latin typeface="+mn-lt"/>
          <a:ea typeface="+mn-ea"/>
          <a:cs typeface="Interstate-Light"/>
        </a:defRPr>
      </a:lvl1pPr>
      <a:lvl2pPr marL="557784" indent="-256032" algn="l" defTabSz="457200" rtl="0" eaLnBrk="1" latinLnBrk="0" hangingPunct="1">
        <a:spcBef>
          <a:spcPct val="20000"/>
        </a:spcBef>
        <a:buClr>
          <a:schemeClr val="accent2"/>
        </a:buClr>
        <a:buSzPct val="105000"/>
        <a:buFont typeface="Lucida Grande"/>
        <a:buChar char="›"/>
        <a:defRPr sz="2400" kern="1200">
          <a:solidFill>
            <a:srgbClr val="000000"/>
          </a:solidFill>
          <a:latin typeface="+mn-lt"/>
          <a:ea typeface="+mn-ea"/>
          <a:cs typeface="Interstate-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Interstate-BoldCondensed"/>
          <a:ea typeface="+mn-ea"/>
          <a:cs typeface="Interstate-BoldCondense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Interstate-BoldCondensed"/>
          <a:ea typeface="+mn-ea"/>
          <a:cs typeface="Interstate-BoldCondense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Interstate-BoldCondensed"/>
          <a:ea typeface="+mn-ea"/>
          <a:cs typeface="Interstate-BoldCondens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Supercompensation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1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for internal use only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DA8B36-FC45-3E47-A54A-C165DEE0722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for internal use only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DA8B36-FC45-3E47-A54A-C165DEE072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2713"/>
          </a:xfrm>
        </p:spPr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Boost Test</a:t>
            </a:r>
            <a:endParaRPr lang="en-US" dirty="0">
              <a:latin typeface="Sentinel Light" panose="02000000000000000000" pitchFamily="50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65886"/>
            <a:ext cx="8209005" cy="4166287"/>
          </a:xfrm>
        </p:spPr>
        <p:txBody>
          <a:bodyPr/>
          <a:lstStyle/>
          <a:p>
            <a:r>
              <a:rPr lang="en-US" sz="2000" dirty="0" smtClean="0">
                <a:latin typeface="Sentinel Light" panose="02000000000000000000" pitchFamily="50" charset="0"/>
              </a:rPr>
              <a:t>When looking at total demand, control is outperforming treatment. </a:t>
            </a:r>
          </a:p>
          <a:p>
            <a:r>
              <a:rPr lang="en-US" sz="2000" dirty="0" smtClean="0">
                <a:latin typeface="Sentinel Light" panose="02000000000000000000" pitchFamily="50" charset="0"/>
              </a:rPr>
              <a:t>How can we explain this? This is the polar opposite of our hypothesis. </a:t>
            </a:r>
          </a:p>
          <a:p>
            <a:endParaRPr lang="en-US" sz="2000" dirty="0" smtClean="0">
              <a:latin typeface="Sentinel Light" panose="02000000000000000000" pitchFamily="50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for internal use </a:t>
            </a:r>
            <a:r>
              <a:rPr lang="en-US" dirty="0" smtClean="0"/>
              <a:t>only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endParaRPr lang="en-US" dirty="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DA8B36-FC45-3E47-A54A-C165DEE0722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4023"/>
            <a:ext cx="7489497" cy="362643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54595" y="3382056"/>
            <a:ext cx="2133600" cy="12640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19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Sentinel Light" panose="02000000000000000000" pitchFamily="50" charset="0"/>
              </a:rPr>
              <a:t>Does this trend hold true at a state level?</a:t>
            </a:r>
            <a:endParaRPr lang="en-US" dirty="0">
              <a:latin typeface="Sentinel Light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Sentinel Light" panose="02000000000000000000" pitchFamily="50" charset="0"/>
              </a:rPr>
              <a:t>Yes, the trend holds true. </a:t>
            </a:r>
          </a:p>
          <a:p>
            <a:r>
              <a:rPr lang="en-US" sz="2000" dirty="0" smtClean="0">
                <a:latin typeface="Sentinel Light" panose="02000000000000000000" pitchFamily="50" charset="0"/>
              </a:rPr>
              <a:t>We can isolate the problem to IL and MN, which are both states we have stores in</a:t>
            </a:r>
            <a:endParaRPr lang="en-US" sz="2000" dirty="0">
              <a:latin typeface="Sentinel Light" panose="020000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for internal use only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DA8B36-FC45-3E47-A54A-C165DEE0722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811"/>
            <a:ext cx="4810897" cy="25888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90" y="3000508"/>
            <a:ext cx="4306910" cy="259516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405448" y="4020065"/>
            <a:ext cx="1524000" cy="8979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15664" y="4151871"/>
            <a:ext cx="1524000" cy="8979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0" idx="6"/>
            <a:endCxn id="11" idx="2"/>
          </p:cNvCxnSpPr>
          <p:nvPr/>
        </p:nvCxnSpPr>
        <p:spPr>
          <a:xfrm>
            <a:off x="3929448" y="4469027"/>
            <a:ext cx="2986216" cy="131806"/>
          </a:xfrm>
          <a:prstGeom prst="bentConnector3">
            <a:avLst>
              <a:gd name="adj1" fmla="val 26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5751" y="4855923"/>
            <a:ext cx="442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ntinel Light" panose="02000000000000000000" pitchFamily="50" charset="0"/>
              </a:rPr>
              <a:t>IL and MN cause the flip!</a:t>
            </a:r>
            <a:endParaRPr lang="en-US" b="1" dirty="0">
              <a:latin typeface="Sentinel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611"/>
          </a:xfrm>
        </p:spPr>
        <p:txBody>
          <a:bodyPr/>
          <a:lstStyle/>
          <a:p>
            <a:r>
              <a:rPr lang="en-US" sz="3200" dirty="0" smtClean="0">
                <a:latin typeface="Sentinel Light" panose="02000000000000000000" pitchFamily="50" charset="0"/>
              </a:rPr>
              <a:t>MN and IL are unique because they have a store. </a:t>
            </a:r>
            <a:endParaRPr lang="en-US" sz="1800" dirty="0">
              <a:latin typeface="Sentinel Light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691"/>
            <a:ext cx="8229600" cy="4172399"/>
          </a:xfrm>
        </p:spPr>
        <p:txBody>
          <a:bodyPr/>
          <a:lstStyle/>
          <a:p>
            <a:r>
              <a:rPr lang="en-US" sz="2000" dirty="0" smtClean="0">
                <a:latin typeface="Sentinel Light" panose="02000000000000000000" pitchFamily="50" charset="0"/>
              </a:rPr>
              <a:t>In-trade, PLA/PS selected, for MN and IL and control still beats treatment!</a:t>
            </a:r>
          </a:p>
          <a:p>
            <a:r>
              <a:rPr lang="en-US" sz="2000" dirty="0" smtClean="0">
                <a:latin typeface="Sentinel Light" panose="02000000000000000000" pitchFamily="50" charset="0"/>
              </a:rPr>
              <a:t>The boosted treatment isn’t even showing an effect in PLA and PS.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for internal use only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DA8B36-FC45-3E47-A54A-C165DEE0722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7876"/>
            <a:ext cx="8439665" cy="38720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571999" y="4036541"/>
            <a:ext cx="2792627" cy="1223755"/>
          </a:xfrm>
          <a:prstGeom prst="ellipse">
            <a:avLst/>
          </a:prstGeom>
          <a:noFill/>
          <a:ln>
            <a:solidFill>
              <a:srgbClr val="4E4D4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611"/>
          </a:xfrm>
        </p:spPr>
        <p:txBody>
          <a:bodyPr/>
          <a:lstStyle/>
          <a:p>
            <a:r>
              <a:rPr lang="en-US" sz="3200" dirty="0" smtClean="0">
                <a:latin typeface="Sentinel Light" panose="02000000000000000000" pitchFamily="50" charset="0"/>
              </a:rPr>
              <a:t>Is data clarity a factor?</a:t>
            </a:r>
            <a:endParaRPr lang="en-US" sz="1800" dirty="0">
              <a:latin typeface="Sentinel Light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691"/>
            <a:ext cx="8229600" cy="4172399"/>
          </a:xfrm>
        </p:spPr>
        <p:txBody>
          <a:bodyPr/>
          <a:lstStyle/>
          <a:p>
            <a:r>
              <a:rPr lang="en-US" sz="2000" dirty="0" smtClean="0">
                <a:latin typeface="Sentinel Light" panose="02000000000000000000" pitchFamily="50" charset="0"/>
              </a:rPr>
              <a:t>We ran a simplified query, solely focusing on the boost markets. </a:t>
            </a:r>
          </a:p>
          <a:p>
            <a:pPr lvl="1"/>
            <a:r>
              <a:rPr lang="en-US" sz="2000" dirty="0" smtClean="0">
                <a:latin typeface="Sentinel Light" panose="02000000000000000000" pitchFamily="50" charset="0"/>
              </a:rPr>
              <a:t>We tested random zip codes and all were assigned correctly. </a:t>
            </a:r>
          </a:p>
          <a:p>
            <a:pPr lvl="1"/>
            <a:r>
              <a:rPr lang="en-US" sz="2000" dirty="0" smtClean="0">
                <a:latin typeface="Sentinel Light" panose="02000000000000000000" pitchFamily="50" charset="0"/>
              </a:rPr>
              <a:t>Off test is working fine, and shares the base data. </a:t>
            </a:r>
          </a:p>
          <a:p>
            <a:r>
              <a:rPr lang="en-US" sz="2000" dirty="0" smtClean="0">
                <a:latin typeface="Sentinel Light" panose="02000000000000000000" pitchFamily="50" charset="0"/>
              </a:rPr>
              <a:t>To the best of our knowledge, YES! The query is fine. </a:t>
            </a:r>
          </a:p>
          <a:p>
            <a:pPr marL="0" indent="0">
              <a:buNone/>
            </a:pPr>
            <a:endParaRPr lang="en-US" sz="2000" dirty="0" smtClean="0">
              <a:latin typeface="Sentinel Light" panose="02000000000000000000" pitchFamily="50" charset="0"/>
            </a:endParaRP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for internal use only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DA8B36-FC45-3E47-A54A-C165DEE0722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4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611"/>
          </a:xfrm>
        </p:spPr>
        <p:txBody>
          <a:bodyPr/>
          <a:lstStyle/>
          <a:p>
            <a:r>
              <a:rPr lang="en-US" sz="3200" dirty="0" err="1" smtClean="0">
                <a:latin typeface="Sentinel Light" panose="02000000000000000000" pitchFamily="50" charset="0"/>
              </a:rPr>
              <a:t>Supercompensation</a:t>
            </a:r>
            <a:r>
              <a:rPr lang="en-US" sz="3200" dirty="0" smtClean="0">
                <a:latin typeface="Sentinel Light" panose="02000000000000000000" pitchFamily="50" charset="0"/>
              </a:rPr>
              <a:t> hypothesis</a:t>
            </a:r>
            <a:endParaRPr lang="en-US" sz="1800" dirty="0">
              <a:latin typeface="Sentinel Light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691"/>
            <a:ext cx="8229600" cy="41723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Sentinel Light" panose="02000000000000000000" pitchFamily="50" charset="0"/>
              </a:rPr>
              <a:t>Given that control really is beating treatment, we are left wondering why. </a:t>
            </a:r>
          </a:p>
          <a:p>
            <a:pPr marL="0" indent="0">
              <a:buNone/>
            </a:pPr>
            <a:r>
              <a:rPr lang="en-US" sz="2000" dirty="0" smtClean="0">
                <a:latin typeface="Sentinel Light" panose="02000000000000000000" pitchFamily="50" charset="0"/>
              </a:rPr>
              <a:t>To explain why, we are introducing the </a:t>
            </a:r>
            <a:r>
              <a:rPr lang="en-US" sz="2000" dirty="0" err="1">
                <a:latin typeface="Sentinel Light" panose="02000000000000000000" pitchFamily="50" charset="0"/>
              </a:rPr>
              <a:t>S</a:t>
            </a:r>
            <a:r>
              <a:rPr lang="en-US" sz="2000" dirty="0" err="1" smtClean="0">
                <a:latin typeface="Sentinel Light" panose="02000000000000000000" pitchFamily="50" charset="0"/>
              </a:rPr>
              <a:t>upercompensation</a:t>
            </a:r>
            <a:r>
              <a:rPr lang="en-US" sz="2000" dirty="0" smtClean="0">
                <a:latin typeface="Sentinel Light" panose="02000000000000000000" pitchFamily="50" charset="0"/>
              </a:rPr>
              <a:t> hypothesis. </a:t>
            </a:r>
          </a:p>
          <a:p>
            <a:pPr marL="0" indent="0">
              <a:buNone/>
            </a:pPr>
            <a:endParaRPr lang="en-US" sz="2000" dirty="0" smtClean="0">
              <a:latin typeface="Sentinel Light" panose="02000000000000000000" pitchFamily="50" charset="0"/>
            </a:endParaRP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for internal use only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DA8B36-FC45-3E47-A54A-C165DEE0722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3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I Core Theme">
  <a:themeElements>
    <a:clrScheme name="REI Brand Colors">
      <a:dk1>
        <a:sysClr val="windowText" lastClr="000000"/>
      </a:dk1>
      <a:lt1>
        <a:sysClr val="window" lastClr="FFFFFF"/>
      </a:lt1>
      <a:dk2>
        <a:srgbClr val="4E4D49"/>
      </a:dk2>
      <a:lt2>
        <a:srgbClr val="EFEEE2"/>
      </a:lt2>
      <a:accent1>
        <a:srgbClr val="A7A7A2"/>
      </a:accent1>
      <a:accent2>
        <a:srgbClr val="B5BD00"/>
      </a:accent2>
      <a:accent3>
        <a:srgbClr val="4E5B31"/>
      </a:accent3>
      <a:accent4>
        <a:srgbClr val="E80724"/>
      </a:accent4>
      <a:accent5>
        <a:srgbClr val="4E4D49"/>
      </a:accent5>
      <a:accent6>
        <a:srgbClr val="A7A7A2"/>
      </a:accent6>
      <a:hlink>
        <a:srgbClr val="4E5B31"/>
      </a:hlink>
      <a:folHlink>
        <a:srgbClr val="B5BD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27BD1566FF49479716D5FDE4F6EB25" ma:contentTypeVersion="0" ma:contentTypeDescription="Create a new document." ma:contentTypeScope="" ma:versionID="c537e1137e82d5c3c7de126e79a9c8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4A9090-0B22-49A0-BE78-E1624F5E6D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D102F8-77D0-46FE-A4AD-CFDC324271AF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59502C-E8E1-4FC0-B7D4-A97D2BBEB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242</Words>
  <Application>Microsoft Office PowerPoint</Application>
  <PresentationFormat>On-screen Show (4:3)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Interstate-BoldCondensed</vt:lpstr>
      <vt:lpstr>Interstate-Light</vt:lpstr>
      <vt:lpstr>Interstate-Regular</vt:lpstr>
      <vt:lpstr>Lucida Grande</vt:lpstr>
      <vt:lpstr>Sentinel Light</vt:lpstr>
      <vt:lpstr>Wingdings</vt:lpstr>
      <vt:lpstr>REI Core Theme</vt:lpstr>
      <vt:lpstr>Supercompensation</vt:lpstr>
      <vt:lpstr>Boost Test</vt:lpstr>
      <vt:lpstr>Does this trend hold true at a state level?</vt:lpstr>
      <vt:lpstr>MN and IL are unique because they have a store. </vt:lpstr>
      <vt:lpstr>Is data clarity a factor?</vt:lpstr>
      <vt:lpstr>Supercompensation 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 Lindsey</dc:creator>
  <cp:lastModifiedBy>Stuart Lai</cp:lastModifiedBy>
  <cp:revision>210</cp:revision>
  <cp:lastPrinted>2014-06-06T17:27:01Z</cp:lastPrinted>
  <dcterms:created xsi:type="dcterms:W3CDTF">2014-06-04T17:35:57Z</dcterms:created>
  <dcterms:modified xsi:type="dcterms:W3CDTF">2017-10-21T22:15:30Z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0x0101008A27BD1566FF49479716D5FDE4F6EB25</vt:lpwstr>
  </property>
</Properties>
</file>