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  <p:sldId id="263" r:id="rId9"/>
    <p:sldId id="262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0B03A-6F38-47FD-8B5C-ECADD6573139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7CF9E-2A69-48C9-B72B-5C25A21B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4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46K to 37K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7CF9E-2A69-48C9-B72B-5C25A21B9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92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(21,1,1)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7CF9E-2A69-48C9-B72B-5C25A21B98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42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1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6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0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4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2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2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5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3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0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2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4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B4A1C-CCE2-4EBB-9C6F-E54A78F24D1F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5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ntinel Light" panose="02000000000000000000" pitchFamily="50" charset="0"/>
              </a:rPr>
              <a:t>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Sentinel Light" panose="02000000000000000000" pitchFamily="50" charset="0"/>
              </a:rPr>
              <a:t>Stuart Lai</a:t>
            </a:r>
          </a:p>
        </p:txBody>
      </p:sp>
    </p:spTree>
    <p:extLst>
      <p:ext uri="{BB962C8B-B14F-4D97-AF65-F5344CB8AC3E}">
        <p14:creationId xmlns:p14="http://schemas.microsoft.com/office/powerpoint/2010/main" val="42731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ntinel Light" panose="02000000000000000000" pitchFamily="50" charset="0"/>
              </a:rPr>
              <a:t>Is an ARIMA model an ideal estimator?</a:t>
            </a:r>
            <a:br>
              <a:rPr lang="en-US" dirty="0">
                <a:latin typeface="Sentinel Light" panose="02000000000000000000" pitchFamily="50" charset="0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DB6C68-DE3C-4871-928E-BE2009D32CF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8171"/>
            <a:ext cx="5131969" cy="3518702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E1BCED-C1B0-4AC3-A9F2-BE0B1AB776E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460018"/>
            <a:ext cx="5669902" cy="293470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827725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68C76-DE02-4A7A-AD74-281E3C777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Error of ARIMA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8E7C41-7110-4907-B90F-690866CC045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39576"/>
            <a:ext cx="5157375" cy="3658433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414CA2-172A-4586-8010-BF08B0DDC38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96427" y="1939575"/>
            <a:ext cx="5336210" cy="3108285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310491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2BD1-E80F-4513-A8B8-93AFB26E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Forecast and Looking forward</a:t>
            </a:r>
            <a:br>
              <a:rPr lang="en-US" dirty="0"/>
            </a:br>
            <a:r>
              <a:rPr lang="en-US" sz="2700" dirty="0"/>
              <a:t>- Yes, demand does fluctuate by season. It decreases near the end of the year.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2B4E76-1B2F-4DD0-9A36-56B691223D4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7891"/>
            <a:ext cx="6157404" cy="420209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41890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ntinel Light" panose="02000000000000000000" pitchFamily="50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ntinel Light" panose="02000000000000000000" pitchFamily="50" charset="0"/>
              </a:rPr>
              <a:t>Research Question</a:t>
            </a:r>
          </a:p>
          <a:p>
            <a:r>
              <a:rPr lang="en-US" dirty="0">
                <a:latin typeface="Sentinel Light" panose="02000000000000000000" pitchFamily="50" charset="0"/>
              </a:rPr>
              <a:t>Data preparation</a:t>
            </a:r>
          </a:p>
          <a:p>
            <a:r>
              <a:rPr lang="en-US" dirty="0">
                <a:latin typeface="Sentinel Light" panose="02000000000000000000" pitchFamily="50" charset="0"/>
              </a:rPr>
              <a:t>Data Cleaning and wrangling</a:t>
            </a:r>
          </a:p>
          <a:p>
            <a:r>
              <a:rPr lang="en-US" dirty="0">
                <a:latin typeface="Sentinel Light" panose="02000000000000000000" pitchFamily="50" charset="0"/>
              </a:rPr>
              <a:t>Exploratory analysis</a:t>
            </a:r>
          </a:p>
          <a:p>
            <a:r>
              <a:rPr lang="en-US" dirty="0">
                <a:latin typeface="Sentinel Light" panose="02000000000000000000" pitchFamily="50" charset="0"/>
              </a:rPr>
              <a:t>Model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45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ntinel Light" panose="02000000000000000000" pitchFamily="50" charset="0"/>
              </a:rPr>
              <a:t>Research Question</a:t>
            </a:r>
            <a:br>
              <a:rPr lang="en-US" dirty="0">
                <a:latin typeface="Sentinel Light" panose="02000000000000000000" pitchFamily="50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ntinel Light" panose="02000000000000000000" pitchFamily="50" charset="0"/>
              </a:rPr>
              <a:t>How much does green taxi demand fluctuate according to season and can we predict demand?</a:t>
            </a:r>
          </a:p>
          <a:p>
            <a:pPr lvl="1"/>
            <a:r>
              <a:rPr lang="en-US" dirty="0">
                <a:latin typeface="Sentinel Light" panose="02000000000000000000" pitchFamily="50" charset="0"/>
              </a:rPr>
              <a:t>Based on the time of year do people hail rides more or less?</a:t>
            </a:r>
          </a:p>
        </p:txBody>
      </p:sp>
    </p:spTree>
    <p:extLst>
      <p:ext uri="{BB962C8B-B14F-4D97-AF65-F5344CB8AC3E}">
        <p14:creationId xmlns:p14="http://schemas.microsoft.com/office/powerpoint/2010/main" val="3014758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entinel Light" panose="02000000000000000000" pitchFamily="50" charset="0"/>
              </a:rPr>
              <a:t>What data have you gathered, and how did you gather it?</a:t>
            </a:r>
            <a:br>
              <a:rPr lang="en-US" dirty="0">
                <a:latin typeface="Sentinel Light" panose="02000000000000000000" pitchFamily="50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ntinel Light" panose="02000000000000000000" pitchFamily="50" charset="0"/>
              </a:rPr>
              <a:t>Downloaded 2016 Green Taxi data from the NYC Open data website. </a:t>
            </a:r>
          </a:p>
          <a:p>
            <a:pPr lvl="1"/>
            <a:r>
              <a:rPr lang="en-US" dirty="0">
                <a:latin typeface="Sentinel Light" panose="02000000000000000000" pitchFamily="50" charset="0"/>
              </a:rPr>
              <a:t>Data is published by the New York Taxi and Limousine Commission</a:t>
            </a:r>
          </a:p>
          <a:p>
            <a:pPr lvl="1"/>
            <a:r>
              <a:rPr lang="en-US" dirty="0">
                <a:latin typeface="Sentinel Light" panose="02000000000000000000" pitchFamily="50" charset="0"/>
              </a:rPr>
              <a:t>Source: https://data.cityofnewyork.us/Transportation/2016-Green-Taxi-Trip-Data/hvrh-b6nb</a:t>
            </a:r>
          </a:p>
          <a:p>
            <a:r>
              <a:rPr lang="en-US" dirty="0">
                <a:latin typeface="Sentinel Light" panose="02000000000000000000" pitchFamily="50" charset="0"/>
              </a:rPr>
              <a:t>Green Taxi’s service the Borough's and not Manhattan (yellow taxi’s). </a:t>
            </a:r>
          </a:p>
          <a:p>
            <a:r>
              <a:rPr lang="en-US" dirty="0">
                <a:latin typeface="Sentinel Light" panose="02000000000000000000" pitchFamily="50" charset="0"/>
              </a:rPr>
              <a:t>Uploaded as a CSV into </a:t>
            </a:r>
            <a:r>
              <a:rPr lang="en-US" dirty="0" err="1">
                <a:latin typeface="Sentinel Light" panose="02000000000000000000" pitchFamily="50" charset="0"/>
              </a:rPr>
              <a:t>Spyder</a:t>
            </a:r>
            <a:endParaRPr lang="en-US" dirty="0">
              <a:latin typeface="Sentinel Light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63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ntinel Light" panose="02000000000000000000" pitchFamily="50" charset="0"/>
              </a:rPr>
              <a:t>Cleaning the data</a:t>
            </a:r>
            <a:br>
              <a:rPr lang="en-US" dirty="0">
                <a:latin typeface="Sentinel Light" panose="02000000000000000000" pitchFamily="50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>
                <a:latin typeface="Sentinel Light" panose="02000000000000000000" pitchFamily="50" charset="0"/>
              </a:rPr>
              <a:t>Parse date from datetime field</a:t>
            </a:r>
          </a:p>
          <a:p>
            <a:pPr lvl="0"/>
            <a:r>
              <a:rPr lang="en-US" dirty="0">
                <a:latin typeface="Sentinel Light" panose="02000000000000000000" pitchFamily="50" charset="0"/>
              </a:rPr>
              <a:t>Create a response variable, which is where a pickup and </a:t>
            </a:r>
            <a:r>
              <a:rPr lang="en-US" dirty="0" err="1">
                <a:latin typeface="Sentinel Light" panose="02000000000000000000" pitchFamily="50" charset="0"/>
              </a:rPr>
              <a:t>dropoff</a:t>
            </a:r>
            <a:r>
              <a:rPr lang="en-US" dirty="0">
                <a:latin typeface="Sentinel Light" panose="02000000000000000000" pitchFamily="50" charset="0"/>
              </a:rPr>
              <a:t> datetime are present.</a:t>
            </a:r>
          </a:p>
          <a:p>
            <a:pPr lvl="0"/>
            <a:r>
              <a:rPr lang="en-US" dirty="0">
                <a:latin typeface="Sentinel Light" panose="02000000000000000000" pitchFamily="50" charset="0"/>
              </a:rPr>
              <a:t>Check for a discrepancy between column values.</a:t>
            </a:r>
          </a:p>
          <a:p>
            <a:pPr lvl="0"/>
            <a:r>
              <a:rPr lang="en-US" dirty="0">
                <a:latin typeface="Sentinel Light" panose="02000000000000000000" pitchFamily="50" charset="0"/>
              </a:rPr>
              <a:t>Parse the day and month from the datetime field.</a:t>
            </a:r>
          </a:p>
          <a:p>
            <a:pPr lvl="0"/>
            <a:r>
              <a:rPr lang="en-US" dirty="0">
                <a:latin typeface="Sentinel Light" panose="02000000000000000000" pitchFamily="50" charset="0"/>
              </a:rPr>
              <a:t>Convert passenger count, trip distance, revenue, and response variable to numeric.</a:t>
            </a:r>
          </a:p>
          <a:p>
            <a:pPr lvl="0"/>
            <a:r>
              <a:rPr lang="en-US" dirty="0">
                <a:latin typeface="Sentinel Light" panose="02000000000000000000" pitchFamily="50" charset="0"/>
              </a:rPr>
              <a:t>Aggregate data by day, which reduces the row count from 16.3M to 355 rows.</a:t>
            </a:r>
          </a:p>
          <a:p>
            <a:pPr lvl="0"/>
            <a:r>
              <a:rPr lang="en-US" dirty="0">
                <a:latin typeface="Sentinel Light" panose="02000000000000000000" pitchFamily="50" charset="0"/>
              </a:rPr>
              <a:t>Convert ‘</a:t>
            </a:r>
            <a:r>
              <a:rPr lang="en-US" dirty="0" err="1">
                <a:latin typeface="Sentinel Light" panose="02000000000000000000" pitchFamily="50" charset="0"/>
              </a:rPr>
              <a:t>pickup_timestamp</a:t>
            </a:r>
            <a:r>
              <a:rPr lang="en-US" dirty="0">
                <a:latin typeface="Sentinel Light" panose="02000000000000000000" pitchFamily="50" charset="0"/>
              </a:rPr>
              <a:t>’ to datetime and set it as the index</a:t>
            </a:r>
          </a:p>
        </p:txBody>
      </p:sp>
    </p:spTree>
    <p:extLst>
      <p:ext uri="{BB962C8B-B14F-4D97-AF65-F5344CB8AC3E}">
        <p14:creationId xmlns:p14="http://schemas.microsoft.com/office/powerpoint/2010/main" val="6669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entinel Light" panose="02000000000000000000" pitchFamily="50" charset="0"/>
              </a:rPr>
              <a:t>What steps have you taken to explore the data?</a:t>
            </a:r>
            <a:br>
              <a:rPr lang="en-US" dirty="0">
                <a:latin typeface="Sentinel Light" panose="02000000000000000000" pitchFamily="50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Check null values for response variable</a:t>
            </a:r>
          </a:p>
          <a:p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Check row counts for all columns</a:t>
            </a:r>
          </a:p>
          <a:p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Applied counter logic. </a:t>
            </a:r>
          </a:p>
          <a:p>
            <a:pPr lvl="1"/>
            <a:r>
              <a:rPr lang="en-US" dirty="0">
                <a:latin typeface="Sentinel Light" panose="02000000000000000000" pitchFamily="50" charset="0"/>
                <a:ea typeface="+mj-ea"/>
                <a:cs typeface="+mj-cs"/>
              </a:rPr>
              <a:t>i.e. where is Longitude positive?</a:t>
            </a:r>
          </a:p>
          <a:p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Check for stationarity</a:t>
            </a:r>
          </a:p>
          <a:p>
            <a:endParaRPr lang="en-US" dirty="0">
              <a:latin typeface="Sentinel Light" panose="02000000000000000000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63684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081E9-94C5-4FD6-AC88-6D41D6B8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in the raw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7B9390-E63B-4134-B7FC-24AF8296FD3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8836"/>
            <a:ext cx="8707016" cy="4493972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79050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ntinel Light" panose="02000000000000000000" pitchFamily="50" charset="0"/>
              </a:rPr>
              <a:t>How appropriate is the data?</a:t>
            </a:r>
            <a:br>
              <a:rPr lang="en-US" dirty="0">
                <a:latin typeface="Sentinel Light" panose="02000000000000000000" pitchFamily="50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Sentinel Light" panose="02000000000000000000" pitchFamily="50" charset="0"/>
              </a:rPr>
              <a:t>Yes, the dataset appears to be suitable</a:t>
            </a:r>
          </a:p>
        </p:txBody>
      </p:sp>
    </p:spTree>
    <p:extLst>
      <p:ext uri="{BB962C8B-B14F-4D97-AF65-F5344CB8AC3E}">
        <p14:creationId xmlns:p14="http://schemas.microsoft.com/office/powerpoint/2010/main" val="399296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entinel Light" panose="02000000000000000000" pitchFamily="50" charset="0"/>
              </a:rPr>
              <a:t>What insights have you gained from your exploration?</a:t>
            </a:r>
            <a:br>
              <a:rPr lang="en-US" dirty="0">
                <a:latin typeface="Sentinel Light" panose="02000000000000000000" pitchFamily="50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The dataset is fairly clean</a:t>
            </a:r>
          </a:p>
          <a:p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Missing 7M pickup &amp; </a:t>
            </a:r>
            <a:r>
              <a:rPr lang="en-US" sz="2400" dirty="0" err="1">
                <a:latin typeface="Sentinel Light" panose="02000000000000000000" pitchFamily="50" charset="0"/>
                <a:ea typeface="+mj-ea"/>
                <a:cs typeface="+mj-cs"/>
              </a:rPr>
              <a:t>dropoff</a:t>
            </a:r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 </a:t>
            </a:r>
            <a:r>
              <a:rPr lang="en-US" sz="2400" dirty="0" err="1">
                <a:latin typeface="Sentinel Light" panose="02000000000000000000" pitchFamily="50" charset="0"/>
                <a:ea typeface="+mj-ea"/>
                <a:cs typeface="+mj-cs"/>
              </a:rPr>
              <a:t>Lat</a:t>
            </a:r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 and Longs when compared to the response variable</a:t>
            </a:r>
          </a:p>
          <a:p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The latitude and longitude fields all move in-sync. </a:t>
            </a:r>
          </a:p>
          <a:p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The rest of the columns move in sync with pickup and </a:t>
            </a:r>
            <a:r>
              <a:rPr lang="en-US" sz="2400" dirty="0" err="1">
                <a:latin typeface="Sentinel Light" panose="02000000000000000000" pitchFamily="50" charset="0"/>
                <a:ea typeface="+mj-ea"/>
                <a:cs typeface="+mj-cs"/>
              </a:rPr>
              <a:t>dropoff</a:t>
            </a:r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 times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744568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338</Words>
  <Application>Microsoft Office PowerPoint</Application>
  <PresentationFormat>Widescreen</PresentationFormat>
  <Paragraphs>46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Sentinel Light</vt:lpstr>
      <vt:lpstr>Office Theme</vt:lpstr>
      <vt:lpstr>Final Project</vt:lpstr>
      <vt:lpstr>Agenda</vt:lpstr>
      <vt:lpstr>Research Question </vt:lpstr>
      <vt:lpstr>What data have you gathered, and how did you gather it? </vt:lpstr>
      <vt:lpstr>Cleaning the data </vt:lpstr>
      <vt:lpstr>What steps have you taken to explore the data? </vt:lpstr>
      <vt:lpstr>Trends in the raw data</vt:lpstr>
      <vt:lpstr>How appropriate is the data? </vt:lpstr>
      <vt:lpstr>What insights have you gained from your exploration? </vt:lpstr>
      <vt:lpstr>Is an ARIMA model an ideal estimator? </vt:lpstr>
      <vt:lpstr>Results and Error of ARIMA model</vt:lpstr>
      <vt:lpstr>Forecast and Looking forward - Yes, demand does fluctuate by season. It decreases near the end of the year. </vt:lpstr>
    </vt:vector>
  </TitlesOfParts>
  <Company>Recreational Equipment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Stuart Lai</dc:creator>
  <cp:lastModifiedBy>Stuart Lai</cp:lastModifiedBy>
  <cp:revision>17</cp:revision>
  <dcterms:created xsi:type="dcterms:W3CDTF">2017-10-21T22:25:01Z</dcterms:created>
  <dcterms:modified xsi:type="dcterms:W3CDTF">2017-11-17T21:14:56Z</dcterms:modified>
</cp:coreProperties>
</file>