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864" r:id="rId2"/>
    <p:sldId id="911" r:id="rId3"/>
    <p:sldId id="953" r:id="rId4"/>
    <p:sldId id="991" r:id="rId5"/>
    <p:sldId id="996" r:id="rId6"/>
    <p:sldId id="997" r:id="rId7"/>
    <p:sldId id="998" r:id="rId8"/>
    <p:sldId id="1000" r:id="rId9"/>
    <p:sldId id="1001" r:id="rId10"/>
    <p:sldId id="1002" r:id="rId11"/>
    <p:sldId id="1003" r:id="rId12"/>
    <p:sldId id="959" r:id="rId13"/>
    <p:sldId id="960" r:id="rId1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9" autoAdjust="0"/>
    <p:restoredTop sz="92607" autoAdjust="0"/>
  </p:normalViewPr>
  <p:slideViewPr>
    <p:cSldViewPr>
      <p:cViewPr varScale="1">
        <p:scale>
          <a:sx n="81" d="100"/>
          <a:sy n="81" d="100"/>
        </p:scale>
        <p:origin x="538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6:38:1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73 5064 0 0,'-22'-60'2744'0'0,"22"55"-2352"0"0,0-3 1130 0 0,3 9-4600 0 0,-2-1 218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6:38:1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44 8288 0 0,'0'0'368'0'0,"0"-7"80"0"0,-5-6-360 0 0,5 1-88 0 0,-5 4 0 0 0,5 8 0 0 0,0 0 200 0 0,0 0 24 0 0,-3-4 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06:38:1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77 14280 0 0,'-8'-23'1272'0'0,"3"14"-1016"0"0,0-3-256 0 0,5-1 0 0 0,-4 1-224 0 0,-1 4-96 0 0,5 8-24 0 0,0 0-3680 0 0,0 0-736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80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9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0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7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39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3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7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3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.png"/><Relationship Id="rId26" Type="http://schemas.openxmlformats.org/officeDocument/2006/relationships/image" Target="../media/image22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9.png"/><Relationship Id="rId34" Type="http://schemas.openxmlformats.org/officeDocument/2006/relationships/image" Target="../media/image34.png"/><Relationship Id="rId7" Type="http://schemas.openxmlformats.org/officeDocument/2006/relationships/image" Target="../media/image19.png"/><Relationship Id="rId25" Type="http://schemas.openxmlformats.org/officeDocument/2006/relationships/image" Target="../media/image21.png"/><Relationship Id="rId33" Type="http://schemas.openxmlformats.org/officeDocument/2006/relationships/customXml" Target="../ink/ink1.xml"/><Relationship Id="rId38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28.png"/><Relationship Id="rId29" Type="http://schemas.openxmlformats.org/officeDocument/2006/relationships/image" Target="../media/image25.png"/><Relationship Id="rId1" Type="http://schemas.openxmlformats.org/officeDocument/2006/relationships/tags" Target="../tags/tag6.xml"/><Relationship Id="rId6" Type="http://schemas.openxmlformats.org/officeDocument/2006/relationships/image" Target="../media/image160.png"/><Relationship Id="rId24" Type="http://schemas.openxmlformats.org/officeDocument/2006/relationships/image" Target="../media/image20.png"/><Relationship Id="rId32" Type="http://schemas.openxmlformats.org/officeDocument/2006/relationships/image" Target="../media/image33.png"/><Relationship Id="rId37" Type="http://schemas.openxmlformats.org/officeDocument/2006/relationships/customXml" Target="../ink/ink3.xml"/><Relationship Id="rId28" Type="http://schemas.openxmlformats.org/officeDocument/2006/relationships/image" Target="../media/image24.png"/><Relationship Id="rId36" Type="http://schemas.openxmlformats.org/officeDocument/2006/relationships/image" Target="../media/image35.png"/><Relationship Id="rId19" Type="http://schemas.openxmlformats.org/officeDocument/2006/relationships/image" Target="../media/image27.png"/><Relationship Id="rId31" Type="http://schemas.openxmlformats.org/officeDocument/2006/relationships/image" Target="../media/image32.png"/><Relationship Id="rId22" Type="http://schemas.openxmlformats.org/officeDocument/2006/relationships/image" Target="../media/image30.png"/><Relationship Id="rId27" Type="http://schemas.openxmlformats.org/officeDocument/2006/relationships/image" Target="../media/image23.png"/><Relationship Id="rId30" Type="http://schemas.openxmlformats.org/officeDocument/2006/relationships/image" Target="../media/image31.png"/><Relationship Id="rId35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90.png"/><Relationship Id="rId10" Type="http://schemas.openxmlformats.org/officeDocument/2006/relationships/image" Target="../media/image250.png"/><Relationship Id="rId9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2175"/>
            <a:ext cx="9144000" cy="230822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Discrete Mathematics</a:t>
            </a:r>
            <a:br>
              <a:rPr lang="en-US" altLang="zh-CN" dirty="0"/>
            </a:br>
            <a:r>
              <a:rPr lang="en-US" altLang="zh-CN" sz="4000" dirty="0"/>
              <a:t>Lecture 3</a:t>
            </a:r>
            <a:endParaRPr lang="en-US" sz="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40386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334282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Logical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2405763"/>
                  </p:ext>
                </p:extLst>
              </p:nvPr>
            </p:nvGraphicFramePr>
            <p:xfrm>
              <a:off x="368968" y="1371600"/>
              <a:ext cx="8458200" cy="43505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74142">
                      <a:extLst>
                        <a:ext uri="{9D8B030D-6E8A-4147-A177-3AD203B41FA5}">
                          <a16:colId xmlns:a16="http://schemas.microsoft.com/office/drawing/2014/main" val="1150070222"/>
                        </a:ext>
                      </a:extLst>
                    </a:gridCol>
                    <a:gridCol w="44564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587">
                      <a:extLst>
                        <a:ext uri="{9D8B030D-6E8A-4147-A177-3AD203B41FA5}">
                          <a16:colId xmlns:a16="http://schemas.microsoft.com/office/drawing/2014/main" val="4133791555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Logical Equivalences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1" i="0" dirty="0">
                              <a:solidFill>
                                <a:schemeClr val="tx1"/>
                              </a:solidFill>
                            </a:rPr>
                            <a:t>NO.</a:t>
                          </a:r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2880">
                    <a:tc rowSpan="5">
                      <a:txBody>
                        <a:bodyPr/>
                        <a:lstStyle/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Laws Involving </a:t>
                          </a:r>
                        </a:p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Implication</a:t>
                          </a:r>
                        </a:p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altLang="zh-CN" sz="2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≡¬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→¬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1061006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en-US" altLang="zh-CN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220633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40341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84662"/>
                      </a:ext>
                    </a:extLst>
                  </a:tr>
                  <a:tr h="297180">
                    <a:tc rowSpan="4">
                      <a:txBody>
                        <a:bodyPr/>
                        <a:lstStyle/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Laws Involving </a:t>
                          </a:r>
                        </a:p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Bi-Implication</a:t>
                          </a:r>
                        </a:p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</m:oMath>
                          </a14:m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oMath>
                          </a14:m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600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oMath>
                          </a14:m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26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494909"/>
                      </a:ext>
                    </a:extLst>
                  </a:tr>
                  <a:tr h="137160">
                    <a:tc vMerge="1"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d>
                                <m:dPr>
                                  <m:ctrl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∧¬</m:t>
                                  </m:r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oMath>
                          </a14:m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343692"/>
                      </a:ext>
                    </a:extLst>
                  </a:tr>
                  <a:tr h="2971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≡¬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↔¬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lang="en-US" altLang="zh-CN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3163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2405763"/>
                  </p:ext>
                </p:extLst>
              </p:nvPr>
            </p:nvGraphicFramePr>
            <p:xfrm>
              <a:off x="368968" y="1371600"/>
              <a:ext cx="8458200" cy="43505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74142">
                      <a:extLst>
                        <a:ext uri="{9D8B030D-6E8A-4147-A177-3AD203B41FA5}">
                          <a16:colId xmlns:a16="http://schemas.microsoft.com/office/drawing/2014/main" val="1150070222"/>
                        </a:ext>
                      </a:extLst>
                    </a:gridCol>
                    <a:gridCol w="44564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587">
                      <a:extLst>
                        <a:ext uri="{9D8B030D-6E8A-4147-A177-3AD203B41FA5}">
                          <a16:colId xmlns:a16="http://schemas.microsoft.com/office/drawing/2014/main" val="4133791555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Logical Equivalences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1" i="0" dirty="0">
                              <a:solidFill>
                                <a:schemeClr val="tx1"/>
                              </a:solidFill>
                            </a:rPr>
                            <a:t>NO.</a:t>
                          </a:r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2816">
                    <a:tc row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6" t="-19835" r="-158550" b="-83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101408" r="-16530" b="-836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81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201408" r="-16530" b="-736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1061006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285333" r="-16530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220633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385333" r="-16530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403412"/>
                      </a:ext>
                    </a:extLst>
                  </a:tr>
                  <a:tr h="43281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512676" r="-16530" b="-4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84662"/>
                      </a:ext>
                    </a:extLst>
                  </a:tr>
                  <a:tr h="432816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6" t="-153169" r="-158550" b="-63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612676" r="-16530" b="-3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281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712676" r="-16530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26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494909"/>
                      </a:ext>
                    </a:extLst>
                  </a:tr>
                  <a:tr h="432816">
                    <a:tc vMerge="1"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812676" r="-16530" b="-1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343692"/>
                      </a:ext>
                    </a:extLst>
                  </a:tr>
                  <a:tr h="43281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912676" r="-16530" b="-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Courier New" panose="02070309020205020404" pitchFamily="49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3163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025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Proving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6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/>
              <p:cNvSpPr txBox="1"/>
              <p:nvPr/>
            </p:nvSpPr>
            <p:spPr>
              <a:xfrm>
                <a:off x="0" y="1219200"/>
                <a:ext cx="9144000" cy="3901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u="sng" dirty="0"/>
                  <a:t>Rule of Replacement:</a:t>
                </a:r>
                <a:r>
                  <a:rPr lang="en-US" sz="2400" b="1" dirty="0"/>
                  <a:t> </a:t>
                </a:r>
                <a:r>
                  <a:rPr lang="en-US" sz="1000" b="1" dirty="0"/>
                  <a:t>(</a:t>
                </a:r>
                <a:r>
                  <a:rPr lang="zh-CN" altLang="en-US" sz="1000" b="1" dirty="0"/>
                  <a:t>替换规则</a:t>
                </a:r>
                <a:r>
                  <a:rPr lang="en-US" sz="1000" b="1" dirty="0"/>
                  <a:t>)  </a:t>
                </a:r>
                <a:r>
                  <a:rPr lang="en-US" sz="2400" dirty="0"/>
                  <a:t>Replacing a sub-formula in a formula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with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a logically equivalent sub-formula gives a formula logically  equivalent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to the formula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lvl="1">
                  <a:lnSpc>
                    <a:spcPct val="120000"/>
                  </a:lnSpc>
                </a:pPr>
                <a:endParaRPr lang="en-US" altLang="zh-CN" sz="24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0" lvl="1">
                  <a:lnSpc>
                    <a:spcPct val="120000"/>
                  </a:lnSpc>
                </a:pPr>
                <a:endParaRPr lang="en-US" altLang="zh-CN" sz="2000" b="1" dirty="0"/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EXAMPLE: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3901389"/>
              </a:xfrm>
              <a:prstGeom prst="rect">
                <a:avLst/>
              </a:prstGeom>
              <a:blipFill>
                <a:blip r:embed="rId7"/>
                <a:stretch>
                  <a:fillRect l="-1000" t="-156" r="-1800" b="-2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3136" y="3050705"/>
                <a:ext cx="9452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6" y="3050705"/>
                <a:ext cx="945259" cy="400110"/>
              </a:xfrm>
              <a:prstGeom prst="rect">
                <a:avLst/>
              </a:prstGeom>
              <a:blipFill>
                <a:blip r:embed="rId1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60225" y="3050705"/>
                <a:ext cx="1308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25" y="3050705"/>
                <a:ext cx="1308628" cy="400110"/>
              </a:xfrm>
              <a:prstGeom prst="rect">
                <a:avLst/>
              </a:prstGeom>
              <a:blipFill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250683" y="3050705"/>
                <a:ext cx="1308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683" y="3050705"/>
                <a:ext cx="1308628" cy="400110"/>
              </a:xfrm>
              <a:prstGeom prst="rect">
                <a:avLst/>
              </a:prstGeom>
              <a:blipFill>
                <a:blip r:embed="rId2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341141" y="3019928"/>
                <a:ext cx="1906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≡¬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sz="20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141" y="3019928"/>
                <a:ext cx="1906227" cy="461665"/>
              </a:xfrm>
              <a:prstGeom prst="rect">
                <a:avLst/>
              </a:prstGeom>
              <a:blipFill>
                <a:blip r:embed="rId2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031357" y="3019928"/>
                <a:ext cx="15935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→¬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357" y="3019928"/>
                <a:ext cx="1593577" cy="461665"/>
              </a:xfrm>
              <a:prstGeom prst="rect">
                <a:avLst/>
              </a:prstGeom>
              <a:blipFill>
                <a:blip r:embed="rId2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84EA690-6B76-4C71-BA4F-066565242AB3}"/>
                  </a:ext>
                </a:extLst>
              </p:cNvPr>
              <p:cNvSpPr/>
              <p:nvPr/>
            </p:nvSpPr>
            <p:spPr>
              <a:xfrm>
                <a:off x="437426" y="3928332"/>
                <a:ext cx="9660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84EA690-6B76-4C71-BA4F-066565242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6" y="3928332"/>
                <a:ext cx="966098" cy="400110"/>
              </a:xfrm>
              <a:prstGeom prst="rect">
                <a:avLst/>
              </a:prstGeom>
              <a:blipFill>
                <a:blip r:embed="rId2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F8581112-0B63-4E20-809F-B5761F06E603}"/>
                  </a:ext>
                </a:extLst>
              </p:cNvPr>
              <p:cNvSpPr/>
              <p:nvPr/>
            </p:nvSpPr>
            <p:spPr>
              <a:xfrm>
                <a:off x="1143000" y="3928332"/>
                <a:ext cx="26009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F8581112-0B63-4E20-809F-B5761F06E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928332"/>
                <a:ext cx="2600905" cy="400110"/>
              </a:xfrm>
              <a:prstGeom prst="rect">
                <a:avLst/>
              </a:prstGeom>
              <a:blipFill>
                <a:blip r:embed="rId2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9">
                <a:extLst>
                  <a:ext uri="{FF2B5EF4-FFF2-40B4-BE49-F238E27FC236}">
                    <a16:creationId xmlns:a16="http://schemas.microsoft.com/office/drawing/2014/main" id="{7A102ACD-D772-452D-9726-4FF5F389C2BA}"/>
                  </a:ext>
                </a:extLst>
              </p:cNvPr>
              <p:cNvSpPr/>
              <p:nvPr/>
            </p:nvSpPr>
            <p:spPr>
              <a:xfrm>
                <a:off x="3513782" y="3928332"/>
                <a:ext cx="28004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∧(¬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 9">
                <a:extLst>
                  <a:ext uri="{FF2B5EF4-FFF2-40B4-BE49-F238E27FC236}">
                    <a16:creationId xmlns:a16="http://schemas.microsoft.com/office/drawing/2014/main" id="{7A102ACD-D772-452D-9726-4FF5F389C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782" y="3928332"/>
                <a:ext cx="2800447" cy="400110"/>
              </a:xfrm>
              <a:prstGeom prst="rect">
                <a:avLst/>
              </a:prstGeom>
              <a:blipFill>
                <a:blip r:embed="rId2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3F42168A-F8E5-49AA-9D60-4609DB80B0B5}"/>
                  </a:ext>
                </a:extLst>
              </p:cNvPr>
              <p:cNvSpPr/>
              <p:nvPr/>
            </p:nvSpPr>
            <p:spPr>
              <a:xfrm>
                <a:off x="702945" y="4286304"/>
                <a:ext cx="32621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3F42168A-F8E5-49AA-9D60-4609DB80B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5" y="4286304"/>
                <a:ext cx="3262111" cy="461665"/>
              </a:xfrm>
              <a:prstGeom prst="rect">
                <a:avLst/>
              </a:prstGeom>
              <a:blipFill>
                <a:blip r:embed="rId2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13">
                <a:extLst>
                  <a:ext uri="{FF2B5EF4-FFF2-40B4-BE49-F238E27FC236}">
                    <a16:creationId xmlns:a16="http://schemas.microsoft.com/office/drawing/2014/main" id="{E0BCE9EF-1336-49A3-93CC-DC7E4BB0A17B}"/>
                  </a:ext>
                </a:extLst>
              </p:cNvPr>
              <p:cNvSpPr/>
              <p:nvPr/>
            </p:nvSpPr>
            <p:spPr>
              <a:xfrm>
                <a:off x="437426" y="5059977"/>
                <a:ext cx="16864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13">
                <a:extLst>
                  <a:ext uri="{FF2B5EF4-FFF2-40B4-BE49-F238E27FC236}">
                    <a16:creationId xmlns:a16="http://schemas.microsoft.com/office/drawing/2014/main" id="{E0BCE9EF-1336-49A3-93CC-DC7E4BB0A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6" y="5059977"/>
                <a:ext cx="1686424" cy="400110"/>
              </a:xfrm>
              <a:prstGeom prst="rect">
                <a:avLst/>
              </a:prstGeom>
              <a:blipFill>
                <a:blip r:embed="rId2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14">
                <a:extLst>
                  <a:ext uri="{FF2B5EF4-FFF2-40B4-BE49-F238E27FC236}">
                    <a16:creationId xmlns:a16="http://schemas.microsoft.com/office/drawing/2014/main" id="{38CAC893-A5AA-4D6A-9CAC-D5158516721F}"/>
                  </a:ext>
                </a:extLst>
              </p:cNvPr>
              <p:cNvSpPr/>
              <p:nvPr/>
            </p:nvSpPr>
            <p:spPr>
              <a:xfrm>
                <a:off x="1964486" y="5059977"/>
                <a:ext cx="21482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∨(¬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 14">
                <a:extLst>
                  <a:ext uri="{FF2B5EF4-FFF2-40B4-BE49-F238E27FC236}">
                    <a16:creationId xmlns:a16="http://schemas.microsoft.com/office/drawing/2014/main" id="{38CAC893-A5AA-4D6A-9CAC-D51585167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486" y="5059977"/>
                <a:ext cx="2148280" cy="400110"/>
              </a:xfrm>
              <a:prstGeom prst="rect">
                <a:avLst/>
              </a:prstGeom>
              <a:blipFill>
                <a:blip r:embed="rId2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5">
                <a:extLst>
                  <a:ext uri="{FF2B5EF4-FFF2-40B4-BE49-F238E27FC236}">
                    <a16:creationId xmlns:a16="http://schemas.microsoft.com/office/drawing/2014/main" id="{0C398D98-BE8B-4D41-9BEA-82E7E08FF762}"/>
                  </a:ext>
                </a:extLst>
              </p:cNvPr>
              <p:cNvSpPr/>
              <p:nvPr/>
            </p:nvSpPr>
            <p:spPr>
              <a:xfrm>
                <a:off x="3953402" y="5059977"/>
                <a:ext cx="21495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15">
                <a:extLst>
                  <a:ext uri="{FF2B5EF4-FFF2-40B4-BE49-F238E27FC236}">
                    <a16:creationId xmlns:a16="http://schemas.microsoft.com/office/drawing/2014/main" id="{0C398D98-BE8B-4D41-9BEA-82E7E08FF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402" y="5059977"/>
                <a:ext cx="2149563" cy="400110"/>
              </a:xfrm>
              <a:prstGeom prst="rect">
                <a:avLst/>
              </a:prstGeom>
              <a:blipFill>
                <a:blip r:embed="rId3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16">
                <a:extLst>
                  <a:ext uri="{FF2B5EF4-FFF2-40B4-BE49-F238E27FC236}">
                    <a16:creationId xmlns:a16="http://schemas.microsoft.com/office/drawing/2014/main" id="{24ACAEA9-0D24-4AFA-8779-CA035DBB0CE2}"/>
                  </a:ext>
                </a:extLst>
              </p:cNvPr>
              <p:cNvSpPr/>
              <p:nvPr/>
            </p:nvSpPr>
            <p:spPr>
              <a:xfrm>
                <a:off x="5943600" y="5029200"/>
                <a:ext cx="19572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≡¬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sz="20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 16">
                <a:extLst>
                  <a:ext uri="{FF2B5EF4-FFF2-40B4-BE49-F238E27FC236}">
                    <a16:creationId xmlns:a16="http://schemas.microsoft.com/office/drawing/2014/main" id="{24ACAEA9-0D24-4AFA-8779-CA035DBB0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029200"/>
                <a:ext cx="1957202" cy="461665"/>
              </a:xfrm>
              <a:prstGeom prst="rect">
                <a:avLst/>
              </a:prstGeom>
              <a:blipFill>
                <a:blip r:embed="rId3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17">
                <a:extLst>
                  <a:ext uri="{FF2B5EF4-FFF2-40B4-BE49-F238E27FC236}">
                    <a16:creationId xmlns:a16="http://schemas.microsoft.com/office/drawing/2014/main" id="{B7287801-77E5-460F-9700-8CB270DD8E78}"/>
                  </a:ext>
                </a:extLst>
              </p:cNvPr>
              <p:cNvSpPr/>
              <p:nvPr/>
            </p:nvSpPr>
            <p:spPr>
              <a:xfrm>
                <a:off x="1537904" y="5437101"/>
                <a:ext cx="23190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Rectangle 17">
                <a:extLst>
                  <a:ext uri="{FF2B5EF4-FFF2-40B4-BE49-F238E27FC236}">
                    <a16:creationId xmlns:a16="http://schemas.microsoft.com/office/drawing/2014/main" id="{B7287801-77E5-460F-9700-8CB270DD8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904" y="5437101"/>
                <a:ext cx="2319096" cy="461665"/>
              </a:xfrm>
              <a:prstGeom prst="rect">
                <a:avLst/>
              </a:prstGeom>
              <a:blipFill>
                <a:blip r:embed="rId3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83DE4DE-E45E-469F-A5A5-9D9E5351361C}"/>
                  </a:ext>
                </a:extLst>
              </p14:cNvPr>
              <p14:cNvContentPartPr/>
              <p14:nvPr/>
            </p14:nvContentPartPr>
            <p14:xfrm>
              <a:off x="5456970" y="6463080"/>
              <a:ext cx="8280" cy="26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83DE4DE-E45E-469F-A5A5-9D9E5351361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47970" y="6454080"/>
                <a:ext cx="259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9864A3A-F1B5-4E37-A6E0-7226EFC457C9}"/>
                  </a:ext>
                </a:extLst>
              </p14:cNvPr>
              <p14:cNvContentPartPr/>
              <p14:nvPr/>
            </p14:nvContentPartPr>
            <p14:xfrm>
              <a:off x="8718930" y="6625980"/>
              <a:ext cx="5040" cy="15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9864A3A-F1B5-4E37-A6E0-7226EFC457C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10290" y="6616980"/>
                <a:ext cx="226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2E2DA7D-7570-45DF-8982-02F5B5F59504}"/>
                  </a:ext>
                </a:extLst>
              </p14:cNvPr>
              <p14:cNvContentPartPr/>
              <p14:nvPr/>
            </p14:nvContentPartPr>
            <p14:xfrm>
              <a:off x="8828010" y="6527340"/>
              <a:ext cx="10080" cy="280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2E2DA7D-7570-45DF-8982-02F5B5F5950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19010" y="6518340"/>
                <a:ext cx="27720" cy="45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4860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Tautological Implications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/>
              <p:cNvSpPr txBox="1"/>
              <p:nvPr/>
            </p:nvSpPr>
            <p:spPr>
              <a:xfrm>
                <a:off x="0" y="1347752"/>
                <a:ext cx="9144000" cy="467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be WFFs in propositional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i="1" dirty="0"/>
                  <a:t> </a:t>
                </a:r>
                <a:r>
                  <a:rPr lang="en-US" altLang="zh-CN" sz="2400" b="1" dirty="0"/>
                  <a:t>tautologically implies</a:t>
                </a:r>
                <a:r>
                  <a:rPr lang="zh-CN" altLang="en-US" sz="1050" b="1" dirty="0"/>
                  <a:t> </a:t>
                </a:r>
                <a:r>
                  <a:rPr lang="en-US" altLang="zh-CN" sz="1050" b="1" dirty="0"/>
                  <a:t>(</a:t>
                </a:r>
                <a:r>
                  <a:rPr lang="zh-CN" altLang="en-US" sz="1050" b="1" dirty="0"/>
                  <a:t>重言蕴涵</a:t>
                </a:r>
                <a:r>
                  <a:rPr lang="en-US" altLang="zh-CN" sz="1050" b="1" dirty="0"/>
                  <a:t>)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if every truth assignment that causes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to be true causes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to be true.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/>
                  <a:t>Notation: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, called a </a:t>
                </a:r>
                <a:r>
                  <a:rPr lang="en-US" altLang="zh-CN" sz="2000" b="1" dirty="0"/>
                  <a:t>tautological implication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iff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is a tautology.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iff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tautology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iff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is a contradiction.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≡¬(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lvl="2"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Proving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; 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;  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zh-CN" sz="2400" b="1" dirty="0"/>
                  <a:t>      </a:t>
                </a:r>
                <a:r>
                  <a:rPr lang="en-US" altLang="zh-CN" sz="2400" dirty="0"/>
                  <a:t>(3)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is a tautology; (4)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is a contradiction</a:t>
                </a:r>
              </a:p>
            </p:txBody>
          </p:sp>
        </mc:Choice>
        <mc:Fallback xmlns="">
          <p:sp>
            <p:nvSpPr>
              <p:cNvPr id="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7752"/>
                <a:ext cx="9144000" cy="4672048"/>
              </a:xfrm>
              <a:prstGeom prst="rect">
                <a:avLst/>
              </a:prstGeom>
              <a:blipFill>
                <a:blip r:embed="rId6"/>
                <a:stretch>
                  <a:fillRect l="-1000" t="-130" b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8606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6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/>
              <p:cNvSpPr txBox="1"/>
              <p:nvPr/>
            </p:nvSpPr>
            <p:spPr>
              <a:xfrm>
                <a:off x="0" y="1143000"/>
                <a:ext cx="9144000" cy="3490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</a:t>
                </a:r>
                <a:r>
                  <a:rPr lang="en-US" altLang="zh-CN" sz="2400" dirty="0"/>
                  <a:t>: Show the tautological implication 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”.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. Need to show that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”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3490186"/>
              </a:xfrm>
              <a:prstGeom prst="rect">
                <a:avLst/>
              </a:prstGeom>
              <a:blipFill>
                <a:blip r:embed="rId7"/>
                <a:stretch>
                  <a:fillRect l="-1000" t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4400" y="2440432"/>
              <a:ext cx="69342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68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u="sng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u="sng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u="sng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u="sng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4400" y="2440432"/>
              <a:ext cx="69342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6840"/>
                    <a:gridCol w="1386840"/>
                    <a:gridCol w="1386840"/>
                    <a:gridCol w="1386840"/>
                    <a:gridCol w="138684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877" t="-1639" r="-4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1322" t="-1639" r="-30176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439" t="-1639" r="-20043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762" t="-1639" r="-10132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400000" t="-1639" r="-87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u="sng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u="sng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u="sng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u="sng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T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F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4306824"/>
                <a:ext cx="4572000" cy="203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≡¬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∨¬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∨¬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06824"/>
                <a:ext cx="4572000" cy="20341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/>
              <p:cNvSpPr txBox="1"/>
              <p:nvPr/>
            </p:nvSpPr>
            <p:spPr>
              <a:xfrm>
                <a:off x="4191000" y="4310376"/>
                <a:ext cx="4038600" cy="1617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≡¬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310376"/>
                <a:ext cx="4038600" cy="1617238"/>
              </a:xfrm>
              <a:prstGeom prst="rect">
                <a:avLst/>
              </a:prstGeom>
              <a:blipFill rotWithShape="0">
                <a:blip r:embed="rId10"/>
                <a:stretch>
                  <a:fillRect l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108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Summary of Lecture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9822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Translation: </a:t>
                </a:r>
                <a:r>
                  <a:rPr lang="en-US" altLang="zh-CN" sz="2400" dirty="0"/>
                  <a:t>from natural language to formulas.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introduce symbols; construct formulas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Precedence: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¬,  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altLang="zh-CN" sz="2400" dirty="0"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∨,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→, ↔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Truth Table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Types of formulas</a:t>
                </a:r>
                <a:r>
                  <a:rPr lang="en-US" altLang="zh-CN" sz="2400" dirty="0"/>
                  <a:t>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Tautology; contradiction; contingency;  satisfiable; </a:t>
                </a:r>
                <a:r>
                  <a:rPr lang="en-US" altLang="zh-CN" sz="2400" dirty="0" err="1"/>
                  <a:t>unsatisfiable</a:t>
                </a:r>
                <a:r>
                  <a:rPr lang="en-US" altLang="zh-CN" sz="2400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Rule of substitution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2212"/>
                <a:ext cx="9144000" cy="3046988"/>
              </a:xfrm>
              <a:prstGeom prst="rect">
                <a:avLst/>
              </a:prstGeom>
              <a:blipFill>
                <a:blip r:embed="rId5"/>
                <a:stretch>
                  <a:fillRect l="-1000" t="-200" b="-2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07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Logically Equivalent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/>
              <p:cNvSpPr txBox="1"/>
              <p:nvPr/>
            </p:nvSpPr>
            <p:spPr>
              <a:xfrm>
                <a:off x="0" y="137160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DEFINITION: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WFFs in propositional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are </a:t>
                </a:r>
                <a:r>
                  <a:rPr lang="en-US" sz="2400" b="1" dirty="0"/>
                  <a:t>logically equivalent </a:t>
                </a:r>
                <a:r>
                  <a:rPr lang="en-US" sz="1000" b="1" dirty="0"/>
                  <a:t>(</a:t>
                </a:r>
                <a:r>
                  <a:rPr lang="zh-CN" altLang="en-US" sz="1000" b="1" dirty="0"/>
                  <a:t>等值</a:t>
                </a:r>
                <a:r>
                  <a:rPr lang="en-US" sz="1000" b="1" dirty="0"/>
                  <a:t>)</a:t>
                </a:r>
                <a:r>
                  <a:rPr lang="en-US" sz="2400" b="1" dirty="0"/>
                  <a:t> </a:t>
                </a:r>
                <a:r>
                  <a:rPr lang="en-US" sz="2400" dirty="0"/>
                  <a:t>if they always have the same truth value for every truth assignment (of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lvl="3">
                  <a:lnSpc>
                    <a:spcPct val="120000"/>
                  </a:lnSpc>
                </a:pPr>
                <a:r>
                  <a:rPr lang="en-US" altLang="zh-CN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; 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;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400" b="1" dirty="0"/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d>
                  </m:oMath>
                </a14:m>
                <a:r>
                  <a:rPr lang="en-US" sz="2400" dirty="0"/>
                  <a:t> be the set of truth assignments such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sz="2400" dirty="0"/>
                  <a:t>       true.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8001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if and only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is a tautology.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QUESTION: </a:t>
                </a:r>
                <a:r>
                  <a:rPr lang="en-US" altLang="zh-CN" sz="2400" dirty="0"/>
                  <a:t>How to prove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? </a:t>
                </a:r>
              </a:p>
            </p:txBody>
          </p:sp>
        </mc:Choice>
        <mc:Fallback xmlns="">
          <p:sp>
            <p:nvSpPr>
              <p:cNvPr id="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524315"/>
              </a:xfrm>
              <a:prstGeom prst="rect">
                <a:avLst/>
              </a:prstGeom>
              <a:blipFill>
                <a:blip r:embed="rId6"/>
                <a:stretch>
                  <a:fillRect l="-1000" t="-135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388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lvl="1" algn="ctr">
                  <a:lnSpc>
                    <a:spcPct val="120000"/>
                  </a:lnSpc>
                </a:pPr>
                <a:r>
                  <a:rPr lang="en-US" altLang="zh-CN" sz="4400" dirty="0">
                    <a:latin typeface="+mj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4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6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/>
              <p:cNvSpPr txBox="1"/>
              <p:nvPr/>
            </p:nvSpPr>
            <p:spPr>
              <a:xfrm>
                <a:off x="0" y="1219200"/>
                <a:ext cx="914400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EXAMPLE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/>
                          </a:rPr>
                          <m:t>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/>
                          </a:rPr>
                          <m:t>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/>
                          </a:rPr>
                          <m:t>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altLang="zh-CN" sz="2400" b="1" dirty="0"/>
                  <a:t>             //distributive law</a:t>
                </a: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u="sng" dirty="0"/>
                  <a:t>Idea:   Show that </a:t>
                </a:r>
                <a14:m>
                  <m:oMath xmlns:m="http://schemas.openxmlformats.org/officeDocument/2006/math">
                    <m:r>
                      <a:rPr lang="en-US" altLang="zh-CN" sz="2400" i="1" u="sng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u="sng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u="sng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u="sng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u="sng" dirty="0"/>
                  <a:t>have the same truth table. </a:t>
                </a:r>
              </a:p>
            </p:txBody>
          </p:sp>
        </mc:Choice>
        <mc:Fallback xmlns="">
          <p:sp>
            <p:nvSpPr>
              <p:cNvPr id="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978729"/>
              </a:xfrm>
              <a:prstGeom prst="rect">
                <a:avLst/>
              </a:prstGeom>
              <a:blipFill>
                <a:blip r:embed="rId7"/>
                <a:stretch>
                  <a:fillRect l="-1000" t="-621" b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2667214"/>
                  </p:ext>
                </p:extLst>
              </p:nvPr>
            </p:nvGraphicFramePr>
            <p:xfrm>
              <a:off x="458084" y="2160848"/>
              <a:ext cx="8227832" cy="34779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2080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40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sz="1800" i="1">
                                        <a:latin typeface="Cambria Math"/>
                                      </a:rPr>
                                      <m:t>∨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1" i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∧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∧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2667214"/>
                  </p:ext>
                </p:extLst>
              </p:nvPr>
            </p:nvGraphicFramePr>
            <p:xfrm>
              <a:off x="458084" y="2160848"/>
              <a:ext cx="8227832" cy="34779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2080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85" t="-1538" r="-1096460" b="-7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4000" t="-1538" r="-1139000" b="-7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14000" t="-1538" r="-1039000" b="-7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9333" t="-1538" r="-592667" b="-7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77099" t="-1538" r="-239313" b="-7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26087" t="-1538" r="-354348" b="-7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91200" t="-1538" r="-291200" b="-7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73204" t="-1538" r="-552" b="-7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2284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lvl="1" algn="ctr">
                  <a:lnSpc>
                    <a:spcPct val="120000"/>
                  </a:lnSpc>
                </a:pPr>
                <a:r>
                  <a:rPr lang="en-US" altLang="zh-CN" sz="4400" dirty="0">
                    <a:latin typeface="+mj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4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6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8084" y="2160848"/>
              <a:ext cx="8227832" cy="34779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2080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40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sz="1800" i="1">
                                        <a:latin typeface="Cambria Math"/>
                                      </a:rPr>
                                      <m:t>∨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1" i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∧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∨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∧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8084" y="2160848"/>
              <a:ext cx="8227832" cy="34779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2080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85" t="-1538" r="-1096460" b="-7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4000" t="-1538" r="-1139000" b="-7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14000" t="-1538" r="-1039000" b="-7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9333" t="-1538" r="-592667" b="-7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77099" t="-1538" r="-239313" b="-7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26087" t="-1538" r="-354348" b="-7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1200" t="-1538" r="-291200" b="-7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73204" t="-1538" r="-552" b="-7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T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85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F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650671"/>
                <a:ext cx="9144000" cy="505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REMARK</a:t>
                </a:r>
                <a:r>
                  <a:rPr lang="en-US" altLang="zh-CN" sz="2400" dirty="0"/>
                  <a:t>: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/>
                          </a:rPr>
                          <m:t>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/>
                          </a:rPr>
                          <m:t>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/>
                          </a:rPr>
                          <m:t>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can be shown similarly.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50671"/>
                <a:ext cx="9144000" cy="505010"/>
              </a:xfrm>
              <a:prstGeom prst="rect">
                <a:avLst/>
              </a:prstGeom>
              <a:blipFill>
                <a:blip r:embed="rId8"/>
                <a:stretch>
                  <a:fillRect l="-1000" t="-1205" b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"/>
              <p:cNvSpPr txBox="1"/>
              <p:nvPr/>
            </p:nvSpPr>
            <p:spPr>
              <a:xfrm>
                <a:off x="0" y="1219200"/>
                <a:ext cx="914400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EXAMPLE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/>
                          </a:rPr>
                          <m:t>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/>
                          </a:rPr>
                          <m:t>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/>
                          </a:rPr>
                          <m:t>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altLang="zh-CN" sz="2400" b="1" dirty="0"/>
                  <a:t>             //distributive law</a:t>
                </a: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u="sng" dirty="0"/>
                  <a:t>Idea:   Show that </a:t>
                </a:r>
                <a14:m>
                  <m:oMath xmlns:m="http://schemas.openxmlformats.org/officeDocument/2006/math">
                    <m:r>
                      <a:rPr lang="en-US" altLang="zh-CN" sz="2400" i="1" u="sng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u="sng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u="sng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u="sng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u="sng" dirty="0"/>
                  <a:t>have the same truth table. </a:t>
                </a:r>
              </a:p>
            </p:txBody>
          </p:sp>
        </mc:Choice>
        <mc:Fallback xmlns="">
          <p:sp>
            <p:nvSpPr>
              <p:cNvPr id="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978729"/>
              </a:xfrm>
              <a:prstGeom prst="rect">
                <a:avLst/>
              </a:prstGeom>
              <a:blipFill>
                <a:blip r:embed="rId9"/>
                <a:stretch>
                  <a:fillRect l="-1000" t="-621" b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4889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lvl="1" algn="ctr">
                  <a:lnSpc>
                    <a:spcPct val="120000"/>
                  </a:lnSpc>
                </a:pPr>
                <a:r>
                  <a:rPr lang="en-US" altLang="zh-CN" sz="4400" dirty="0">
                    <a:latin typeface="+mj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4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6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"/>
              <p:cNvSpPr txBox="1"/>
              <p:nvPr/>
            </p:nvSpPr>
            <p:spPr>
              <a:xfrm>
                <a:off x="0" y="1219200"/>
                <a:ext cx="9144000" cy="408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EXAMPLE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b="1" dirty="0"/>
                  <a:t>                                      //commutative law</a:t>
                </a: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u="sng" dirty="0"/>
                  <a:t>Idea:  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u="sng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 u="sng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u="sng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d>
                    <m:r>
                      <a:rPr lang="en-US" altLang="zh-CN" sz="2400" i="1" u="sng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u="sng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i="1" u="sng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u="sng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sz="2400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u="sng" dirty="0"/>
                  <a:t>. </a:t>
                </a: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/>
                  <a:t>;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2400" dirty="0"/>
              </a:p>
              <a:p>
                <a:pPr marL="12573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altLang="zh-CN" sz="2400" dirty="0"/>
                  <a:t>  if and only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17145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400" dirty="0"/>
              </a:p>
              <a:p>
                <a:pPr marL="12573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altLang="zh-CN" sz="2400" dirty="0"/>
                  <a:t>  if and only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17145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400" dirty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081117"/>
              </a:xfrm>
              <a:prstGeom prst="rect">
                <a:avLst/>
              </a:prstGeom>
              <a:blipFill>
                <a:blip r:embed="rId7"/>
                <a:stretch>
                  <a:fillRect l="-1000" t="-149" b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181600"/>
                <a:ext cx="914400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REMARK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/>
                  <a:t> can be shown similarly.</a:t>
                </a: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Associative law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1600"/>
                <a:ext cx="9144000" cy="978729"/>
              </a:xfrm>
              <a:prstGeom prst="rect">
                <a:avLst/>
              </a:prstGeom>
              <a:blipFill>
                <a:blip r:embed="rId8"/>
                <a:stretch>
                  <a:fillRect l="-1000" t="-621" b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8595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lvl="1" algn="ctr">
                  <a:lnSpc>
                    <a:spcPct val="120000"/>
                  </a:lnSpc>
                </a:pPr>
                <a:r>
                  <a:rPr lang="en-US" altLang="zh-CN" sz="4400" dirty="0">
                    <a:latin typeface="+mj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4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6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"/>
              <p:cNvSpPr txBox="1"/>
              <p:nvPr/>
            </p:nvSpPr>
            <p:spPr>
              <a:xfrm>
                <a:off x="0" y="1219200"/>
                <a:ext cx="9144000" cy="408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EXAMPLE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b="1" dirty="0"/>
                  <a:t>                                      //commutative law</a:t>
                </a: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u="sng" dirty="0"/>
                  <a:t>Idea:  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u="sng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 u="sng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u="sng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d>
                    <m:r>
                      <a:rPr lang="en-US" altLang="zh-CN" sz="2400" i="1" u="sng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u="sng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i="1" u="sng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u="sng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2400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u="sng" dirty="0"/>
                  <a:t>. </a:t>
                </a: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/>
                  <a:t>;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sz="2400" dirty="0"/>
              </a:p>
              <a:p>
                <a:pPr marL="12573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zh-CN" sz="2400" dirty="0"/>
                  <a:t>  if and only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17145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400" dirty="0"/>
              </a:p>
              <a:p>
                <a:pPr marL="12573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zh-CN" sz="2400" dirty="0"/>
                  <a:t>  if and only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17145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400" dirty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081117"/>
              </a:xfrm>
              <a:prstGeom prst="rect">
                <a:avLst/>
              </a:prstGeom>
              <a:blipFill>
                <a:blip r:embed="rId7"/>
                <a:stretch>
                  <a:fillRect l="-1000" t="-149" b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181600"/>
                <a:ext cx="914400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REMARK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/>
                          </a:rPr>
                          <m:t>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/>
                          </a:rPr>
                          <m:t>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/>
                  <a:t> can be shown similarly.</a:t>
                </a: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Associative law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1600"/>
                <a:ext cx="9144000" cy="978729"/>
              </a:xfrm>
              <a:prstGeom prst="rect">
                <a:avLst/>
              </a:prstGeom>
              <a:blipFill>
                <a:blip r:embed="rId8"/>
                <a:stretch>
                  <a:fillRect l="-1000" t="-621" b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6472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Logical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59060"/>
                  </p:ext>
                </p:extLst>
              </p:nvPr>
            </p:nvGraphicFramePr>
            <p:xfrm>
              <a:off x="364960" y="1367696"/>
              <a:ext cx="8458200" cy="4564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76600">
                      <a:extLst>
                        <a:ext uri="{9D8B030D-6E8A-4147-A177-3AD203B41FA5}">
                          <a16:colId xmlns:a16="http://schemas.microsoft.com/office/drawing/2014/main" val="1150070222"/>
                        </a:ext>
                      </a:extLst>
                    </a:gridCol>
                    <a:gridCol w="44540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587">
                      <a:extLst>
                        <a:ext uri="{9D8B030D-6E8A-4147-A177-3AD203B41FA5}">
                          <a16:colId xmlns:a16="http://schemas.microsoft.com/office/drawing/2014/main" val="4133791555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b="1" dirty="0"/>
                            <a:t>Logical Equivalences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1" i="0" dirty="0">
                              <a:solidFill>
                                <a:schemeClr val="tx1"/>
                              </a:solidFill>
                            </a:rPr>
                            <a:t>NO.</a:t>
                          </a:r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Double Negation Law</a:t>
                          </a:r>
                        </a:p>
                        <a:p>
                          <a:pPr algn="r"/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双重否定律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altLang="zh-CN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3570">
                    <a:tc rowSpan="2">
                      <a:txBody>
                        <a:bodyPr/>
                        <a:lstStyle/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Identity Laws </a:t>
                          </a:r>
                        </a:p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同一律</a:t>
                          </a: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altLang="zh-C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357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altLang="zh-CN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343692"/>
                      </a:ext>
                    </a:extLst>
                  </a:tr>
                  <a:tr h="374904">
                    <a:tc rowSpan="2">
                      <a:txBody>
                        <a:bodyPr/>
                        <a:lstStyle/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Idempotent Laws</a:t>
                          </a:r>
                        </a:p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等幂律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altLang="zh-CN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8306841"/>
                      </a:ext>
                    </a:extLst>
                  </a:tr>
                  <a:tr h="37490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altLang="zh-CN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650152"/>
                      </a:ext>
                    </a:extLst>
                  </a:tr>
                  <a:tr h="374904">
                    <a:tc rowSpan="2">
                      <a:txBody>
                        <a:bodyPr/>
                        <a:lstStyle/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Domination Laws</a:t>
                          </a:r>
                        </a:p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零律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oMath>
                          </a14:m>
                          <a:endParaRPr lang="en-US" altLang="zh-CN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7916107"/>
                      </a:ext>
                    </a:extLst>
                  </a:tr>
                  <a:tr h="37490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oMath>
                          </a14:m>
                          <a:endParaRPr lang="en-US" altLang="zh-CN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716002"/>
                      </a:ext>
                    </a:extLst>
                  </a:tr>
                  <a:tr h="374904">
                    <a:tc rowSpan="2">
                      <a:txBody>
                        <a:bodyPr/>
                        <a:lstStyle/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Negation Laws</a:t>
                          </a:r>
                        </a:p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补余律</a:t>
                          </a: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∨¬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oMath>
                          </a14:m>
                          <a:endParaRPr lang="en-US" altLang="zh-CN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2770186"/>
                      </a:ext>
                    </a:extLst>
                  </a:tr>
                  <a:tr h="37490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∧¬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oMath>
                          </a14:m>
                          <a:endParaRPr lang="en-US" altLang="zh-C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83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59060"/>
                  </p:ext>
                </p:extLst>
              </p:nvPr>
            </p:nvGraphicFramePr>
            <p:xfrm>
              <a:off x="364960" y="1367696"/>
              <a:ext cx="8458200" cy="4564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76600">
                      <a:extLst>
                        <a:ext uri="{9D8B030D-6E8A-4147-A177-3AD203B41FA5}">
                          <a16:colId xmlns:a16="http://schemas.microsoft.com/office/drawing/2014/main" val="1150070222"/>
                        </a:ext>
                      </a:extLst>
                    </a:gridCol>
                    <a:gridCol w="44540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587">
                      <a:extLst>
                        <a:ext uri="{9D8B030D-6E8A-4147-A177-3AD203B41FA5}">
                          <a16:colId xmlns:a16="http://schemas.microsoft.com/office/drawing/2014/main" val="4133791555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b="1" dirty="0"/>
                            <a:t>Logical Equivalences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1" i="0" dirty="0">
                              <a:solidFill>
                                <a:schemeClr val="tx1"/>
                              </a:solidFill>
                            </a:rPr>
                            <a:t>NO.</a:t>
                          </a:r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Double Negation Law</a:t>
                          </a:r>
                        </a:p>
                        <a:p>
                          <a:pPr algn="r"/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双重否定律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62609" r="-16530" b="-50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0848">
                    <a:tc rowSpan="2">
                      <a:txBody>
                        <a:bodyPr/>
                        <a:lstStyle/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Identity Laws </a:t>
                          </a:r>
                        </a:p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同一律</a:t>
                          </a: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263380" r="-16530" b="-7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281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363380" r="-16530" b="-6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343692"/>
                      </a:ext>
                    </a:extLst>
                  </a:tr>
                  <a:tr h="432816">
                    <a:tc rowSpan="2">
                      <a:txBody>
                        <a:bodyPr/>
                        <a:lstStyle/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Idempotent Laws</a:t>
                          </a:r>
                        </a:p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等幂律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463380" r="-16530" b="-5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8306841"/>
                      </a:ext>
                    </a:extLst>
                  </a:tr>
                  <a:tr h="43281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563380" r="-16530" b="-4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650152"/>
                      </a:ext>
                    </a:extLst>
                  </a:tr>
                  <a:tr h="432816">
                    <a:tc rowSpan="2">
                      <a:txBody>
                        <a:bodyPr/>
                        <a:lstStyle/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Domination Laws</a:t>
                          </a:r>
                        </a:p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零律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663380" r="-16530" b="-3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7916107"/>
                      </a:ext>
                    </a:extLst>
                  </a:tr>
                  <a:tr h="43281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763380" r="-16530" b="-2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716002"/>
                      </a:ext>
                    </a:extLst>
                  </a:tr>
                  <a:tr h="430848">
                    <a:tc rowSpan="2">
                      <a:txBody>
                        <a:bodyPr/>
                        <a:lstStyle/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Negation Laws</a:t>
                          </a:r>
                        </a:p>
                        <a:p>
                          <a:pPr algn="r">
                            <a:lnSpc>
                              <a:spcPct val="120000"/>
                            </a:lnSpc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补余律</a:t>
                          </a: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863380" r="-16530" b="-1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2770186"/>
                      </a:ext>
                    </a:extLst>
                  </a:tr>
                  <a:tr h="43084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963380" r="-16530" b="-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831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58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Logical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330785"/>
                  </p:ext>
                </p:extLst>
              </p:nvPr>
            </p:nvGraphicFramePr>
            <p:xfrm>
              <a:off x="364960" y="1371600"/>
              <a:ext cx="8458200" cy="47286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74142">
                      <a:extLst>
                        <a:ext uri="{9D8B030D-6E8A-4147-A177-3AD203B41FA5}">
                          <a16:colId xmlns:a16="http://schemas.microsoft.com/office/drawing/2014/main" val="1150070222"/>
                        </a:ext>
                      </a:extLst>
                    </a:gridCol>
                    <a:gridCol w="44564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587">
                      <a:extLst>
                        <a:ext uri="{9D8B030D-6E8A-4147-A177-3AD203B41FA5}">
                          <a16:colId xmlns:a16="http://schemas.microsoft.com/office/drawing/2014/main" val="4133791555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b="1" dirty="0"/>
                            <a:t>Logical Equivalences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1" i="0" dirty="0">
                              <a:solidFill>
                                <a:schemeClr val="tx1"/>
                              </a:solidFill>
                            </a:rPr>
                            <a:t>NO.</a:t>
                          </a:r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8600">
                    <a:tc rowSpan="2">
                      <a:txBody>
                        <a:bodyPr/>
                        <a:lstStyle/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Commutative Laws</a:t>
                          </a:r>
                        </a:p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交换律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i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altLang="zh-CN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altLang="zh-CN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403412"/>
                      </a:ext>
                    </a:extLst>
                  </a:tr>
                  <a:tr h="363570">
                    <a:tc rowSpan="2">
                      <a:txBody>
                        <a:bodyPr/>
                        <a:lstStyle/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Associative Laws</a:t>
                          </a:r>
                        </a:p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结合律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∨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∨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∨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∨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3570">
                    <a:tc vMerge="1"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∧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∧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)∧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en-US" altLang="zh-CN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343692"/>
                      </a:ext>
                    </a:extLst>
                  </a:tr>
                  <a:tr h="374904">
                    <a:tc rowSpan="2">
                      <a:txBody>
                        <a:bodyPr/>
                        <a:lstStyle/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Distributive Laws</a:t>
                          </a:r>
                        </a:p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分配律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∨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∧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∨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∧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oMath>
                          </a14:m>
                          <a:endParaRPr lang="en-US" altLang="zh-CN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8306841"/>
                      </a:ext>
                    </a:extLst>
                  </a:tr>
                  <a:tr h="374904">
                    <a:tc vMerge="1"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∨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∧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∨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∨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oMath>
                          </a14:m>
                          <a:endParaRPr lang="en-US" altLang="zh-CN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650152"/>
                      </a:ext>
                    </a:extLst>
                  </a:tr>
                  <a:tr h="374904">
                    <a:tc rowSpan="2">
                      <a:txBody>
                        <a:bodyPr/>
                        <a:lstStyle/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De Morgan’s Laws </a:t>
                          </a:r>
                        </a:p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摩根律</a:t>
                          </a: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∧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¬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∨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¬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oMath>
                          </a14:m>
                          <a:endParaRPr lang="en-US" altLang="zh-CN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7916107"/>
                      </a:ext>
                    </a:extLst>
                  </a:tr>
                  <a:tr h="374904">
                    <a:tc vMerge="1"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¬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∨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≡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¬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¬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oMath>
                          </a14:m>
                          <a:endParaRPr lang="en-US" altLang="zh-C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716002"/>
                      </a:ext>
                    </a:extLst>
                  </a:tr>
                  <a:tr h="374904">
                    <a:tc rowSpan="2"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Absorption Laws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吸收律</a:t>
                          </a: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∨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∧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a:t>18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2770186"/>
                      </a:ext>
                    </a:extLst>
                  </a:tr>
                  <a:tr h="374904"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∨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altLang="zh-CN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83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330785"/>
                  </p:ext>
                </p:extLst>
              </p:nvPr>
            </p:nvGraphicFramePr>
            <p:xfrm>
              <a:off x="364960" y="1371600"/>
              <a:ext cx="8458200" cy="47286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74142">
                      <a:extLst>
                        <a:ext uri="{9D8B030D-6E8A-4147-A177-3AD203B41FA5}">
                          <a16:colId xmlns:a16="http://schemas.microsoft.com/office/drawing/2014/main" val="1150070222"/>
                        </a:ext>
                      </a:extLst>
                    </a:gridCol>
                    <a:gridCol w="44564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7587">
                      <a:extLst>
                        <a:ext uri="{9D8B030D-6E8A-4147-A177-3AD203B41FA5}">
                          <a16:colId xmlns:a16="http://schemas.microsoft.com/office/drawing/2014/main" val="4133791555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b="1" dirty="0"/>
                            <a:t>Logical Equivalences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1" i="0" dirty="0">
                              <a:solidFill>
                                <a:schemeClr val="tx1"/>
                              </a:solidFill>
                            </a:rPr>
                            <a:t>NO.</a:t>
                          </a:r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2816">
                    <a:tc rowSpan="2">
                      <a:txBody>
                        <a:bodyPr/>
                        <a:lstStyle/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Commutative Laws</a:t>
                          </a:r>
                        </a:p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交换律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101408" r="-16530" b="-9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81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201408" r="-16530" b="-8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403412"/>
                      </a:ext>
                    </a:extLst>
                  </a:tr>
                  <a:tr h="430848">
                    <a:tc rowSpan="2">
                      <a:txBody>
                        <a:bodyPr/>
                        <a:lstStyle/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Associative Laws</a:t>
                          </a:r>
                        </a:p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结合律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305714" r="-16530" b="-7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2816">
                    <a:tc vMerge="1"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400000" r="-16530" b="-6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343692"/>
                      </a:ext>
                    </a:extLst>
                  </a:tr>
                  <a:tr h="432816">
                    <a:tc rowSpan="2">
                      <a:txBody>
                        <a:bodyPr/>
                        <a:lstStyle/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Distributive Laws</a:t>
                          </a:r>
                        </a:p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分配律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493056" r="-16530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8306841"/>
                      </a:ext>
                    </a:extLst>
                  </a:tr>
                  <a:tr h="432816">
                    <a:tc vMerge="1"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601408" r="-16530" b="-4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650152"/>
                      </a:ext>
                    </a:extLst>
                  </a:tr>
                  <a:tr h="432816">
                    <a:tc rowSpan="2">
                      <a:txBody>
                        <a:bodyPr/>
                        <a:lstStyle/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De Morgan’s Laws </a:t>
                          </a:r>
                        </a:p>
                        <a:p>
                          <a:pPr marL="0" indent="0" algn="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摩根律</a:t>
                          </a: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701408" r="-16530" b="-3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7916107"/>
                      </a:ext>
                    </a:extLst>
                  </a:tr>
                  <a:tr h="430848">
                    <a:tc vMerge="1"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812857" r="-1653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17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716002"/>
                      </a:ext>
                    </a:extLst>
                  </a:tr>
                  <a:tr h="430848">
                    <a:tc rowSpan="2"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Absorption Laws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zh-CN" altLang="en-US" sz="2000" b="0" dirty="0">
                              <a:solidFill>
                                <a:schemeClr val="tx1"/>
                              </a:solidFill>
                            </a:rPr>
                            <a:t>吸收律</a:t>
                          </a: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900000" r="-16530" b="-1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2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a:t>18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2770186"/>
                      </a:ext>
                    </a:extLst>
                  </a:tr>
                  <a:tr h="432816"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altLang="zh-CN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634" t="-1000000" r="-16530" b="-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2000" b="0" i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831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66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3.5|188.6|86.5|145|26.2|10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1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|7.4|0.8|15.9|10.1|11.6|12.4|8.4|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6|11.3|4.1|11.3|9.7|8.5|4.1|5|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4|16.7|16.1|28|30.8|31.7|17.2|5.4|10.6|11.4|13.8|9.3|5.1|28.3|13.9|14.6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3|29.9|68.1|18.7|73.6|8.3|48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28.7|30.5|34.8|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71836</TotalTime>
  <Words>1402</Words>
  <Application>Microsoft Office PowerPoint</Application>
  <PresentationFormat>全屏显示(4:3)</PresentationFormat>
  <Paragraphs>341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Courier New</vt:lpstr>
      <vt:lpstr>Wingdings</vt:lpstr>
      <vt:lpstr>Office Theme</vt:lpstr>
      <vt:lpstr>Discrete Mathematics Lecture 3</vt:lpstr>
      <vt:lpstr>Summary of Lecture 2</vt:lpstr>
      <vt:lpstr>Logically Equivalent</vt:lpstr>
      <vt:lpstr>Proving A≡B</vt:lpstr>
      <vt:lpstr>Proving A≡B</vt:lpstr>
      <vt:lpstr>Proving A≡B</vt:lpstr>
      <vt:lpstr>Proving A≡B</vt:lpstr>
      <vt:lpstr>Logical Equivalences</vt:lpstr>
      <vt:lpstr>Logical Equivalences</vt:lpstr>
      <vt:lpstr>Logical Equivalences</vt:lpstr>
      <vt:lpstr>Proving A≡B</vt:lpstr>
      <vt:lpstr>Tautological Implications</vt:lpstr>
      <vt:lpstr>Proving A⇒B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1710</cp:revision>
  <cp:lastPrinted>2015-09-20T07:42:22Z</cp:lastPrinted>
  <dcterms:created xsi:type="dcterms:W3CDTF">2014-04-06T04:43:09Z</dcterms:created>
  <dcterms:modified xsi:type="dcterms:W3CDTF">2020-03-07T14:48:08Z</dcterms:modified>
</cp:coreProperties>
</file>