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71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BEF373CB-FA3B-40CC-9947-B6D6873F7AA2}" type="datetimeFigureOut">
              <a:rPr lang="zh-CN" altLang="en-US" smtClean="0"/>
              <a:t>2017/9/19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4074FE7-33A6-4484-89E1-EC349B37E955}" type="slidenum">
              <a:rPr lang="zh-CN" altLang="en-US" smtClean="0"/>
              <a:t>‹#›</a:t>
            </a:fld>
            <a:endParaRPr lang="zh-CN" altLang="en-US"/>
          </a:p>
        </p:txBody>
      </p:sp>
    </p:spTree>
    <p:extLst>
      <p:ext uri="{BB962C8B-B14F-4D97-AF65-F5344CB8AC3E}">
        <p14:creationId xmlns:p14="http://schemas.microsoft.com/office/powerpoint/2010/main" val="23643537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EF373CB-FA3B-40CC-9947-B6D6873F7AA2}" type="datetimeFigureOut">
              <a:rPr lang="zh-CN" altLang="en-US" smtClean="0"/>
              <a:t>2017/9/19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4074FE7-33A6-4484-89E1-EC349B37E955}" type="slidenum">
              <a:rPr lang="zh-CN" altLang="en-US" smtClean="0"/>
              <a:t>‹#›</a:t>
            </a:fld>
            <a:endParaRPr lang="zh-CN" altLang="en-US"/>
          </a:p>
        </p:txBody>
      </p:sp>
    </p:spTree>
    <p:extLst>
      <p:ext uri="{BB962C8B-B14F-4D97-AF65-F5344CB8AC3E}">
        <p14:creationId xmlns:p14="http://schemas.microsoft.com/office/powerpoint/2010/main" val="32569657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EF373CB-FA3B-40CC-9947-B6D6873F7AA2}" type="datetimeFigureOut">
              <a:rPr lang="zh-CN" altLang="en-US" smtClean="0"/>
              <a:t>2017/9/19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4074FE7-33A6-4484-89E1-EC349B37E955}" type="slidenum">
              <a:rPr lang="zh-CN" altLang="en-US" smtClean="0"/>
              <a:t>‹#›</a:t>
            </a:fld>
            <a:endParaRPr lang="zh-CN" alt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8828596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EF373CB-FA3B-40CC-9947-B6D6873F7AA2}" type="datetimeFigureOut">
              <a:rPr lang="zh-CN" altLang="en-US" smtClean="0"/>
              <a:t>2017/9/19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4074FE7-33A6-4484-89E1-EC349B37E955}" type="slidenum">
              <a:rPr lang="zh-CN" altLang="en-US" smtClean="0"/>
              <a:t>‹#›</a:t>
            </a:fld>
            <a:endParaRPr lang="zh-CN" altLang="en-US"/>
          </a:p>
        </p:txBody>
      </p:sp>
    </p:spTree>
    <p:extLst>
      <p:ext uri="{BB962C8B-B14F-4D97-AF65-F5344CB8AC3E}">
        <p14:creationId xmlns:p14="http://schemas.microsoft.com/office/powerpoint/2010/main" val="836426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EF373CB-FA3B-40CC-9947-B6D6873F7AA2}" type="datetimeFigureOut">
              <a:rPr lang="zh-CN" altLang="en-US" smtClean="0"/>
              <a:t>2017/9/19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4074FE7-33A6-4484-89E1-EC349B37E955}" type="slidenum">
              <a:rPr lang="zh-CN" altLang="en-US" smtClean="0"/>
              <a:t>‹#›</a:t>
            </a:fld>
            <a:endParaRPr lang="zh-CN" alt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4405761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EF373CB-FA3B-40CC-9947-B6D6873F7AA2}" type="datetimeFigureOut">
              <a:rPr lang="zh-CN" altLang="en-US" smtClean="0"/>
              <a:t>2017/9/19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4074FE7-33A6-4484-89E1-EC349B37E955}" type="slidenum">
              <a:rPr lang="zh-CN" altLang="en-US" smtClean="0"/>
              <a:t>‹#›</a:t>
            </a:fld>
            <a:endParaRPr lang="zh-CN" altLang="en-US"/>
          </a:p>
        </p:txBody>
      </p:sp>
    </p:spTree>
    <p:extLst>
      <p:ext uri="{BB962C8B-B14F-4D97-AF65-F5344CB8AC3E}">
        <p14:creationId xmlns:p14="http://schemas.microsoft.com/office/powerpoint/2010/main" val="39733699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EF373CB-FA3B-40CC-9947-B6D6873F7AA2}" type="datetimeFigureOut">
              <a:rPr lang="zh-CN" altLang="en-US" smtClean="0"/>
              <a:t>2017/9/19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4074FE7-33A6-4484-89E1-EC349B37E955}" type="slidenum">
              <a:rPr lang="zh-CN" altLang="en-US" smtClean="0"/>
              <a:t>‹#›</a:t>
            </a:fld>
            <a:endParaRPr lang="zh-CN" altLang="en-US"/>
          </a:p>
        </p:txBody>
      </p:sp>
    </p:spTree>
    <p:extLst>
      <p:ext uri="{BB962C8B-B14F-4D97-AF65-F5344CB8AC3E}">
        <p14:creationId xmlns:p14="http://schemas.microsoft.com/office/powerpoint/2010/main" val="23279087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EF373CB-FA3B-40CC-9947-B6D6873F7AA2}" type="datetimeFigureOut">
              <a:rPr lang="zh-CN" altLang="en-US" smtClean="0"/>
              <a:t>2017/9/19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4074FE7-33A6-4484-89E1-EC349B37E955}" type="slidenum">
              <a:rPr lang="zh-CN" altLang="en-US" smtClean="0"/>
              <a:t>‹#›</a:t>
            </a:fld>
            <a:endParaRPr lang="zh-CN" altLang="en-US"/>
          </a:p>
        </p:txBody>
      </p:sp>
    </p:spTree>
    <p:extLst>
      <p:ext uri="{BB962C8B-B14F-4D97-AF65-F5344CB8AC3E}">
        <p14:creationId xmlns:p14="http://schemas.microsoft.com/office/powerpoint/2010/main" val="37216885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EF373CB-FA3B-40CC-9947-B6D6873F7AA2}" type="datetimeFigureOut">
              <a:rPr lang="zh-CN" altLang="en-US" smtClean="0"/>
              <a:t>2017/9/19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4074FE7-33A6-4484-89E1-EC349B37E955}" type="slidenum">
              <a:rPr lang="zh-CN" altLang="en-US" smtClean="0"/>
              <a:t>‹#›</a:t>
            </a:fld>
            <a:endParaRPr lang="zh-CN" altLang="en-US"/>
          </a:p>
        </p:txBody>
      </p:sp>
    </p:spTree>
    <p:extLst>
      <p:ext uri="{BB962C8B-B14F-4D97-AF65-F5344CB8AC3E}">
        <p14:creationId xmlns:p14="http://schemas.microsoft.com/office/powerpoint/2010/main" val="6430395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EF373CB-FA3B-40CC-9947-B6D6873F7AA2}" type="datetimeFigureOut">
              <a:rPr lang="zh-CN" altLang="en-US" smtClean="0"/>
              <a:t>2017/9/19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4074FE7-33A6-4484-89E1-EC349B37E955}" type="slidenum">
              <a:rPr lang="zh-CN" altLang="en-US" smtClean="0"/>
              <a:t>‹#›</a:t>
            </a:fld>
            <a:endParaRPr lang="zh-CN" altLang="en-US"/>
          </a:p>
        </p:txBody>
      </p:sp>
    </p:spTree>
    <p:extLst>
      <p:ext uri="{BB962C8B-B14F-4D97-AF65-F5344CB8AC3E}">
        <p14:creationId xmlns:p14="http://schemas.microsoft.com/office/powerpoint/2010/main" val="39120362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BEF373CB-FA3B-40CC-9947-B6D6873F7AA2}" type="datetimeFigureOut">
              <a:rPr lang="zh-CN" altLang="en-US" smtClean="0"/>
              <a:t>2017/9/19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4074FE7-33A6-4484-89E1-EC349B37E955}" type="slidenum">
              <a:rPr lang="zh-CN" altLang="en-US" smtClean="0"/>
              <a:t>‹#›</a:t>
            </a:fld>
            <a:endParaRPr lang="zh-CN" altLang="en-US"/>
          </a:p>
        </p:txBody>
      </p:sp>
    </p:spTree>
    <p:extLst>
      <p:ext uri="{BB962C8B-B14F-4D97-AF65-F5344CB8AC3E}">
        <p14:creationId xmlns:p14="http://schemas.microsoft.com/office/powerpoint/2010/main" val="41942610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BEF373CB-FA3B-40CC-9947-B6D6873F7AA2}" type="datetimeFigureOut">
              <a:rPr lang="zh-CN" altLang="en-US" smtClean="0"/>
              <a:t>2017/9/19</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44074FE7-33A6-4484-89E1-EC349B37E955}" type="slidenum">
              <a:rPr lang="zh-CN" altLang="en-US" smtClean="0"/>
              <a:t>‹#›</a:t>
            </a:fld>
            <a:endParaRPr lang="zh-CN" altLang="en-US"/>
          </a:p>
        </p:txBody>
      </p:sp>
    </p:spTree>
    <p:extLst>
      <p:ext uri="{BB962C8B-B14F-4D97-AF65-F5344CB8AC3E}">
        <p14:creationId xmlns:p14="http://schemas.microsoft.com/office/powerpoint/2010/main" val="18206223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BEF373CB-FA3B-40CC-9947-B6D6873F7AA2}" type="datetimeFigureOut">
              <a:rPr lang="zh-CN" altLang="en-US" smtClean="0"/>
              <a:t>2017/9/19</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44074FE7-33A6-4484-89E1-EC349B37E955}" type="slidenum">
              <a:rPr lang="zh-CN" altLang="en-US" smtClean="0"/>
              <a:t>‹#›</a:t>
            </a:fld>
            <a:endParaRPr lang="zh-CN" altLang="en-US"/>
          </a:p>
        </p:txBody>
      </p:sp>
    </p:spTree>
    <p:extLst>
      <p:ext uri="{BB962C8B-B14F-4D97-AF65-F5344CB8AC3E}">
        <p14:creationId xmlns:p14="http://schemas.microsoft.com/office/powerpoint/2010/main" val="4649949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F373CB-FA3B-40CC-9947-B6D6873F7AA2}" type="datetimeFigureOut">
              <a:rPr lang="zh-CN" altLang="en-US" smtClean="0"/>
              <a:t>2017/9/19</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44074FE7-33A6-4484-89E1-EC349B37E955}" type="slidenum">
              <a:rPr lang="zh-CN" altLang="en-US" smtClean="0"/>
              <a:t>‹#›</a:t>
            </a:fld>
            <a:endParaRPr lang="zh-CN" altLang="en-US"/>
          </a:p>
        </p:txBody>
      </p:sp>
    </p:spTree>
    <p:extLst>
      <p:ext uri="{BB962C8B-B14F-4D97-AF65-F5344CB8AC3E}">
        <p14:creationId xmlns:p14="http://schemas.microsoft.com/office/powerpoint/2010/main" val="16962654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BEF373CB-FA3B-40CC-9947-B6D6873F7AA2}" type="datetimeFigureOut">
              <a:rPr lang="zh-CN" altLang="en-US" smtClean="0"/>
              <a:t>2017/9/19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4074FE7-33A6-4484-89E1-EC349B37E955}" type="slidenum">
              <a:rPr lang="zh-CN" altLang="en-US" smtClean="0"/>
              <a:t>‹#›</a:t>
            </a:fld>
            <a:endParaRPr lang="zh-CN" altLang="en-US"/>
          </a:p>
        </p:txBody>
      </p:sp>
    </p:spTree>
    <p:extLst>
      <p:ext uri="{BB962C8B-B14F-4D97-AF65-F5344CB8AC3E}">
        <p14:creationId xmlns:p14="http://schemas.microsoft.com/office/powerpoint/2010/main" val="16676555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BEF373CB-FA3B-40CC-9947-B6D6873F7AA2}" type="datetimeFigureOut">
              <a:rPr lang="zh-CN" altLang="en-US" smtClean="0"/>
              <a:t>2017/9/19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4074FE7-33A6-4484-89E1-EC349B37E955}" type="slidenum">
              <a:rPr lang="zh-CN" altLang="en-US" smtClean="0"/>
              <a:t>‹#›</a:t>
            </a:fld>
            <a:endParaRPr lang="zh-CN" altLang="en-US"/>
          </a:p>
        </p:txBody>
      </p:sp>
    </p:spTree>
    <p:extLst>
      <p:ext uri="{BB962C8B-B14F-4D97-AF65-F5344CB8AC3E}">
        <p14:creationId xmlns:p14="http://schemas.microsoft.com/office/powerpoint/2010/main" val="16572397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EF373CB-FA3B-40CC-9947-B6D6873F7AA2}" type="datetimeFigureOut">
              <a:rPr lang="zh-CN" altLang="en-US" smtClean="0"/>
              <a:t>2017/9/19</a:t>
            </a:fld>
            <a:endParaRPr lang="zh-CN" alt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4074FE7-33A6-4484-89E1-EC349B37E955}" type="slidenum">
              <a:rPr lang="zh-CN" altLang="en-US" smtClean="0"/>
              <a:t>‹#›</a:t>
            </a:fld>
            <a:endParaRPr lang="zh-CN" altLang="en-US"/>
          </a:p>
        </p:txBody>
      </p:sp>
    </p:spTree>
    <p:extLst>
      <p:ext uri="{BB962C8B-B14F-4D97-AF65-F5344CB8AC3E}">
        <p14:creationId xmlns:p14="http://schemas.microsoft.com/office/powerpoint/2010/main" val="38153737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07067" y="1872272"/>
            <a:ext cx="7766936" cy="1646302"/>
          </a:xfrm>
        </p:spPr>
        <p:txBody>
          <a:bodyPr/>
          <a:lstStyle/>
          <a:p>
            <a:pPr algn="ctr"/>
            <a:r>
              <a:rPr lang="en-US" altLang="zh-CN" dirty="0" smtClean="0"/>
              <a:t>Operating System</a:t>
            </a:r>
            <a:endParaRPr lang="zh-CN" altLang="en-US" dirty="0"/>
          </a:p>
        </p:txBody>
      </p:sp>
      <p:sp>
        <p:nvSpPr>
          <p:cNvPr id="3" name="副标题 2"/>
          <p:cNvSpPr>
            <a:spLocks noGrp="1"/>
          </p:cNvSpPr>
          <p:nvPr>
            <p:ph type="subTitle" idx="1"/>
          </p:nvPr>
        </p:nvSpPr>
        <p:spPr/>
        <p:txBody>
          <a:bodyPr>
            <a:normAutofit/>
          </a:bodyPr>
          <a:lstStyle/>
          <a:p>
            <a:pPr algn="ctr"/>
            <a:r>
              <a:rPr lang="en-US" altLang="zh-CN" sz="2400" dirty="0" smtClean="0"/>
              <a:t>1552678 </a:t>
            </a:r>
            <a:r>
              <a:rPr lang="zh-CN" altLang="en-US" sz="2400" dirty="0" smtClean="0"/>
              <a:t>王思源  </a:t>
            </a:r>
            <a:r>
              <a:rPr lang="en-US" altLang="zh-CN" sz="2400" dirty="0" smtClean="0"/>
              <a:t>1552679 </a:t>
            </a:r>
            <a:r>
              <a:rPr lang="zh-CN" altLang="en-US" sz="2400" dirty="0" smtClean="0"/>
              <a:t>占毅鸣</a:t>
            </a:r>
            <a:endParaRPr lang="zh-CN" altLang="en-US" sz="2400" dirty="0"/>
          </a:p>
        </p:txBody>
      </p:sp>
    </p:spTree>
    <p:extLst>
      <p:ext uri="{BB962C8B-B14F-4D97-AF65-F5344CB8AC3E}">
        <p14:creationId xmlns:p14="http://schemas.microsoft.com/office/powerpoint/2010/main" val="217499326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77334" y="846161"/>
            <a:ext cx="8596668" cy="5195201"/>
          </a:xfrm>
        </p:spPr>
        <p:txBody>
          <a:bodyPr>
            <a:normAutofit/>
          </a:bodyPr>
          <a:lstStyle/>
          <a:p>
            <a:pPr lvl="1"/>
            <a:r>
              <a:rPr lang="en-US" altLang="zh-CN" sz="2600" dirty="0" smtClean="0"/>
              <a:t>1</a:t>
            </a:r>
            <a:r>
              <a:rPr lang="zh-CN" altLang="en-US" sz="2600" dirty="0" smtClean="0"/>
              <a:t>、项目说明</a:t>
            </a:r>
            <a:endParaRPr lang="en-US" altLang="zh-CN" sz="2600" dirty="0" smtClean="0"/>
          </a:p>
          <a:p>
            <a:endParaRPr lang="en-US" altLang="zh-CN" sz="2800" dirty="0" smtClean="0"/>
          </a:p>
          <a:p>
            <a:pPr lvl="1"/>
            <a:r>
              <a:rPr lang="en-US" altLang="zh-CN" sz="2600" dirty="0" smtClean="0"/>
              <a:t>2</a:t>
            </a:r>
            <a:r>
              <a:rPr lang="zh-CN" altLang="en-US" sz="2600" dirty="0" smtClean="0"/>
              <a:t>、功能介绍</a:t>
            </a:r>
            <a:endParaRPr lang="en-US" altLang="zh-CN" sz="2600" dirty="0" smtClean="0"/>
          </a:p>
          <a:p>
            <a:endParaRPr lang="en-US" altLang="zh-CN" sz="2800" dirty="0" smtClean="0"/>
          </a:p>
          <a:p>
            <a:pPr lvl="1"/>
            <a:r>
              <a:rPr lang="en-US" altLang="zh-CN" sz="2600" dirty="0" smtClean="0"/>
              <a:t>3</a:t>
            </a:r>
            <a:r>
              <a:rPr lang="zh-CN" altLang="en-US" sz="2600" dirty="0" smtClean="0"/>
              <a:t>、心得体会</a:t>
            </a:r>
            <a:endParaRPr lang="en-US" altLang="zh-CN" sz="2600" dirty="0" smtClean="0"/>
          </a:p>
          <a:p>
            <a:endParaRPr lang="en-US" altLang="zh-CN" sz="2800" dirty="0" smtClean="0"/>
          </a:p>
          <a:p>
            <a:pPr lvl="1"/>
            <a:r>
              <a:rPr lang="en-US" altLang="zh-CN" sz="2600" dirty="0" smtClean="0"/>
              <a:t>4</a:t>
            </a:r>
            <a:r>
              <a:rPr lang="zh-CN" altLang="en-US" sz="2600" dirty="0" smtClean="0"/>
              <a:t>、成员分工</a:t>
            </a:r>
            <a:endParaRPr lang="zh-CN" altLang="en-US" sz="2600" dirty="0"/>
          </a:p>
        </p:txBody>
      </p:sp>
    </p:spTree>
    <p:extLst>
      <p:ext uri="{BB962C8B-B14F-4D97-AF65-F5344CB8AC3E}">
        <p14:creationId xmlns:p14="http://schemas.microsoft.com/office/powerpoint/2010/main" val="109658731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609600"/>
            <a:ext cx="8596668" cy="809767"/>
          </a:xfrm>
        </p:spPr>
        <p:txBody>
          <a:bodyPr/>
          <a:lstStyle/>
          <a:p>
            <a:r>
              <a:rPr lang="en-US" altLang="zh-CN" dirty="0" smtClean="0"/>
              <a:t>1</a:t>
            </a:r>
            <a:r>
              <a:rPr lang="zh-CN" altLang="en-US" dirty="0" smtClean="0"/>
              <a:t>、项目说明</a:t>
            </a:r>
            <a:endParaRPr lang="zh-CN" altLang="en-US" dirty="0"/>
          </a:p>
        </p:txBody>
      </p:sp>
      <p:sp>
        <p:nvSpPr>
          <p:cNvPr id="3" name="内容占位符 2"/>
          <p:cNvSpPr>
            <a:spLocks noGrp="1"/>
          </p:cNvSpPr>
          <p:nvPr>
            <p:ph idx="1"/>
          </p:nvPr>
        </p:nvSpPr>
        <p:spPr>
          <a:xfrm>
            <a:off x="677334" y="1419367"/>
            <a:ext cx="8596668" cy="4858603"/>
          </a:xfrm>
        </p:spPr>
        <p:txBody>
          <a:bodyPr/>
          <a:lstStyle/>
          <a:p>
            <a:r>
              <a:rPr lang="zh-CN" altLang="zh-CN" sz="2000" dirty="0">
                <a:latin typeface="仿宋" panose="02010609060101010101" pitchFamily="49" charset="-122"/>
                <a:ea typeface="仿宋" panose="02010609060101010101" pitchFamily="49" charset="-122"/>
              </a:rPr>
              <a:t>本项目在操作系统中编写了应用程序，通过调用操作系统当前的进程映像，从硬盘上读取一个可执行文件，而这个可执行文件就是我们编写的应用程序，从而在源码上实现用户级的应用。</a:t>
            </a:r>
          </a:p>
          <a:p>
            <a:r>
              <a:rPr lang="zh-CN" altLang="zh-CN" sz="2000" dirty="0">
                <a:latin typeface="仿宋" panose="02010609060101010101" pitchFamily="49" charset="-122"/>
                <a:ea typeface="仿宋" panose="02010609060101010101" pitchFamily="49" charset="-122"/>
              </a:rPr>
              <a:t>在具体的实现过程中，由于操作系统源码已经准备了若干可用于应用程序的库函数，所以我们就将这些库函数单独链接成一个文件，换句话说就是聚合了一个</a:t>
            </a:r>
            <a:r>
              <a:rPr lang="en-GB" altLang="zh-CN" sz="2000" dirty="0">
                <a:latin typeface="仿宋" panose="02010609060101010101" pitchFamily="49" charset="-122"/>
                <a:ea typeface="仿宋" panose="02010609060101010101" pitchFamily="49" charset="-122"/>
              </a:rPr>
              <a:t>C</a:t>
            </a:r>
            <a:r>
              <a:rPr lang="zh-CN" altLang="zh-CN" sz="2000" dirty="0">
                <a:latin typeface="仿宋" panose="02010609060101010101" pitchFamily="49" charset="-122"/>
                <a:ea typeface="仿宋" panose="02010609060101010101" pitchFamily="49" charset="-122"/>
              </a:rPr>
              <a:t>运行时库，而这个库里面编译好了应用程序在运行中需要的所有库函数代码。其中特殊的是，</a:t>
            </a:r>
            <a:r>
              <a:rPr lang="en-US" altLang="zh-CN" sz="2000" dirty="0">
                <a:latin typeface="仿宋" panose="02010609060101010101" pitchFamily="49" charset="-122"/>
                <a:ea typeface="仿宋" panose="02010609060101010101" pitchFamily="49" charset="-122"/>
              </a:rPr>
              <a:t>main() </a:t>
            </a:r>
            <a:r>
              <a:rPr lang="zh-CN" altLang="zh-CN" sz="2000" dirty="0">
                <a:latin typeface="仿宋" panose="02010609060101010101" pitchFamily="49" charset="-122"/>
                <a:ea typeface="仿宋" panose="02010609060101010101" pitchFamily="49" charset="-122"/>
              </a:rPr>
              <a:t>函数作为整个应用程序运行的主函数，需要操作系统专门为其准备参数（</a:t>
            </a:r>
            <a:r>
              <a:rPr lang="en-US" altLang="zh-CN" sz="2000" dirty="0" err="1">
                <a:latin typeface="仿宋" panose="02010609060101010101" pitchFamily="49" charset="-122"/>
                <a:ea typeface="仿宋" panose="02010609060101010101" pitchFamily="49" charset="-122"/>
              </a:rPr>
              <a:t>argc</a:t>
            </a:r>
            <a:r>
              <a:rPr lang="zh-CN" altLang="zh-CN" sz="2000" dirty="0">
                <a:latin typeface="仿宋" panose="02010609060101010101" pitchFamily="49" charset="-122"/>
                <a:ea typeface="仿宋" panose="02010609060101010101" pitchFamily="49" charset="-122"/>
              </a:rPr>
              <a:t>和</a:t>
            </a:r>
            <a:r>
              <a:rPr lang="en-US" altLang="zh-CN" sz="2000" dirty="0" err="1">
                <a:latin typeface="仿宋" panose="02010609060101010101" pitchFamily="49" charset="-122"/>
                <a:ea typeface="仿宋" panose="02010609060101010101" pitchFamily="49" charset="-122"/>
              </a:rPr>
              <a:t>argv</a:t>
            </a:r>
            <a:r>
              <a:rPr lang="zh-CN" altLang="zh-CN" sz="2000" dirty="0">
                <a:latin typeface="仿宋" panose="02010609060101010101" pitchFamily="49" charset="-122"/>
                <a:ea typeface="仿宋" panose="02010609060101010101" pitchFamily="49" charset="-122"/>
              </a:rPr>
              <a:t>），并进行调用，才能让应用程序跑起来，在</a:t>
            </a:r>
            <a:r>
              <a:rPr lang="en-US" altLang="zh-CN" sz="2000" dirty="0">
                <a:latin typeface="仿宋" panose="02010609060101010101" pitchFamily="49" charset="-122"/>
                <a:ea typeface="仿宋" panose="02010609060101010101" pitchFamily="49" charset="-122"/>
              </a:rPr>
              <a:t>main()</a:t>
            </a:r>
            <a:r>
              <a:rPr lang="zh-CN" altLang="zh-CN" sz="2000" dirty="0">
                <a:latin typeface="仿宋" panose="02010609060101010101" pitchFamily="49" charset="-122"/>
                <a:ea typeface="仿宋" panose="02010609060101010101" pitchFamily="49" charset="-122"/>
              </a:rPr>
              <a:t>函数运行时，再逐个编译程序的代码，让应用程序发挥其作用。</a:t>
            </a:r>
          </a:p>
          <a:p>
            <a:r>
              <a:rPr lang="zh-CN" altLang="zh-CN" sz="2000" dirty="0">
                <a:latin typeface="仿宋" panose="02010609060101010101" pitchFamily="49" charset="-122"/>
                <a:ea typeface="仿宋" panose="02010609060101010101" pitchFamily="49" charset="-122"/>
              </a:rPr>
              <a:t>而在应用程序的代码编写完成后，还需要将其安装到源码的文件系统中。此时我们要做的就是为应用程序编译链接，然后将编译好的应用程序打成</a:t>
            </a:r>
            <a:r>
              <a:rPr lang="en-US" altLang="zh-CN" sz="2000" dirty="0">
                <a:latin typeface="仿宋" panose="02010609060101010101" pitchFamily="49" charset="-122"/>
                <a:ea typeface="仿宋" panose="02010609060101010101" pitchFamily="49" charset="-122"/>
              </a:rPr>
              <a:t>tar</a:t>
            </a:r>
            <a:r>
              <a:rPr lang="zh-CN" altLang="zh-CN" sz="2000" dirty="0">
                <a:latin typeface="仿宋" panose="02010609060101010101" pitchFamily="49" charset="-122"/>
                <a:ea typeface="仿宋" panose="02010609060101010101" pitchFamily="49" charset="-122"/>
              </a:rPr>
              <a:t>包，再写入磁盘映像的扇区中，启动系统后，将</a:t>
            </a:r>
            <a:r>
              <a:rPr lang="en-US" altLang="zh-CN" sz="2000" dirty="0">
                <a:latin typeface="仿宋" panose="02010609060101010101" pitchFamily="49" charset="-122"/>
                <a:ea typeface="仿宋" panose="02010609060101010101" pitchFamily="49" charset="-122"/>
              </a:rPr>
              <a:t>tar</a:t>
            </a:r>
            <a:r>
              <a:rPr lang="zh-CN" altLang="zh-CN" sz="2000" dirty="0">
                <a:latin typeface="仿宋" panose="02010609060101010101" pitchFamily="49" charset="-122"/>
                <a:ea typeface="仿宋" panose="02010609060101010101" pitchFamily="49" charset="-122"/>
              </a:rPr>
              <a:t>包解压到文件系统中，这样就能把写好的应用程序放到文件中，供用户使用。</a:t>
            </a:r>
          </a:p>
          <a:p>
            <a:endParaRPr lang="zh-CN" altLang="en-US" dirty="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406311200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341052"/>
            <a:ext cx="8596668" cy="837063"/>
          </a:xfrm>
        </p:spPr>
        <p:txBody>
          <a:bodyPr/>
          <a:lstStyle/>
          <a:p>
            <a:r>
              <a:rPr lang="en-US" altLang="zh-CN" dirty="0" smtClean="0"/>
              <a:t>2</a:t>
            </a:r>
            <a:r>
              <a:rPr lang="zh-CN" altLang="en-US" dirty="0" smtClean="0"/>
              <a:t>、功能介绍</a:t>
            </a:r>
            <a:endParaRPr lang="zh-CN" altLang="en-US" dirty="0"/>
          </a:p>
        </p:txBody>
      </p:sp>
      <p:sp>
        <p:nvSpPr>
          <p:cNvPr id="3" name="内容占位符 2"/>
          <p:cNvSpPr>
            <a:spLocks noGrp="1"/>
          </p:cNvSpPr>
          <p:nvPr>
            <p:ph idx="1"/>
          </p:nvPr>
        </p:nvSpPr>
        <p:spPr>
          <a:xfrm>
            <a:off x="677334" y="1023582"/>
            <a:ext cx="8596668" cy="4594699"/>
          </a:xfrm>
        </p:spPr>
        <p:txBody>
          <a:bodyPr>
            <a:normAutofit/>
          </a:bodyPr>
          <a:lstStyle/>
          <a:p>
            <a:pPr marL="0" indent="0">
              <a:buNone/>
            </a:pPr>
            <a:r>
              <a:rPr lang="zh-CN" altLang="en-US" sz="2000" dirty="0" smtClean="0">
                <a:latin typeface="仿宋" panose="02010609060101010101" pitchFamily="49" charset="-122"/>
                <a:ea typeface="仿宋" panose="02010609060101010101" pitchFamily="49" charset="-122"/>
              </a:rPr>
              <a:t>我们做了</a:t>
            </a:r>
            <a:r>
              <a:rPr lang="en-US" altLang="zh-CN" sz="2000" dirty="0" smtClean="0">
                <a:latin typeface="仿宋" panose="02010609060101010101" pitchFamily="49" charset="-122"/>
                <a:ea typeface="仿宋" panose="02010609060101010101" pitchFamily="49" charset="-122"/>
              </a:rPr>
              <a:t>3</a:t>
            </a:r>
            <a:r>
              <a:rPr lang="zh-CN" altLang="en-US" sz="2000" dirty="0" smtClean="0">
                <a:latin typeface="仿宋" panose="02010609060101010101" pitchFamily="49" charset="-122"/>
                <a:ea typeface="仿宋" panose="02010609060101010101" pitchFamily="49" charset="-122"/>
              </a:rPr>
              <a:t>个应用程序：</a:t>
            </a:r>
            <a:endParaRPr lang="en-US" altLang="zh-CN" sz="2000" dirty="0" smtClean="0">
              <a:latin typeface="仿宋" panose="02010609060101010101" pitchFamily="49" charset="-122"/>
              <a:ea typeface="仿宋" panose="02010609060101010101" pitchFamily="49" charset="-122"/>
            </a:endParaRPr>
          </a:p>
          <a:p>
            <a:pPr marL="0" indent="0">
              <a:buNone/>
            </a:pPr>
            <a:r>
              <a:rPr lang="en-US" altLang="zh-CN" sz="2000" dirty="0" smtClean="0">
                <a:latin typeface="仿宋" panose="02010609060101010101" pitchFamily="49" charset="-122"/>
                <a:ea typeface="仿宋" panose="02010609060101010101" pitchFamily="49" charset="-122"/>
              </a:rPr>
              <a:t>1</a:t>
            </a:r>
            <a:r>
              <a:rPr lang="zh-CN" altLang="en-US" sz="2000" dirty="0" smtClean="0">
                <a:latin typeface="仿宋" panose="02010609060101010101" pitchFamily="49" charset="-122"/>
                <a:ea typeface="仿宋" panose="02010609060101010101" pitchFamily="49" charset="-122"/>
              </a:rPr>
              <a:t>、帧动画</a:t>
            </a:r>
            <a:endParaRPr lang="en-US" altLang="zh-CN" sz="2000" dirty="0" smtClean="0">
              <a:latin typeface="仿宋" panose="02010609060101010101" pitchFamily="49" charset="-122"/>
              <a:ea typeface="仿宋" panose="02010609060101010101" pitchFamily="49" charset="-122"/>
            </a:endParaRPr>
          </a:p>
          <a:p>
            <a:pPr marL="0" indent="0">
              <a:buNone/>
            </a:pPr>
            <a:endParaRPr lang="zh-CN" altLang="en-US" sz="2000" dirty="0">
              <a:latin typeface="仿宋" panose="02010609060101010101" pitchFamily="49" charset="-122"/>
              <a:ea typeface="仿宋" panose="02010609060101010101" pitchFamily="49" charset="-122"/>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37143" y="1860645"/>
            <a:ext cx="6877050" cy="4610100"/>
          </a:xfrm>
          <a:prstGeom prst="rect">
            <a:avLst/>
          </a:prstGeom>
        </p:spPr>
      </p:pic>
    </p:spTree>
    <p:extLst>
      <p:ext uri="{BB962C8B-B14F-4D97-AF65-F5344CB8AC3E}">
        <p14:creationId xmlns:p14="http://schemas.microsoft.com/office/powerpoint/2010/main" val="2082517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341052"/>
            <a:ext cx="8596668" cy="837063"/>
          </a:xfrm>
        </p:spPr>
        <p:txBody>
          <a:bodyPr/>
          <a:lstStyle/>
          <a:p>
            <a:r>
              <a:rPr lang="en-US" altLang="zh-CN" dirty="0" smtClean="0"/>
              <a:t>2</a:t>
            </a:r>
            <a:r>
              <a:rPr lang="zh-CN" altLang="en-US" dirty="0" smtClean="0"/>
              <a:t>、功能介绍</a:t>
            </a:r>
            <a:endParaRPr lang="zh-CN" altLang="en-US" dirty="0"/>
          </a:p>
        </p:txBody>
      </p:sp>
      <p:sp>
        <p:nvSpPr>
          <p:cNvPr id="3" name="内容占位符 2"/>
          <p:cNvSpPr>
            <a:spLocks noGrp="1"/>
          </p:cNvSpPr>
          <p:nvPr>
            <p:ph idx="1"/>
          </p:nvPr>
        </p:nvSpPr>
        <p:spPr>
          <a:xfrm>
            <a:off x="677334" y="1023582"/>
            <a:ext cx="8596668" cy="4594699"/>
          </a:xfrm>
        </p:spPr>
        <p:txBody>
          <a:bodyPr>
            <a:normAutofit/>
          </a:bodyPr>
          <a:lstStyle/>
          <a:p>
            <a:pPr marL="0" indent="0">
              <a:buNone/>
            </a:pPr>
            <a:r>
              <a:rPr lang="zh-CN" altLang="en-US" sz="2000" dirty="0" smtClean="0">
                <a:latin typeface="仿宋" panose="02010609060101010101" pitchFamily="49" charset="-122"/>
                <a:ea typeface="仿宋" panose="02010609060101010101" pitchFamily="49" charset="-122"/>
              </a:rPr>
              <a:t>我们做了</a:t>
            </a:r>
            <a:r>
              <a:rPr lang="en-US" altLang="zh-CN" sz="2000" dirty="0" smtClean="0">
                <a:latin typeface="仿宋" panose="02010609060101010101" pitchFamily="49" charset="-122"/>
                <a:ea typeface="仿宋" panose="02010609060101010101" pitchFamily="49" charset="-122"/>
              </a:rPr>
              <a:t>3</a:t>
            </a:r>
            <a:r>
              <a:rPr lang="zh-CN" altLang="en-US" sz="2000" dirty="0" smtClean="0">
                <a:latin typeface="仿宋" panose="02010609060101010101" pitchFamily="49" charset="-122"/>
                <a:ea typeface="仿宋" panose="02010609060101010101" pitchFamily="49" charset="-122"/>
              </a:rPr>
              <a:t>个应用程序：</a:t>
            </a:r>
            <a:endParaRPr lang="en-US" altLang="zh-CN" sz="2000" dirty="0" smtClean="0">
              <a:latin typeface="仿宋" panose="02010609060101010101" pitchFamily="49" charset="-122"/>
              <a:ea typeface="仿宋" panose="02010609060101010101" pitchFamily="49" charset="-122"/>
            </a:endParaRPr>
          </a:p>
          <a:p>
            <a:pPr marL="0" indent="0">
              <a:buNone/>
            </a:pPr>
            <a:r>
              <a:rPr lang="en-US" altLang="zh-CN" sz="2000" dirty="0">
                <a:latin typeface="仿宋" panose="02010609060101010101" pitchFamily="49" charset="-122"/>
                <a:ea typeface="仿宋" panose="02010609060101010101" pitchFamily="49" charset="-122"/>
              </a:rPr>
              <a:t>2</a:t>
            </a:r>
            <a:r>
              <a:rPr lang="zh-CN" altLang="en-US" sz="2000" dirty="0" smtClean="0">
                <a:latin typeface="仿宋" panose="02010609060101010101" pitchFamily="49" charset="-122"/>
                <a:ea typeface="仿宋" panose="02010609060101010101" pitchFamily="49" charset="-122"/>
              </a:rPr>
              <a:t>、计算器</a:t>
            </a:r>
            <a:endParaRPr lang="zh-CN" altLang="en-US" sz="2000" dirty="0">
              <a:latin typeface="仿宋" panose="02010609060101010101" pitchFamily="49" charset="-122"/>
              <a:ea typeface="仿宋" panose="02010609060101010101" pitchFamily="49" charset="-122"/>
            </a:endParaRP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38724" y="1860645"/>
            <a:ext cx="6858957" cy="4572638"/>
          </a:xfrm>
          <a:prstGeom prst="rect">
            <a:avLst/>
          </a:prstGeom>
        </p:spPr>
      </p:pic>
    </p:spTree>
    <p:extLst>
      <p:ext uri="{BB962C8B-B14F-4D97-AF65-F5344CB8AC3E}">
        <p14:creationId xmlns:p14="http://schemas.microsoft.com/office/powerpoint/2010/main" val="14920687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341052"/>
            <a:ext cx="8596668" cy="837063"/>
          </a:xfrm>
        </p:spPr>
        <p:txBody>
          <a:bodyPr/>
          <a:lstStyle/>
          <a:p>
            <a:r>
              <a:rPr lang="en-US" altLang="zh-CN" dirty="0" smtClean="0"/>
              <a:t>2</a:t>
            </a:r>
            <a:r>
              <a:rPr lang="zh-CN" altLang="en-US" dirty="0" smtClean="0"/>
              <a:t>、功能介绍</a:t>
            </a:r>
            <a:endParaRPr lang="zh-CN" altLang="en-US" dirty="0"/>
          </a:p>
        </p:txBody>
      </p:sp>
      <p:sp>
        <p:nvSpPr>
          <p:cNvPr id="3" name="内容占位符 2"/>
          <p:cNvSpPr>
            <a:spLocks noGrp="1"/>
          </p:cNvSpPr>
          <p:nvPr>
            <p:ph idx="1"/>
          </p:nvPr>
        </p:nvSpPr>
        <p:spPr>
          <a:xfrm>
            <a:off x="677334" y="1023582"/>
            <a:ext cx="8596668" cy="4594699"/>
          </a:xfrm>
        </p:spPr>
        <p:txBody>
          <a:bodyPr>
            <a:normAutofit/>
          </a:bodyPr>
          <a:lstStyle/>
          <a:p>
            <a:pPr marL="0" indent="0">
              <a:buNone/>
            </a:pPr>
            <a:r>
              <a:rPr lang="zh-CN" altLang="en-US" sz="2000" dirty="0" smtClean="0">
                <a:latin typeface="仿宋" panose="02010609060101010101" pitchFamily="49" charset="-122"/>
                <a:ea typeface="仿宋" panose="02010609060101010101" pitchFamily="49" charset="-122"/>
              </a:rPr>
              <a:t>我们做了</a:t>
            </a:r>
            <a:r>
              <a:rPr lang="en-US" altLang="zh-CN" sz="2000" dirty="0" smtClean="0">
                <a:latin typeface="仿宋" panose="02010609060101010101" pitchFamily="49" charset="-122"/>
                <a:ea typeface="仿宋" panose="02010609060101010101" pitchFamily="49" charset="-122"/>
              </a:rPr>
              <a:t>3</a:t>
            </a:r>
            <a:r>
              <a:rPr lang="zh-CN" altLang="en-US" sz="2000" dirty="0" smtClean="0">
                <a:latin typeface="仿宋" panose="02010609060101010101" pitchFamily="49" charset="-122"/>
                <a:ea typeface="仿宋" panose="02010609060101010101" pitchFamily="49" charset="-122"/>
              </a:rPr>
              <a:t>个应用程序：</a:t>
            </a:r>
            <a:endParaRPr lang="en-US" altLang="zh-CN" sz="2000" dirty="0" smtClean="0">
              <a:latin typeface="仿宋" panose="02010609060101010101" pitchFamily="49" charset="-122"/>
              <a:ea typeface="仿宋" panose="02010609060101010101" pitchFamily="49" charset="-122"/>
            </a:endParaRPr>
          </a:p>
          <a:p>
            <a:pPr marL="0" indent="0">
              <a:buNone/>
            </a:pPr>
            <a:r>
              <a:rPr lang="en-US" altLang="zh-CN" sz="2000" dirty="0">
                <a:latin typeface="仿宋" panose="02010609060101010101" pitchFamily="49" charset="-122"/>
                <a:ea typeface="仿宋" panose="02010609060101010101" pitchFamily="49" charset="-122"/>
              </a:rPr>
              <a:t>3</a:t>
            </a:r>
            <a:r>
              <a:rPr lang="zh-CN" altLang="en-US" sz="2000" dirty="0" smtClean="0">
                <a:latin typeface="仿宋" panose="02010609060101010101" pitchFamily="49" charset="-122"/>
                <a:ea typeface="仿宋" panose="02010609060101010101" pitchFamily="49" charset="-122"/>
              </a:rPr>
              <a:t>、扫雷游戏</a:t>
            </a:r>
            <a:endParaRPr lang="zh-CN" altLang="en-US" sz="2000" dirty="0">
              <a:latin typeface="仿宋" panose="02010609060101010101" pitchFamily="49" charset="-122"/>
              <a:ea typeface="仿宋" panose="02010609060101010101" pitchFamily="49" charset="-122"/>
            </a:endParaRP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5715" y="1860645"/>
            <a:ext cx="6839905" cy="4544059"/>
          </a:xfrm>
          <a:prstGeom prst="rect">
            <a:avLst/>
          </a:prstGeom>
        </p:spPr>
      </p:pic>
    </p:spTree>
    <p:extLst>
      <p:ext uri="{BB962C8B-B14F-4D97-AF65-F5344CB8AC3E}">
        <p14:creationId xmlns:p14="http://schemas.microsoft.com/office/powerpoint/2010/main" val="487565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609600"/>
            <a:ext cx="8596668" cy="796119"/>
          </a:xfrm>
        </p:spPr>
        <p:txBody>
          <a:bodyPr/>
          <a:lstStyle/>
          <a:p>
            <a:r>
              <a:rPr lang="zh-CN" altLang="en-US" dirty="0" smtClean="0"/>
              <a:t>心得体会</a:t>
            </a:r>
            <a:endParaRPr lang="zh-CN" altLang="en-US" dirty="0"/>
          </a:p>
        </p:txBody>
      </p:sp>
      <p:sp>
        <p:nvSpPr>
          <p:cNvPr id="3" name="内容占位符 2"/>
          <p:cNvSpPr>
            <a:spLocks noGrp="1"/>
          </p:cNvSpPr>
          <p:nvPr>
            <p:ph idx="1"/>
          </p:nvPr>
        </p:nvSpPr>
        <p:spPr>
          <a:xfrm>
            <a:off x="677334" y="1405719"/>
            <a:ext cx="8596668" cy="4635643"/>
          </a:xfrm>
        </p:spPr>
        <p:txBody>
          <a:bodyPr>
            <a:normAutofit/>
          </a:bodyPr>
          <a:lstStyle/>
          <a:p>
            <a:r>
              <a:rPr lang="zh-CN" altLang="zh-CN" sz="2200" dirty="0">
                <a:latin typeface="仿宋" panose="02010609060101010101" pitchFamily="49" charset="-122"/>
                <a:ea typeface="仿宋" panose="02010609060101010101" pitchFamily="49" charset="-122"/>
              </a:rPr>
              <a:t>经过本次项目，我们对操作系统之于计算机的作用有了更直观的认识，实际上操作系统也是一个程序，但它是能够直接管理和控制计算机硬件与软件资源的最基本的系统软件，其他软件的运行，需要操作系统提供接口，而用户使用计算机，也需要操作系统提供接口。在这一次应用程序的编写中，我们就学习到，操作系统是如何先将机器语言转换成汇编语言，再用汇编语言生成了一系列库函数以供高级语言调用并编写程序，而编写好程序后，还要将程序写入磁盘扇区，才能最终进入文件系统供用户使用。从前我们一直疑惑为什么</a:t>
            </a:r>
            <a:r>
              <a:rPr lang="en-US" altLang="zh-CN" sz="2200" dirty="0">
                <a:latin typeface="仿宋" panose="02010609060101010101" pitchFamily="49" charset="-122"/>
                <a:ea typeface="仿宋" panose="02010609060101010101" pitchFamily="49" charset="-122"/>
              </a:rPr>
              <a:t>C</a:t>
            </a:r>
            <a:r>
              <a:rPr lang="zh-CN" altLang="zh-CN" sz="2200" dirty="0">
                <a:latin typeface="仿宋" panose="02010609060101010101" pitchFamily="49" charset="-122"/>
                <a:ea typeface="仿宋" panose="02010609060101010101" pitchFamily="49" charset="-122"/>
              </a:rPr>
              <a:t>语言能跑出这样那样的效果呢，这些高级语言为什么编写结束后就生成了一个文件，然后我们点击这个文件就能跑程序了呢。而在对操作系统有了更深入的理论学习和实践后，我们的疑惑多少得到了解答</a:t>
            </a:r>
            <a:r>
              <a:rPr lang="zh-CN" altLang="zh-CN" sz="2200" dirty="0" smtClean="0">
                <a:latin typeface="仿宋" panose="02010609060101010101" pitchFamily="49" charset="-122"/>
                <a:ea typeface="仿宋" panose="02010609060101010101" pitchFamily="49" charset="-122"/>
              </a:rPr>
              <a:t>。</a:t>
            </a:r>
            <a:endParaRPr lang="zh-CN" altLang="zh-CN" sz="2200" dirty="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53276284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609600"/>
            <a:ext cx="8596668" cy="727881"/>
          </a:xfrm>
        </p:spPr>
        <p:txBody>
          <a:bodyPr/>
          <a:lstStyle/>
          <a:p>
            <a:r>
              <a:rPr lang="zh-CN" altLang="en-US" dirty="0" smtClean="0"/>
              <a:t>成员分工</a:t>
            </a:r>
            <a:endParaRPr lang="zh-CN" altLang="en-US" dirty="0"/>
          </a:p>
        </p:txBody>
      </p:sp>
      <p:sp>
        <p:nvSpPr>
          <p:cNvPr id="3" name="内容占位符 2"/>
          <p:cNvSpPr>
            <a:spLocks noGrp="1"/>
          </p:cNvSpPr>
          <p:nvPr>
            <p:ph idx="1"/>
          </p:nvPr>
        </p:nvSpPr>
        <p:spPr>
          <a:xfrm>
            <a:off x="677334" y="1487606"/>
            <a:ext cx="8596668" cy="4553756"/>
          </a:xfrm>
        </p:spPr>
        <p:txBody>
          <a:bodyPr>
            <a:normAutofit/>
          </a:bodyPr>
          <a:lstStyle/>
          <a:p>
            <a:endParaRPr lang="en-US" altLang="zh-CN" sz="2400" dirty="0" smtClean="0">
              <a:latin typeface="仿宋" panose="02010609060101010101" pitchFamily="49" charset="-122"/>
              <a:ea typeface="仿宋" panose="02010609060101010101" pitchFamily="49" charset="-122"/>
            </a:endParaRPr>
          </a:p>
          <a:p>
            <a:r>
              <a:rPr lang="zh-CN" altLang="en-US" sz="2400" dirty="0" smtClean="0">
                <a:latin typeface="仿宋" panose="02010609060101010101" pitchFamily="49" charset="-122"/>
                <a:ea typeface="仿宋" panose="02010609060101010101" pitchFamily="49" charset="-122"/>
              </a:rPr>
              <a:t>王思源：</a:t>
            </a:r>
            <a:r>
              <a:rPr lang="en-US" altLang="zh-CN" sz="2400" dirty="0" err="1" smtClean="0">
                <a:latin typeface="仿宋" panose="02010609060101010101" pitchFamily="49" charset="-122"/>
                <a:ea typeface="仿宋" panose="02010609060101010101" pitchFamily="49" charset="-122"/>
              </a:rPr>
              <a:t>bochs</a:t>
            </a:r>
            <a:r>
              <a:rPr lang="zh-CN" altLang="en-US" sz="2400" dirty="0" smtClean="0">
                <a:latin typeface="仿宋" panose="02010609060101010101" pitchFamily="49" charset="-122"/>
                <a:ea typeface="仿宋" panose="02010609060101010101" pitchFamily="49" charset="-122"/>
              </a:rPr>
              <a:t>环境配置，编写帧动画和计算器应用程序，研究书上例子，将应用程序装入操作系统，</a:t>
            </a:r>
            <a:r>
              <a:rPr lang="en-US" altLang="zh-CN" sz="2400" dirty="0" smtClean="0">
                <a:latin typeface="仿宋" panose="02010609060101010101" pitchFamily="49" charset="-122"/>
                <a:ea typeface="仿宋" panose="02010609060101010101" pitchFamily="49" charset="-122"/>
              </a:rPr>
              <a:t>PPT</a:t>
            </a:r>
            <a:r>
              <a:rPr lang="zh-CN" altLang="en-US" sz="2400" dirty="0" smtClean="0">
                <a:latin typeface="仿宋" panose="02010609060101010101" pitchFamily="49" charset="-122"/>
                <a:ea typeface="仿宋" panose="02010609060101010101" pitchFamily="49" charset="-122"/>
              </a:rPr>
              <a:t>制作</a:t>
            </a:r>
            <a:endParaRPr lang="en-US" altLang="zh-CN" sz="2400" dirty="0" smtClean="0">
              <a:latin typeface="仿宋" panose="02010609060101010101" pitchFamily="49" charset="-122"/>
              <a:ea typeface="仿宋" panose="02010609060101010101" pitchFamily="49" charset="-122"/>
            </a:endParaRPr>
          </a:p>
          <a:p>
            <a:endParaRPr lang="en-US" altLang="zh-CN" sz="2400" dirty="0">
              <a:latin typeface="仿宋" panose="02010609060101010101" pitchFamily="49" charset="-122"/>
              <a:ea typeface="仿宋" panose="02010609060101010101" pitchFamily="49" charset="-122"/>
            </a:endParaRPr>
          </a:p>
          <a:p>
            <a:r>
              <a:rPr lang="zh-CN" altLang="en-US" sz="2400" dirty="0" smtClean="0">
                <a:latin typeface="仿宋" panose="02010609060101010101" pitchFamily="49" charset="-122"/>
                <a:ea typeface="仿宋" panose="02010609060101010101" pitchFamily="49" charset="-122"/>
              </a:rPr>
              <a:t>占毅鸣：编写扫雷应用程序，将项目托管到</a:t>
            </a:r>
            <a:r>
              <a:rPr lang="en-US" altLang="zh-CN" sz="2400" dirty="0" err="1" smtClean="0">
                <a:latin typeface="仿宋" panose="02010609060101010101" pitchFamily="49" charset="-122"/>
                <a:ea typeface="仿宋" panose="02010609060101010101" pitchFamily="49" charset="-122"/>
              </a:rPr>
              <a:t>github</a:t>
            </a:r>
            <a:r>
              <a:rPr lang="zh-CN" altLang="en-US" sz="2400" dirty="0" smtClean="0">
                <a:latin typeface="仿宋" panose="02010609060101010101" pitchFamily="49" charset="-122"/>
                <a:ea typeface="仿宋" panose="02010609060101010101" pitchFamily="49" charset="-122"/>
              </a:rPr>
              <a:t>，文档撰写</a:t>
            </a:r>
            <a:endParaRPr lang="zh-CN" altLang="en-US" sz="2400" dirty="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424383931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68403" y="2615821"/>
            <a:ext cx="8596668" cy="1246495"/>
          </a:xfrm>
        </p:spPr>
        <p:txBody>
          <a:bodyPr>
            <a:noAutofit/>
          </a:bodyPr>
          <a:lstStyle/>
          <a:p>
            <a:pPr algn="ctr"/>
            <a:r>
              <a:rPr lang="en-US" altLang="zh-CN" sz="6600" dirty="0" smtClean="0"/>
              <a:t>~The End~</a:t>
            </a:r>
            <a:endParaRPr lang="zh-CN" altLang="en-US" sz="6600" dirty="0"/>
          </a:p>
        </p:txBody>
      </p:sp>
    </p:spTree>
    <p:extLst>
      <p:ext uri="{BB962C8B-B14F-4D97-AF65-F5344CB8AC3E}">
        <p14:creationId xmlns:p14="http://schemas.microsoft.com/office/powerpoint/2010/main" val="786328118"/>
      </p:ext>
    </p:extLst>
  </p:cSld>
  <p:clrMapOvr>
    <a:masterClrMapping/>
  </p:clrMapOvr>
  <p:timing>
    <p:tnLst>
      <p:par>
        <p:cTn id="1" dur="indefinite" restart="never" nodeType="tmRoot"/>
      </p:par>
    </p:tnLst>
  </p:timing>
</p:sld>
</file>

<file path=ppt/theme/theme1.xml><?xml version="1.0" encoding="utf-8"?>
<a:theme xmlns:a="http://schemas.openxmlformats.org/drawingml/2006/main" name="平面">
  <a:themeElements>
    <a:clrScheme name="平面">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平面">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平面">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14</TotalTime>
  <Words>562</Words>
  <Application>Microsoft Office PowerPoint</Application>
  <PresentationFormat>宽屏</PresentationFormat>
  <Paragraphs>30</Paragraphs>
  <Slides>9</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9</vt:i4>
      </vt:variant>
    </vt:vector>
  </HeadingPairs>
  <TitlesOfParts>
    <vt:vector size="16" baseType="lpstr">
      <vt:lpstr>方正姚体</vt:lpstr>
      <vt:lpstr>仿宋</vt:lpstr>
      <vt:lpstr>华文新魏</vt:lpstr>
      <vt:lpstr>Arial</vt:lpstr>
      <vt:lpstr>Trebuchet MS</vt:lpstr>
      <vt:lpstr>Wingdings 3</vt:lpstr>
      <vt:lpstr>平面</vt:lpstr>
      <vt:lpstr>Operating System</vt:lpstr>
      <vt:lpstr>PowerPoint 演示文稿</vt:lpstr>
      <vt:lpstr>1、项目说明</vt:lpstr>
      <vt:lpstr>2、功能介绍</vt:lpstr>
      <vt:lpstr>2、功能介绍</vt:lpstr>
      <vt:lpstr>2、功能介绍</vt:lpstr>
      <vt:lpstr>心得体会</vt:lpstr>
      <vt:lpstr>成员分工</vt:lpstr>
      <vt:lpstr>~The End~</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Operating System</dc:title>
  <dc:creator>Windows 用户</dc:creator>
  <cp:lastModifiedBy>Windows 用户</cp:lastModifiedBy>
  <cp:revision>5</cp:revision>
  <dcterms:created xsi:type="dcterms:W3CDTF">2017-09-19T04:41:54Z</dcterms:created>
  <dcterms:modified xsi:type="dcterms:W3CDTF">2017-09-19T04:56:50Z</dcterms:modified>
</cp:coreProperties>
</file>