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475" r:id="rId4"/>
    <p:sldId id="538" r:id="rId5"/>
    <p:sldId id="540" r:id="rId6"/>
    <p:sldId id="575" r:id="rId7"/>
    <p:sldId id="541" r:id="rId8"/>
    <p:sldId id="542" r:id="rId9"/>
    <p:sldId id="565" r:id="rId10"/>
    <p:sldId id="543" r:id="rId11"/>
    <p:sldId id="579" r:id="rId12"/>
    <p:sldId id="544" r:id="rId13"/>
    <p:sldId id="566" r:id="rId14"/>
    <p:sldId id="545" r:id="rId15"/>
    <p:sldId id="546" r:id="rId16"/>
    <p:sldId id="547" r:id="rId17"/>
    <p:sldId id="548" r:id="rId18"/>
    <p:sldId id="549" r:id="rId19"/>
    <p:sldId id="568" r:id="rId20"/>
    <p:sldId id="550" r:id="rId21"/>
    <p:sldId id="567" r:id="rId22"/>
    <p:sldId id="564" r:id="rId23"/>
    <p:sldId id="572" r:id="rId24"/>
    <p:sldId id="551" r:id="rId25"/>
    <p:sldId id="570" r:id="rId26"/>
    <p:sldId id="571" r:id="rId27"/>
    <p:sldId id="554" r:id="rId28"/>
    <p:sldId id="576" r:id="rId29"/>
    <p:sldId id="569" r:id="rId30"/>
    <p:sldId id="573" r:id="rId31"/>
    <p:sldId id="580" r:id="rId32"/>
    <p:sldId id="577" r:id="rId33"/>
    <p:sldId id="578" r:id="rId34"/>
    <p:sldId id="574" r:id="rId35"/>
    <p:sldId id="474" r:id="rId36"/>
    <p:sldId id="418" r:id="rId37"/>
    <p:sldId id="419" r:id="rId38"/>
    <p:sldId id="537" r:id="rId39"/>
    <p:sldId id="420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63606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9" autoAdjust="0"/>
    <p:restoredTop sz="94454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45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15-10-2014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15-10-2014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7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399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15-10-2014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15-10-2014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book.spl.ph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59" TargetMode="Externa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op5.overloading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64083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33982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011671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0" name="Title 4"/>
          <p:cNvSpPr>
            <a:spLocks noGrp="1"/>
          </p:cNvSpPr>
          <p:nvPr/>
        </p:nvSpPr>
        <p:spPr>
          <a:xfrm>
            <a:off x="2513012" y="685800"/>
            <a:ext cx="8812123" cy="16208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Object-Oriented </a:t>
            </a:r>
          </a:p>
          <a:p>
            <a:r>
              <a:rPr lang="en-US" dirty="0" smtClean="0"/>
              <a:t>Programming in PHP</a:t>
            </a:r>
            <a:endParaRPr lang="en-US" dirty="0"/>
          </a:p>
        </p:txBody>
      </p:sp>
      <p:sp>
        <p:nvSpPr>
          <p:cNvPr id="21" name="Subtitle 5"/>
          <p:cNvSpPr>
            <a:spLocks noGrp="1"/>
          </p:cNvSpPr>
          <p:nvPr/>
        </p:nvSpPr>
        <p:spPr>
          <a:xfrm>
            <a:off x="3948025" y="2438400"/>
            <a:ext cx="7386168" cy="12630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Classes, Class Members, OOP Principles and Practices in PHP</a:t>
            </a:r>
            <a:endParaRPr lang="en-US" sz="3600" dirty="0"/>
          </a:p>
        </p:txBody>
      </p:sp>
      <p:pic>
        <p:nvPicPr>
          <p:cNvPr id="1031" name="Picture 7" descr="C:\Documents\Presentations\PHP\code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57" y="3729735"/>
            <a:ext cx="4301055" cy="23269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Documents\Presentations\PHP\png_elephpant_281_193-c90f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68" y="3974032"/>
            <a:ext cx="2676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Documents\Presentations\PHP\feath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685800"/>
            <a:ext cx="2481964" cy="77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class members and can access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Class Members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2" y="1957670"/>
            <a:ext cx="10366376" cy="4443130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Laptop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private $model;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private $price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__construct($model, $price)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$this-&gt;setModel($model);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$this-&gt;setPrice($price);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calcDiscount($percentage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$this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-&gt;$price *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percentage / 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supports static class members</a:t>
            </a:r>
          </a:p>
          <a:p>
            <a:pPr lvl="1"/>
            <a:r>
              <a:rPr lang="en-US" dirty="0" smtClean="0"/>
              <a:t>Declared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keyword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Accessed within the class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self::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static::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9012" y="3297242"/>
            <a:ext cx="10366376" cy="302735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TransactionManager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$transactions = new Array();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function getTransaction($index)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self::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$transactions[$index];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TransactionManager::getTransaction(4);</a:t>
            </a: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supports two types of constant syntax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define($name,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$value)</a:t>
            </a:r>
            <a:r>
              <a:rPr lang="en-US" dirty="0" smtClean="0">
                <a:cs typeface="Consolas" panose="020B0609020204030204" pitchFamily="49" charset="0"/>
              </a:rPr>
              <a:t> – used outside class declaration</a:t>
            </a:r>
          </a:p>
          <a:p>
            <a:pPr lvl="1"/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–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used inside a class declaration (declared static by default)</a:t>
            </a: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Constants are named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casing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5836" y="2560543"/>
            <a:ext cx="10366376" cy="41125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define('MESSAGE_TIMEOUT', 400);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85836" y="3907080"/>
            <a:ext cx="10366376" cy="1426920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Message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const MESSAGE_TIMEOUT = 400;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1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in PHP:</a:t>
            </a:r>
          </a:p>
          <a:p>
            <a:pPr lvl="1"/>
            <a:r>
              <a:rPr lang="en-US" dirty="0" smtClean="0"/>
              <a:t>Define the functions a class should implement</a:t>
            </a:r>
          </a:p>
          <a:p>
            <a:pPr lvl="2"/>
            <a:r>
              <a:rPr lang="en-US" dirty="0" smtClean="0"/>
              <a:t>Can also hold constants</a:t>
            </a:r>
          </a:p>
          <a:p>
            <a:pPr lvl="1"/>
            <a:r>
              <a:rPr lang="en-US" dirty="0" smtClean="0"/>
              <a:t>Implemented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Can extend other interfaces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7600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5836" y="4419600"/>
            <a:ext cx="10366376" cy="2073251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iCollection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function iterate();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iList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iCollection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add();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Interface – Example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0412" y="1172095"/>
            <a:ext cx="10668000" cy="530490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iResizable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resize($x, $y);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Shape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iResizable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private $x;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private $y;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function __construct()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$this-&gt;x = $x;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$this-&gt;y = $y;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function resize($rX, $rY)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$this-&gt;x += $rX;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$this-&gt;y += $rY;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 classes: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 functions </a:t>
            </a:r>
            <a:r>
              <a:rPr lang="en-US" dirty="0" smtClean="0"/>
              <a:t>with no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be instantiated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Descendant classes must implement the abstract functions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9960" y="3657600"/>
            <a:ext cx="10366376" cy="284269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class Employee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getAccessLevel();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SalesEmployee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Employee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function getAccessLevel()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return AccessLevel::None;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0412" y="1143000"/>
            <a:ext cx="10668000" cy="533568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Animal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private $name;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private $age;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__construct($name, $age)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$this-&gt;name = $name;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$this-&gt;age = $age;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Dog </a:t>
            </a:r>
            <a:r>
              <a:rPr lang="en-US" sz="19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Animal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private $owner;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9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__construct($name, $age, $owner)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9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parent::__construct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($name, $age);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$this-&gt;owner = $owner;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 all class methods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 (unless 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be </a:t>
            </a:r>
            <a:r>
              <a:rPr lang="en-US" noProof="1" smtClean="0"/>
              <a:t>overriden by child </a:t>
            </a:r>
            <a:r>
              <a:rPr lang="en-US" dirty="0" smtClean="0"/>
              <a:t>classes</a:t>
            </a: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0094" y="2790155"/>
            <a:ext cx="10498318" cy="345824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Shape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function rotate()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move()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54023" y="3657198"/>
            <a:ext cx="3549785" cy="527804"/>
          </a:xfrm>
          <a:prstGeom prst="wedgeRoundRectCallout">
            <a:avLst>
              <a:gd name="adj1" fmla="val -67524"/>
              <a:gd name="adj2" fmla="val -3924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be overridden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9612" y="5013202"/>
            <a:ext cx="3976800" cy="527804"/>
          </a:xfrm>
          <a:prstGeom prst="wedgeRoundRectCallout">
            <a:avLst>
              <a:gd name="adj1" fmla="val -68132"/>
              <a:gd name="adj2" fmla="val -4241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Cannot be overridden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1524" y="1143000"/>
            <a:ext cx="10498318" cy="524334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class Mammal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function feed()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Dolphin extends Mammal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Human extends Mammal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21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$mammals = Array(new Dolphin(), new Human(), new Human());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 ($mammals as $mammal)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$mammal-&gt;feed();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1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4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method parameters to be of a certain class / interface</a:t>
            </a:r>
          </a:p>
          <a:p>
            <a:pPr lvl="1"/>
            <a:r>
              <a:rPr lang="en-US" dirty="0" smtClean="0"/>
              <a:t>All subclasses / </a:t>
            </a:r>
            <a:r>
              <a:rPr lang="en-US" noProof="1" smtClean="0"/>
              <a:t>subinterfaces</a:t>
            </a:r>
            <a:r>
              <a:rPr lang="en-US" dirty="0" smtClean="0"/>
              <a:t> are also allowed</a:t>
            </a:r>
          </a:p>
          <a:p>
            <a:pPr lvl="1"/>
            <a:r>
              <a:rPr lang="en-US" dirty="0" smtClean="0"/>
              <a:t>Works for classes, interfaces, arrays and callbacks (in PHP &gt; 5.0)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Throws a fatal error if the types do not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Hinting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2812" y="3429000"/>
            <a:ext cx="10287000" cy="2073251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render(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$shape)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echo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"Rendering the shape …";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$triangle = new Triangle();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render($triangle);</a:t>
            </a: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 in PHP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Fields,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Methods, Constructors, Constants, Access Modifiers, Encapsulation, Static Members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Interfaces and Abstract Classes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 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Traits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Namespaces, Enumerations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Error Levels, Exceptions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Functional Programming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8194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type can be checked using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/>
              <a:t> operator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Useful for ensuring the wrong class member will not be called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Object Type</a:t>
            </a:r>
            <a:endParaRPr lang="bg-BG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09636" y="2057400"/>
            <a:ext cx="10366376" cy="291655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takeAction(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$person)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($person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Student)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$person-&gt;learn();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 else if ($person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Trainer)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$person-&gt;train();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9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Traits</a:t>
            </a:r>
            <a:r>
              <a:rPr lang="en-US" dirty="0" smtClean="0"/>
              <a:t> are groups of methods that can be injected in a class</a:t>
            </a:r>
          </a:p>
          <a:p>
            <a:pPr lvl="1"/>
            <a:r>
              <a:rPr lang="en-US" dirty="0" smtClean="0"/>
              <a:t>Like interfaces but provide implemented functions, instead of function definitions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8052" y="3143354"/>
            <a:ext cx="10498318" cy="3181246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TalkTrait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function sayHello()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"Hello!";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   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function sayGoodbye()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echo "Goodbye!";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80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inside class declaration</a:t>
            </a:r>
          </a:p>
          <a:p>
            <a:pPr lvl="1"/>
            <a:r>
              <a:rPr lang="en-US" dirty="0" smtClean="0"/>
              <a:t> Implementing class and its children have access to trait 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Traits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53894" y="2763842"/>
            <a:ext cx="10422118" cy="302735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Character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 TalkTrait;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$character = new Character;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$character-&gt;sayHello(); </a:t>
            </a:r>
            <a:r>
              <a:rPr lang="en-US" sz="24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function coming from TalkTrait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$character-&gt;sayGoodbye(); </a:t>
            </a:r>
            <a:r>
              <a:rPr lang="en-US" sz="24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function </a:t>
            </a:r>
            <a:r>
              <a:rPr lang="en-US" sz="24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coming </a:t>
            </a:r>
            <a:r>
              <a:rPr lang="en-US" sz="24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 TalkTrait</a:t>
            </a:r>
            <a:endParaRPr lang="en-US" sz="24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no native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Possible workaround is declaring a set of constants in a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9960" y="2514600"/>
            <a:ext cx="10366376" cy="3796800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 Month {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    const January = 1;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    const February = 2;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    const March = 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$currMonth =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Month::March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($currMonth &lt; Month::March &amp;&amp; $currMonth &gt; Month::October)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echo "Damn it's cold!";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Namespaces </a:t>
            </a:r>
            <a:r>
              <a:rPr lang="en-US" dirty="0" smtClean="0"/>
              <a:t>group code (classes, interfaces, functions, etc.) around a particular functionality (supported in PHP &gt; 5.3)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Declared before any other code in the file:</a:t>
            </a:r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marL="377887" lvl="1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Accessing a namespace from another file: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6936" y="3140100"/>
            <a:ext cx="10515600" cy="14122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Calculations;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getCurrentInterest() {…}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95348" y="5360183"/>
            <a:ext cx="10515600" cy="103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Calculations;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$interest =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Calculations\getCurrentInterest()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55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3619110"/>
            <a:ext cx="106680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namespace NASA;</a:t>
            </a:r>
          </a:p>
          <a:p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include_once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('Softuni.php');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topSoftUniStudent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SoftUni\getTopStudent()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$topSoftUniStudent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// Pesho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570948" y="4329752"/>
            <a:ext cx="3810000" cy="1012172"/>
          </a:xfrm>
          <a:prstGeom prst="wedgeRoundRectCallout">
            <a:avLst>
              <a:gd name="adj1" fmla="val -72553"/>
              <a:gd name="adj2" fmla="val 6985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 call from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namespace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8720" y="1268392"/>
            <a:ext cx="10668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namespace SoftUni;</a:t>
            </a:r>
          </a:p>
          <a:p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getTopStudent() 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"Pesho";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7013" y="13716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</a:rPr>
              <a:t>File: Softuni.php</a:t>
            </a:r>
            <a:endParaRPr lang="en-US" sz="20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2443" y="3713776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</a:rPr>
              <a:t>File: NASA.php</a:t>
            </a:r>
            <a:endParaRPr lang="en-US" sz="20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supports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exception handling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0412" y="2113046"/>
            <a:ext cx="10366376" cy="413535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divide($a, $b)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($b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throw new Exception("Division by zero is not allowed!");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return $a / $b;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divide(4, 0);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(Exception $e)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echo $e-&gt;getMessage();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hierarchy in Standard PHP Library (SPL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Hierarchy in PHP</a:t>
            </a:r>
            <a:endParaRPr lang="en-US" dirty="0"/>
          </a:p>
        </p:txBody>
      </p:sp>
      <p:pic>
        <p:nvPicPr>
          <p:cNvPr id="1026" name="Picture 2" descr="http://fossies.org/dox/php-5.2.17/classLogicException__inherit__grap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1" t="-4836" r="-1681" b="-4836"/>
          <a:stretch/>
        </p:blipFill>
        <p:spPr bwMode="auto">
          <a:xfrm>
            <a:off x="760412" y="2209800"/>
            <a:ext cx="10612478" cy="3913310"/>
          </a:xfrm>
          <a:prstGeom prst="roundRect">
            <a:avLst>
              <a:gd name="adj" fmla="val 1076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321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Exceptions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36612" y="1165933"/>
            <a:ext cx="10439400" cy="52348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ENullArgumentException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function __construct()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parent::__construct("Argument cannot be null.", 101);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sz="1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Customer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setName($name)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($name == null) throw new ENullArgumentException();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$this-&gt;name = $name;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sz="1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$customer = new Customer();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$customer-&gt;setName("Gosho");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ENullArgumentException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$e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$e-&gt;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getMessage()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/ code: " . $e-&gt;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getCode()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set_exception_handler($callback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Executes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$callback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each time an exception is not handled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All uncaught exceptions are sent to this function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Exception Handler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3436" y="3501017"/>
            <a:ext cx="10366376" cy="244258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set_exception_handler('ex_handler');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ex_handler($e)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echo $e-&gt;getMessage() . " on line " . $e-&gt;getLine();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throw new Exception("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Random exception");</a:t>
            </a:r>
          </a:p>
        </p:txBody>
      </p:sp>
    </p:spTree>
    <p:extLst>
      <p:ext uri="{BB962C8B-B14F-4D97-AF65-F5344CB8AC3E}">
        <p14:creationId xmlns:p14="http://schemas.microsoft.com/office/powerpoint/2010/main" val="52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PHP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4211" y="1151121"/>
            <a:ext cx="10744201" cy="524334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Laptop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 $model;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$price;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public function 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__construct</a:t>
            </a: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($model, $price) {</a:t>
            </a:r>
            <a:b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 $this-&gt;model = $model;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$this-&gt;price = $price;</a:t>
            </a:r>
            <a:b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b="1" noProof="1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function __toString()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1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$this-&gt;model . " - " .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</a:t>
            </a:r>
            <a:r>
              <a:rPr lang="en-US" sz="21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-&gt;price . "lv</a:t>
            </a: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b="1" noProof="1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$laptop =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Laptop("Thinkpad T60", 320);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$laptop;</a:t>
            </a:r>
            <a:endParaRPr lang="en-US" sz="21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494212" y="1072396"/>
            <a:ext cx="1698800" cy="527804"/>
          </a:xfrm>
          <a:prstGeom prst="wedgeRoundRectCallout">
            <a:avLst>
              <a:gd name="adj1" fmla="val -95813"/>
              <a:gd name="adj2" fmla="val 6260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17468" y="1763152"/>
            <a:ext cx="2401888" cy="527804"/>
          </a:xfrm>
          <a:prstGeom prst="wedgeRoundRectCallout">
            <a:avLst>
              <a:gd name="adj1" fmla="val -76469"/>
              <a:gd name="adj2" fmla="val 7635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475412" y="3600644"/>
            <a:ext cx="2286000" cy="527804"/>
          </a:xfrm>
          <a:prstGeom prst="wedgeRoundRectCallout">
            <a:avLst>
              <a:gd name="adj1" fmla="val -75350"/>
              <a:gd name="adj2" fmla="val 6519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618412" y="4925704"/>
            <a:ext cx="3505200" cy="953453"/>
          </a:xfrm>
          <a:prstGeom prst="wedgeRoundRectCallout">
            <a:avLst>
              <a:gd name="adj1" fmla="val -66904"/>
              <a:gd name="adj2" fmla="val -6377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$this-&gt;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points to instance members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magic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__autoload()</a:t>
            </a:r>
            <a:r>
              <a:rPr lang="en-US" dirty="0" smtClean="0"/>
              <a:t> function attempts to load a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Loading Classes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95436" y="2057400"/>
            <a:ext cx="10870976" cy="19193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MyClass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function __construct()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"MyClass constructor called.";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862503" y="2133600"/>
            <a:ext cx="3638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</a:rPr>
              <a:t>./MyClass.class.php</a:t>
            </a:r>
            <a:endParaRPr lang="en-US" sz="22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8612" y="4329037"/>
            <a:ext cx="10870976" cy="19193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__autoload($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include_once("./" .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className . ".class.php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$obj = new MyClass(); // This will autoload MyClass.class.php</a:t>
            </a:r>
          </a:p>
        </p:txBody>
      </p:sp>
      <p:sp>
        <p:nvSpPr>
          <p:cNvPr id="8" name="Rectangle 7"/>
          <p:cNvSpPr/>
          <p:nvPr/>
        </p:nvSpPr>
        <p:spPr>
          <a:xfrm>
            <a:off x="7865679" y="4405237"/>
            <a:ext cx="3638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</a:rPr>
              <a:t>./index.php</a:t>
            </a:r>
            <a:endParaRPr lang="en-US" sz="2200" b="1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has its standard library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SPL</a:t>
            </a:r>
            <a:r>
              <a:rPr lang="en-US" dirty="0" smtClean="0"/>
              <a:t> (</a:t>
            </a:r>
            <a:r>
              <a:rPr lang="en-US" dirty="0"/>
              <a:t>Standard PHP </a:t>
            </a:r>
            <a:r>
              <a:rPr lang="en-US" dirty="0" smtClean="0"/>
              <a:t>Library)</a:t>
            </a:r>
          </a:p>
          <a:p>
            <a:pPr lvl="1"/>
            <a:r>
              <a:rPr lang="en-US" dirty="0" smtClean="0"/>
              <a:t>Defines common collection interfaces</a:t>
            </a:r>
          </a:p>
          <a:p>
            <a:pPr lvl="1"/>
            <a:r>
              <a:rPr lang="en-US" dirty="0" smtClean="0"/>
              <a:t>Defines some data structures like stacks, queue, heap, …</a:t>
            </a:r>
          </a:p>
          <a:p>
            <a:pPr lvl="1"/>
            <a:r>
              <a:rPr lang="en-US" dirty="0" smtClean="0"/>
              <a:t>Defines iterators for arrays, directories, …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/>
              <a:t>Defines standard exceptions class hierarchy</a:t>
            </a:r>
          </a:p>
          <a:p>
            <a:pPr lvl="1"/>
            <a:r>
              <a:rPr lang="en-US" dirty="0" smtClean="0"/>
              <a:t>Defines standard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autoload</a:t>
            </a:r>
            <a:r>
              <a:rPr lang="en-US" dirty="0" smtClean="0"/>
              <a:t> mechanism</a:t>
            </a:r>
          </a:p>
          <a:p>
            <a:r>
              <a:rPr lang="en-US" dirty="0" smtClean="0"/>
              <a:t>Learn more about SPL at:</a:t>
            </a:r>
          </a:p>
          <a:p>
            <a:pPr lvl="1"/>
            <a:r>
              <a:rPr lang="en-US" dirty="0" smtClean="0">
                <a:hlinkClick r:id="rId2"/>
              </a:rPr>
              <a:t>http://php.net/manual/en/book.spl.php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PHP Library </a:t>
            </a:r>
            <a:r>
              <a:rPr lang="en-US" dirty="0" smtClean="0"/>
              <a:t>(SPL)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auto-load classes from PHP files the following way: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 Auto Load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6612" y="2057400"/>
            <a:ext cx="10366376" cy="244258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define('CLASS_DIR', 'class/')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set_include_path(get_include_path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().PATH_SEPARATOR.CLASS_DIR);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spl_autoload_extensions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('.class.php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spl_autoload_register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This will load the file class/MyProject/Data/Student.class.php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spl_autoload('\MyProject\Data\Student');</a:t>
            </a:r>
          </a:p>
        </p:txBody>
      </p:sp>
    </p:spTree>
    <p:extLst>
      <p:ext uri="{BB962C8B-B14F-4D97-AF65-F5344CB8AC3E}">
        <p14:creationId xmlns:p14="http://schemas.microsoft.com/office/powerpoint/2010/main" val="16221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provides several built-in array functions</a:t>
            </a:r>
          </a:p>
          <a:p>
            <a:pPr lvl="1"/>
            <a:r>
              <a:rPr lang="en-US" dirty="0" smtClean="0"/>
              <a:t>Take array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callback</a:t>
            </a:r>
            <a:r>
              <a:rPr lang="en-US" dirty="0" smtClean="0"/>
              <a:t> (anonymous function) as arguments</a:t>
            </a:r>
          </a:p>
          <a:p>
            <a:pPr lvl="1"/>
            <a:r>
              <a:rPr lang="en-US" dirty="0" smtClean="0"/>
              <a:t>Implement filtering and mapping in partially functional style: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3436" y="3281109"/>
            <a:ext cx="10366376" cy="3119691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$numbers = array(6, 7, 9, 10, 12, 4, 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$evenNumbers =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array_filter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($array,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function($n)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$n % 2 == 0;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$squareNumbers =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array_map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function($n)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return $n * $n;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$evenNumbers);</a:t>
            </a:r>
          </a:p>
        </p:txBody>
      </p:sp>
    </p:spTree>
    <p:extLst>
      <p:ext uri="{BB962C8B-B14F-4D97-AF65-F5344CB8AC3E}">
        <p14:creationId xmlns:p14="http://schemas.microsoft.com/office/powerpoint/2010/main" val="42786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151120"/>
            <a:ext cx="11579384" cy="547827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supports OOP: classes, fields, properties, methods, access modifiers, encapsulation, constructors, constants, static members, etc.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supports interfaces and abstract classes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supports inheritance and polymorphism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supports traits: injecting a set of methods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 smtClean="0"/>
              <a:t>PHP </a:t>
            </a:r>
            <a:r>
              <a:rPr lang="en-US" sz="3200" dirty="0"/>
              <a:t>supports </a:t>
            </a:r>
            <a:r>
              <a:rPr lang="en-US" sz="3200" dirty="0" smtClean="0"/>
              <a:t>classical </a:t>
            </a:r>
            <a:r>
              <a:rPr lang="en-US" sz="3200" dirty="0"/>
              <a:t>exception </a:t>
            </a:r>
            <a:r>
              <a:rPr lang="en-US" sz="3200" dirty="0" smtClean="0"/>
              <a:t>handling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 smtClean="0"/>
              <a:t>PHP supports anonymous functions (callbacks)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1054" y="2683242"/>
            <a:ext cx="2117358" cy="2117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1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https://softuni.bg/trainings/coursesinstances/details/8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OOP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 marL="355600" indent="-355600">
              <a:spcAft>
                <a:spcPts val="0"/>
              </a:spcAft>
            </a:pPr>
            <a:r>
              <a:rPr lang="en-US" dirty="0" smtClean="0"/>
              <a:t>Declared 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magic</a:t>
            </a:r>
            <a:r>
              <a:rPr lang="en-US" dirty="0" smtClean="0"/>
              <a:t> method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__construct()</a:t>
            </a:r>
          </a:p>
          <a:p>
            <a:pPr>
              <a:spcAft>
                <a:spcPts val="0"/>
              </a:spcAft>
            </a:pPr>
            <a:endParaRPr lang="en-US" sz="3800" dirty="0" smtClean="0">
              <a:latin typeface="+mj-lt"/>
              <a:cs typeface="Consolas" panose="020B0609020204030204" pitchFamily="49" charset="0"/>
            </a:endParaRPr>
          </a:p>
          <a:p>
            <a:pPr lvl="1"/>
            <a:endParaRPr lang="en-US" dirty="0" smtClean="0">
              <a:cs typeface="Consolas" panose="020B0609020204030204" pitchFamily="49" charset="0"/>
            </a:endParaRPr>
          </a:p>
          <a:p>
            <a:pPr lvl="1"/>
            <a:endParaRPr lang="en-US" sz="4000" dirty="0">
              <a:cs typeface="Consolas" panose="020B0609020204030204" pitchFamily="49" charset="0"/>
            </a:endParaRPr>
          </a:p>
          <a:p>
            <a:pPr marL="723900" lvl="1" indent="-346075">
              <a:spcBef>
                <a:spcPts val="1800"/>
              </a:spcBef>
            </a:pPr>
            <a:r>
              <a:rPr lang="en-US" dirty="0" smtClean="0">
                <a:cs typeface="Consolas" panose="020B0609020204030204" pitchFamily="49" charset="0"/>
              </a:rPr>
              <a:t>Automatically called when the object is initialized</a:t>
            </a:r>
          </a:p>
          <a:p>
            <a:pPr marL="723900" lvl="1" indent="-346075"/>
            <a:r>
              <a:rPr lang="en-US" dirty="0" smtClean="0">
                <a:cs typeface="Consolas" panose="020B0609020204030204" pitchFamily="49" charset="0"/>
              </a:rPr>
              <a:t>Multiple constructors are not supported</a:t>
            </a:r>
          </a:p>
          <a:p>
            <a:pPr marL="982663" lvl="2" indent="-300038"/>
            <a:r>
              <a:rPr lang="en-US" dirty="0" smtClean="0">
                <a:cs typeface="Consolas" panose="020B0609020204030204" pitchFamily="49" charset="0"/>
              </a:rPr>
              <a:t>Functions in PHP cannot be overloaded</a:t>
            </a:r>
          </a:p>
          <a:p>
            <a:pPr marL="723900" lvl="1" indent="-346075"/>
            <a:r>
              <a:rPr lang="en-US" dirty="0" smtClean="0">
                <a:cs typeface="Consolas" panose="020B0609020204030204" pitchFamily="49" charset="0"/>
              </a:rPr>
              <a:t>Parent constructor is called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parent::__construct(…);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inside function declaration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in PHP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62024" y="1843222"/>
            <a:ext cx="10313988" cy="176547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__construct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($name, $age, $weight)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$this-&gt;name = $name;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$this-&gt;age = $age;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$this-&gt;weight = $weight;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– Example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33424" y="1143000"/>
            <a:ext cx="10618788" cy="524334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GameObject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private $id;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 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__construct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($id) {</a:t>
            </a:r>
            <a:b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        $this-&gt;id= $id;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24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Player extends GameObject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$name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__construct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($id, $name)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::__construct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this-&gt;name = $name;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54556" y="5105400"/>
            <a:ext cx="3352800" cy="953453"/>
          </a:xfrm>
          <a:prstGeom prst="wedgeRoundRectCallout">
            <a:avLst>
              <a:gd name="adj1" fmla="val -74117"/>
              <a:gd name="adj2" fmla="val -51916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Child class calls parent constructor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modifiers restrict the visibility of the class members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– accessible from any class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default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–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accessible from the class itself and all its descendent classes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</a:t>
            </a:r>
            <a:r>
              <a:rPr lang="en-US" dirty="0"/>
              <a:t>accessible from the class itself </a:t>
            </a:r>
            <a:r>
              <a:rPr lang="en-US" dirty="0" smtClean="0"/>
              <a:t>only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6612" y="4513703"/>
            <a:ext cx="10466388" cy="173469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$accountHolder;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$balance;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function __construct($accountHolder, $balance)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function accrueInterest($percent) { …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 of encapsulating class members in PHP:</a:t>
            </a:r>
          </a:p>
          <a:p>
            <a:pPr lvl="1"/>
            <a:r>
              <a:rPr lang="en-US" dirty="0" smtClean="0"/>
              <a:t>Defining a separate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 smtClean="0"/>
              <a:t> for each property: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6612" y="2590800"/>
            <a:ext cx="10466388" cy="3919910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$balance;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setBalance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($newBalance)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if ($newBalance &gt;=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$this-&gt;balance = $newBalance;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trigger_error("Invalid balance");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getBalance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return $this-&gt;balance;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80212" y="2982845"/>
            <a:ext cx="3124200" cy="953453"/>
          </a:xfrm>
          <a:prstGeom prst="wedgeRoundRectCallout">
            <a:avLst>
              <a:gd name="adj1" fmla="val -79073"/>
              <a:gd name="adj2" fmla="val -1571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Validates and sets the new value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 smtClean="0"/>
              <a:t>Defining an universal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 smtClean="0"/>
              <a:t> for all properties: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77887" lvl="1" indent="0">
              <a:buNone/>
            </a:pPr>
            <a:endParaRPr lang="en-US" dirty="0" smtClean="0"/>
          </a:p>
          <a:p>
            <a:pPr marL="377887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(2)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09624" y="1752600"/>
            <a:ext cx="10466388" cy="468935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function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__get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($property)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if (property_exists($this, $property))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return $this-&gt;$property;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function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__set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($property, $value)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if (property_exists($this, $property))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$this-&gt;$property = $value;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$myObj-&gt;name = "Asen";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$myObj-&gt;age;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0412" y="6019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See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php.net/manual/en/language.oop5.overloading.php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37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Functions in PHP:</a:t>
            </a:r>
          </a:p>
          <a:p>
            <a:pPr lvl="1"/>
            <a:r>
              <a:rPr lang="en-US" noProof="1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camelCase</a:t>
            </a:r>
            <a:r>
              <a:rPr lang="en-US" noProof="1" smtClean="0"/>
              <a:t> naming</a:t>
            </a:r>
          </a:p>
          <a:p>
            <a:pPr lvl="1"/>
            <a:r>
              <a:rPr lang="en-US" dirty="0" smtClean="0"/>
              <a:t>Can be passed to other functions as arguments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callbacks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5836" y="3200400"/>
            <a:ext cx="10366376" cy="3119691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$array =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rray(2, 9, 3, 6, 2,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usort($array, "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compareIntegers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compareIntegers($intA, $intB)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if ($intA == $intB)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return $intA &gt; $intB ? 1 : -1;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2263</Words>
  <Application>Microsoft Office PowerPoint</Application>
  <PresentationFormat>Custom</PresentationFormat>
  <Paragraphs>516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Table of Contents</vt:lpstr>
      <vt:lpstr>Classes in PHP</vt:lpstr>
      <vt:lpstr>Constructors in PHP</vt:lpstr>
      <vt:lpstr>Constructors – Example</vt:lpstr>
      <vt:lpstr>Access Modifiers</vt:lpstr>
      <vt:lpstr>Encapsulation</vt:lpstr>
      <vt:lpstr>Encapsulation (2)</vt:lpstr>
      <vt:lpstr>Functions</vt:lpstr>
      <vt:lpstr>Functions as Class Members</vt:lpstr>
      <vt:lpstr>Static Members</vt:lpstr>
      <vt:lpstr>Constants</vt:lpstr>
      <vt:lpstr>Interfaces</vt:lpstr>
      <vt:lpstr>Implementing an Interface – Example</vt:lpstr>
      <vt:lpstr>Abstract Classes</vt:lpstr>
      <vt:lpstr>Inheritance</vt:lpstr>
      <vt:lpstr>Virtual Methods</vt:lpstr>
      <vt:lpstr>Polymorphism</vt:lpstr>
      <vt:lpstr>Type Hinting</vt:lpstr>
      <vt:lpstr>Checking Object Type</vt:lpstr>
      <vt:lpstr>Traits</vt:lpstr>
      <vt:lpstr>Using Traits</vt:lpstr>
      <vt:lpstr>Enumerations</vt:lpstr>
      <vt:lpstr>Namespaces</vt:lpstr>
      <vt:lpstr>Namespaces – Example</vt:lpstr>
      <vt:lpstr>Exception Handling</vt:lpstr>
      <vt:lpstr>Exceptions Hierarchy in PHP</vt:lpstr>
      <vt:lpstr>Creating Custom Exceptions</vt:lpstr>
      <vt:lpstr>Global Exception Handler</vt:lpstr>
      <vt:lpstr>Auto Loading Classes</vt:lpstr>
      <vt:lpstr>Standard PHP Library (SPL)</vt:lpstr>
      <vt:lpstr>SPL Auto Load</vt:lpstr>
      <vt:lpstr>Functional Programming</vt:lpstr>
      <vt:lpstr>Summary</vt:lpstr>
      <vt:lpstr>OOP in PHP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in PHP</dc:title>
  <dc:subject>Software Development Course</dc:subject>
  <dc:creator/>
  <cp:keywords>OOP, PHP, programming, SoftUni, Software University, programming, software development, software engineering, course, Web development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2014-10-15T19:53:29Z</dcterms:modified>
  <cp:category>OOP, PHP,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