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99" r:id="rId4"/>
    <p:sldId id="500" r:id="rId5"/>
    <p:sldId id="501" r:id="rId6"/>
    <p:sldId id="503" r:id="rId7"/>
    <p:sldId id="504" r:id="rId8"/>
    <p:sldId id="505" r:id="rId9"/>
    <p:sldId id="506" r:id="rId10"/>
    <p:sldId id="507" r:id="rId11"/>
    <p:sldId id="508" r:id="rId12"/>
    <p:sldId id="619" r:id="rId13"/>
    <p:sldId id="617" r:id="rId14"/>
    <p:sldId id="621" r:id="rId15"/>
    <p:sldId id="509" r:id="rId16"/>
    <p:sldId id="510" r:id="rId17"/>
    <p:sldId id="514" r:id="rId18"/>
    <p:sldId id="515" r:id="rId19"/>
    <p:sldId id="565" r:id="rId20"/>
    <p:sldId id="516" r:id="rId21"/>
    <p:sldId id="517" r:id="rId22"/>
    <p:sldId id="518" r:id="rId23"/>
    <p:sldId id="622" r:id="rId24"/>
    <p:sldId id="521" r:id="rId25"/>
    <p:sldId id="525" r:id="rId26"/>
    <p:sldId id="526" r:id="rId27"/>
    <p:sldId id="527" r:id="rId28"/>
    <p:sldId id="537" r:id="rId29"/>
    <p:sldId id="538" r:id="rId30"/>
    <p:sldId id="541" r:id="rId31"/>
    <p:sldId id="542" r:id="rId32"/>
    <p:sldId id="544" r:id="rId33"/>
    <p:sldId id="616" r:id="rId34"/>
    <p:sldId id="546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8" r:id="rId44"/>
    <p:sldId id="559" r:id="rId45"/>
    <p:sldId id="560" r:id="rId46"/>
    <p:sldId id="583" r:id="rId47"/>
    <p:sldId id="615" r:id="rId48"/>
    <p:sldId id="618" r:id="rId49"/>
    <p:sldId id="566" r:id="rId50"/>
    <p:sldId id="419" r:id="rId51"/>
    <p:sldId id="420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92" d="100"/>
          <a:sy n="92" d="100"/>
        </p:scale>
        <p:origin x="9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199312"/>
            <a:ext cx="7991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Simulating OOP </a:t>
            </a:r>
            <a:r>
              <a:rPr lang="en-US" dirty="0" smtClean="0"/>
              <a:t>in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362200"/>
            <a:ext cx="7991941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Function Constructor, Prototypes</a:t>
            </a:r>
            <a:r>
              <a:rPr lang="en-US" dirty="0" smtClean="0"/>
              <a:t>, </a:t>
            </a:r>
            <a:r>
              <a:rPr lang="en-US" dirty="0" smtClean="0"/>
              <a:t>"</a:t>
            </a:r>
            <a:r>
              <a:rPr lang="en-US" dirty="0" smtClean="0"/>
              <a:t>this" </a:t>
            </a:r>
            <a:r>
              <a:rPr lang="en-US" dirty="0" smtClean="0"/>
              <a:t>Object, Classical and Prototypal Model</a:t>
            </a:r>
            <a:endParaRPr lang="en-US" dirty="0" smtClean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345" y="4114800"/>
            <a:ext cx="6439067" cy="2087271"/>
          </a:xfrm>
          <a:effectLst>
            <a:softEdge rad="38100"/>
          </a:effectLst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1499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993688"/>
            <a:ext cx="3558328" cy="3558328"/>
          </a:xfrm>
          <a:prstGeom prst="rect">
            <a:avLst/>
          </a:prstGeom>
          <a:effectLst>
            <a:outerShdw blurRad="63500" dist="50800" dir="5400000" algn="ctr" rotWithShape="0">
              <a:srgbClr val="000000"/>
            </a:outerShdw>
            <a:reflection blurRad="266700" stA="51000" endPos="0" dist="508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66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akbarpasha.files.wordpress.com/2007/03/js_new.jpg?w=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83" y="1535050"/>
            <a:ext cx="4777530" cy="30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does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dirty="0" smtClean="0"/>
              <a:t> keyword work </a:t>
            </a:r>
            <a:r>
              <a:rPr lang="en-GB" dirty="0" smtClean="0"/>
              <a:t>in JavaScript?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2230" y="2563314"/>
            <a:ext cx="92611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200" noProof="1">
                <a:solidFill>
                  <a:srgbClr val="FBEEDC"/>
                </a:solidFill>
              </a:rPr>
              <a:t>function newObject(func) {</a:t>
            </a: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args = Array.prototype.slice.call(arguments, 1</a:t>
            </a:r>
            <a:r>
              <a:rPr lang="en-GB" sz="2200" noProof="1" smtClean="0">
                <a:solidFill>
                  <a:srgbClr val="FBEEDC"/>
                </a:solidFill>
              </a:rPr>
              <a:t>);</a:t>
            </a:r>
            <a:endParaRPr lang="en-GB" sz="2200" noProof="1">
              <a:solidFill>
                <a:srgbClr val="FBEEDC"/>
              </a:solidFill>
            </a:endParaRP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object = Object.create(func.prototype);</a:t>
            </a: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result = func.apply(object, args);</a:t>
            </a:r>
          </a:p>
          <a:p>
            <a:endParaRPr lang="en-GB" sz="2200" noProof="1">
              <a:solidFill>
                <a:srgbClr val="FBEEDC"/>
              </a:solidFill>
            </a:endParaRPr>
          </a:p>
          <a:p>
            <a:r>
              <a:rPr lang="en-GB" sz="2200" noProof="1" smtClean="0">
                <a:solidFill>
                  <a:srgbClr val="FBEEDC"/>
                </a:solidFill>
              </a:rPr>
              <a:t>  return </a:t>
            </a:r>
            <a:r>
              <a:rPr lang="en-GB" sz="2200" noProof="1">
                <a:solidFill>
                  <a:srgbClr val="FBEEDC"/>
                </a:solidFill>
              </a:rPr>
              <a:t>(typeof result === 'object' &amp;&amp; result) || object;</a:t>
            </a:r>
          </a:p>
          <a:p>
            <a:r>
              <a:rPr lang="en-GB" sz="2200" noProof="1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523412" y="1980403"/>
            <a:ext cx="2563580" cy="762798"/>
          </a:xfrm>
          <a:prstGeom prst="wedgeRoundRectCallout">
            <a:avLst>
              <a:gd name="adj1" fmla="val -88068"/>
              <a:gd name="adj2" fmla="val 708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all arguments except the first one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00115" y="3335538"/>
            <a:ext cx="3086877" cy="762798"/>
          </a:xfrm>
          <a:prstGeom prst="wedgeRoundRectCallout">
            <a:avLst>
              <a:gd name="adj1" fmla="val -62374"/>
              <a:gd name="adj2" fmla="val -253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object with prototype func prototype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2418" y="1875459"/>
            <a:ext cx="3099955" cy="690075"/>
          </a:xfrm>
          <a:prstGeom prst="wedgeRoundRectCallout">
            <a:avLst>
              <a:gd name="adj1" fmla="val -1283"/>
              <a:gd name="adj2" fmla="val 2017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Invoke constructor passing the new object as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62230" y="5368344"/>
            <a:ext cx="926118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pesho = newObject(Person, "Peter", "Shmatov");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pesho2 = new Person("Peter", "Shmatov");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790817" y="5543886"/>
            <a:ext cx="1610938" cy="418356"/>
          </a:xfrm>
          <a:prstGeom prst="wedgeRoundRectCallout">
            <a:avLst>
              <a:gd name="adj1" fmla="val -74759"/>
              <a:gd name="adj2" fmla="val -3562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792773" y="5543886"/>
            <a:ext cx="1610938" cy="418356"/>
          </a:xfrm>
          <a:prstGeom prst="wedgeRoundRectCallout">
            <a:avLst>
              <a:gd name="adj1" fmla="val -99915"/>
              <a:gd name="adj2" fmla="val 488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2418" y="3803280"/>
            <a:ext cx="1499956" cy="731501"/>
          </a:xfrm>
          <a:prstGeom prst="wedgeRoundRectCallout">
            <a:avLst>
              <a:gd name="adj1" fmla="val 57652"/>
              <a:gd name="adj2" fmla="val 463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the new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23" y="1143000"/>
            <a:ext cx="3981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Prototype Object in JS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219200"/>
            <a:ext cx="5996728" cy="33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(parent object)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String.prototype</a:t>
            </a:r>
            <a:r>
              <a:rPr lang="en-US" dirty="0" smtClean="0"/>
              <a:t> holds the String instances functions</a:t>
            </a:r>
          </a:p>
          <a:p>
            <a:r>
              <a:rPr lang="en-US" dirty="0" smtClean="0"/>
              <a:t>Prototypes give properties to all instances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type is the parent of all objects</a:t>
            </a:r>
          </a:p>
          <a:p>
            <a:pPr lvl="2"/>
            <a:r>
              <a:rPr lang="en-US" dirty="0" smtClean="0"/>
              <a:t>Every object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and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dirty="0" smtClean="0"/>
              <a:t> method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lvl="1"/>
            <a:r>
              <a:rPr lang="en-GB" dirty="0"/>
              <a:t>Specifies the function that creates an object's </a:t>
            </a:r>
            <a:r>
              <a:rPr lang="en-GB" dirty="0" smtClean="0"/>
              <a:t>prototype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adding properties to a prototype,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all instances </a:t>
            </a:r>
            <a:r>
              <a:rPr lang="en-US" sz="3200" dirty="0" smtClean="0"/>
              <a:t>will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</a:t>
            </a:r>
            <a:r>
              <a:rPr lang="en-US" dirty="0" smtClean="0"/>
              <a:t>Object -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8322" y="2057400"/>
            <a:ext cx="1025769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String.prototype.repeat</a:t>
            </a:r>
            <a:r>
              <a:rPr lang="en-US" sz="2400" noProof="1" smtClean="0">
                <a:solidFill>
                  <a:srgbClr val="FBEEDC"/>
                </a:solidFill>
              </a:rPr>
              <a:t> = function (count)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var str, i;  </a:t>
            </a:r>
          </a:p>
          <a:p>
            <a:pPr>
              <a:lnSpc>
                <a:spcPct val="110000"/>
              </a:lnSpc>
            </a:pP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str = '';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for (i = 0; i &lt; count; i += 1)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  str +=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return str;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};</a:t>
            </a:r>
          </a:p>
          <a:p>
            <a:pPr>
              <a:lnSpc>
                <a:spcPct val="110000"/>
              </a:lnSpc>
            </a:pPr>
            <a:endParaRPr lang="en-US" sz="2400" noProof="1">
              <a:solidFill>
                <a:srgbClr val="FBEED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var s = "hi".repeat(2); // "hihi"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08812" y="2743200"/>
            <a:ext cx="3841054" cy="933731"/>
          </a:xfrm>
          <a:prstGeom prst="wedgeRoundRectCallout">
            <a:avLst>
              <a:gd name="adj1" fmla="val -99884"/>
              <a:gd name="adj2" fmla="val -758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repeat(count)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all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objects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1236" y="4123703"/>
            <a:ext cx="2698054" cy="933731"/>
          </a:xfrm>
          <a:prstGeom prst="wedgeRoundRectCallout">
            <a:avLst>
              <a:gd name="adj1" fmla="val -122888"/>
              <a:gd name="adj2" fmla="val -653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itself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1143000"/>
            <a:ext cx="5524500" cy="3105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1291728">
            <a:off x="3808412" y="16002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3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Properties and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4" y="1447800"/>
            <a:ext cx="4472728" cy="3005960"/>
          </a:xfrm>
          <a:prstGeom prst="roundRect">
            <a:avLst>
              <a:gd name="adj" fmla="val 2119"/>
            </a:avLst>
          </a:prstGeom>
        </p:spPr>
      </p:pic>
    </p:spTree>
    <p:extLst>
      <p:ext uri="{BB962C8B-B14F-4D97-AF65-F5344CB8AC3E}">
        <p14:creationId xmlns:p14="http://schemas.microsoft.com/office/powerpoint/2010/main" val="39791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can also define custom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properties that only instances of this type have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keyword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 – 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292257"/>
            <a:ext cx="10213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this._name</a:t>
            </a:r>
            <a:r>
              <a:rPr lang="en-US" sz="2200" noProof="1" smtClean="0">
                <a:solidFill>
                  <a:srgbClr val="FBEEDC"/>
                </a:solidFill>
              </a:rPr>
              <a:t>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this._age</a:t>
            </a:r>
            <a:r>
              <a:rPr lang="en-US" sz="2200" noProof="1" smtClean="0">
                <a:solidFill>
                  <a:srgbClr val="FBEEDC"/>
                </a:solidFill>
              </a:rPr>
              <a:t>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var maria = new Person("Mariika",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ika</a:t>
            </a:r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maria._name = "Peter";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Peter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Object-Oriented </a:t>
            </a:r>
            <a:r>
              <a:rPr lang="en-US" sz="3200" dirty="0" smtClean="0"/>
              <a:t>Programming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Is there OOP in JavaScript?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Classical </a:t>
            </a:r>
            <a:r>
              <a:rPr lang="en-US" sz="3200" dirty="0" smtClean="0"/>
              <a:t>OOP in JavaScript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Prototypes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Object </a:t>
            </a:r>
            <a:r>
              <a:rPr lang="en-US" sz="3000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Function </a:t>
            </a:r>
            <a:r>
              <a:rPr lang="en-US" sz="3000" dirty="0" smtClean="0"/>
              <a:t>Constructors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value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dirty="0" smtClean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Prototypal </a:t>
            </a:r>
            <a:r>
              <a:rPr lang="en-US" sz="3200" dirty="0" smtClean="0"/>
              <a:t>OOP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362200"/>
            <a:ext cx="3618905" cy="364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attached to object are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-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2" y="2590800"/>
            <a:ext cx="10439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this._name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this._age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sz="2200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console.log("My name is " + this._name +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rgbClr val="FBEEDC"/>
                </a:solidFill>
              </a:rPr>
              <a:t>       " and I'm " + this._age + "-years old");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maria.sayHello();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My name is Maria and I'm 18-years old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53" y="1828800"/>
            <a:ext cx="3690790" cy="24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284" y="4224776"/>
            <a:ext cx="11178328" cy="1568497"/>
          </a:xfrm>
        </p:spPr>
        <p:txBody>
          <a:bodyPr/>
          <a:lstStyle/>
          <a:p>
            <a:r>
              <a:rPr lang="en-US" dirty="0" smtClean="0"/>
              <a:t>Attaching Methods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5" y="1474608"/>
            <a:ext cx="2486026" cy="2406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888846"/>
            <a:ext cx="1752600" cy="17526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Attaching methods in the object constructor is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 (repeated at each object creation)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different (duplicated) function instance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76163" y="3200400"/>
            <a:ext cx="8837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this.introduce</a:t>
            </a:r>
            <a:r>
              <a:rPr lang="en-US" sz="2200" noProof="1" smtClean="0">
                <a:solidFill>
                  <a:srgbClr val="FBEEDC"/>
                </a:solidFill>
              </a:rPr>
              <a:t> = function() 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'Name: ' + name + ', Age: ' +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6943" y="5292804"/>
            <a:ext cx="883176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var p1 = new Person();</a:t>
            </a:r>
          </a:p>
          <a:p>
            <a:r>
              <a:rPr lang="en-US" sz="2200" dirty="0">
                <a:solidFill>
                  <a:srgbClr val="FBEEDC"/>
                </a:solidFill>
              </a:rPr>
              <a:t>var p2 = new Person();</a:t>
            </a:r>
          </a:p>
          <a:p>
            <a:r>
              <a:rPr lang="en-US" sz="2200" dirty="0" smtClean="0">
                <a:solidFill>
                  <a:srgbClr val="FBEEDC"/>
                </a:solidFill>
              </a:rPr>
              <a:t>console.log(p1.introduce </a:t>
            </a:r>
            <a:r>
              <a:rPr lang="en-US" sz="2200" dirty="0">
                <a:solidFill>
                  <a:srgbClr val="FBEEDC"/>
                </a:solidFill>
              </a:rPr>
              <a:t>=== </a:t>
            </a:r>
            <a:r>
              <a:rPr lang="en-US" sz="2200" dirty="0" smtClean="0">
                <a:solidFill>
                  <a:srgbClr val="FBEEDC"/>
                </a:solidFill>
              </a:rPr>
              <a:t>p2.introduce); //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45688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</a:p>
          <a:p>
            <a:pPr lvl="1"/>
            <a:r>
              <a:rPr lang="en-US" dirty="0" smtClean="0"/>
              <a:t>Attach them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constructor</a:t>
            </a:r>
          </a:p>
          <a:p>
            <a:r>
              <a:rPr lang="en-US" dirty="0" smtClean="0"/>
              <a:t>Methods attached to constructor's prototype are created exactly once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540984"/>
            <a:ext cx="4495800" cy="1631216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function Person(name, age) {</a:t>
            </a:r>
          </a:p>
          <a:p>
            <a:r>
              <a:rPr lang="en-US" noProof="1" smtClean="0"/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noProof="1" smtClean="0"/>
              <a:t> = function() {</a:t>
            </a:r>
          </a:p>
          <a:p>
            <a:r>
              <a:rPr lang="en-US" noProof="1" smtClean="0"/>
              <a:t>    // ...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61012" y="4540984"/>
            <a:ext cx="5929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Person(name, age) {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Person.prototype.sayHello</a:t>
            </a:r>
            <a:r>
              <a:rPr lang="en-US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// ...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77" y="3862988"/>
            <a:ext cx="559412" cy="539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55" y="3843836"/>
            <a:ext cx="558313" cy="558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284" y="4224776"/>
            <a:ext cx="11178328" cy="1568497"/>
          </a:xfrm>
        </p:spPr>
        <p:txBody>
          <a:bodyPr/>
          <a:lstStyle/>
          <a:p>
            <a:r>
              <a:rPr lang="en-US" dirty="0" smtClean="0"/>
              <a:t>Attaching Methods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5" y="1474608"/>
            <a:ext cx="2486026" cy="2406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88884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95128"/>
            <a:ext cx="11771398" cy="4753985"/>
          </a:xfrm>
        </p:spPr>
        <p:txBody>
          <a:bodyPr wrap="square">
            <a:spAutoFit/>
          </a:bodyPr>
          <a:lstStyle/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Code closer to other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languages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1" indent="-338138"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good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2400"/>
              </a:spcBef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JavaScript is NO other language!</a:t>
            </a:r>
          </a:p>
          <a:p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 is not a big problem. Prefix "hidden" data with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when Attaching 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4042" y="1195127"/>
            <a:ext cx="5697769" cy="2376411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 JavaScript as it is meant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way better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0" y="1447800"/>
            <a:ext cx="5993236" cy="34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special kind of object</a:t>
            </a:r>
          </a:p>
          <a:p>
            <a:pPr lvl="1"/>
            <a:r>
              <a:rPr lang="en-US" dirty="0" smtClean="0"/>
              <a:t>It is available everywhere in JavaScript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has different meaning in different contexts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can have two different values: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</a:p>
          <a:p>
            <a:pPr lvl="2"/>
            <a:r>
              <a:rPr lang="en-US" dirty="0" smtClean="0"/>
              <a:t>The value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containing scope</a:t>
            </a:r>
          </a:p>
          <a:p>
            <a:pPr lvl="2"/>
            <a:r>
              <a:rPr lang="en-US" dirty="0" smtClean="0"/>
              <a:t>If none of the parents is object,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 value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concrete object</a:t>
            </a:r>
          </a:p>
          <a:p>
            <a:pPr lvl="2"/>
            <a:r>
              <a:rPr lang="en-US" dirty="0" smtClean="0"/>
              <a:t>When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refers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9722" y="2615148"/>
            <a:ext cx="1056249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 = 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return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p = new Person("Gosho");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getName = p.getName;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console.log(p.getName());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Gosho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getName()</a:t>
            </a:r>
            <a:r>
              <a:rPr lang="en-US" sz="2400" noProof="1" smtClean="0">
                <a:solidFill>
                  <a:srgbClr val="FBEEDC"/>
                </a:solidFill>
              </a:rPr>
              <a:t>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undefined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4041419"/>
            <a:ext cx="2895600" cy="982047"/>
          </a:xfrm>
          <a:prstGeom prst="wedgeRoundRectCallout">
            <a:avLst>
              <a:gd name="adj1" fmla="val -80313"/>
              <a:gd name="adj2" fmla="val 1132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61412" y="5218740"/>
            <a:ext cx="3719400" cy="957029"/>
          </a:xfrm>
          <a:prstGeom prst="wedgeRoundRectCallout">
            <a:avLst>
              <a:gd name="adj1" fmla="val -71340"/>
              <a:gd name="adj2" fmla="val 438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its parent scope (window)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And How It Works in JavaScript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95400"/>
            <a:ext cx="5691928" cy="37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19200"/>
            <a:ext cx="5691928" cy="32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doesn't make a closure</a:t>
            </a:r>
            <a:endParaRPr lang="en-US" dirty="0"/>
          </a:p>
          <a:p>
            <a:r>
              <a:rPr lang="en-US" dirty="0" smtClean="0"/>
              <a:t>The only way to make closure 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another variable</a:t>
            </a:r>
          </a:p>
          <a:p>
            <a:r>
              <a:rPr lang="en-US" dirty="0" smtClean="0"/>
              <a:t>Then we can call functions without context</a:t>
            </a:r>
          </a:p>
          <a:p>
            <a:r>
              <a:rPr lang="en-US" dirty="0" smtClean="0"/>
              <a:t>Doesn't work for methods attached to the prototype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Constructors – caching this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3475386"/>
            <a:ext cx="1006157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var self = 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 = 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 = new Person("Peter");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getPersonName = p.getName;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console.log(getPersonName());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Logs: Peter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9521" y="3428654"/>
            <a:ext cx="2514600" cy="914402"/>
          </a:xfrm>
          <a:prstGeom prst="wedgeRoundRectCallout">
            <a:avLst>
              <a:gd name="adj1" fmla="val -93468"/>
              <a:gd name="adj2" fmla="val 132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closure (holding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JavaScript cannot limit function to be used only as constructors</a:t>
            </a:r>
          </a:p>
          <a:p>
            <a:pPr lvl="1"/>
            <a:r>
              <a:rPr lang="en-US" sz="3000" dirty="0" smtClean="0"/>
              <a:t>JavaScript was designed for simple UI purposes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mark something as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contructor</a:t>
            </a:r>
            <a:r>
              <a:rPr lang="en-US" sz="3200" dirty="0" smtClean="0"/>
              <a:t>, name </a:t>
            </a:r>
            <a:r>
              <a:rPr lang="en-US" sz="3200" dirty="0"/>
              <a:t>it </a:t>
            </a:r>
            <a:r>
              <a:rPr lang="en-US" sz="3200" dirty="0" smtClean="0"/>
              <a:t>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PascalCase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 smtClean="0"/>
              <a:t>Convention: </a:t>
            </a:r>
            <a:r>
              <a:rPr lang="en-US" noProof="1" smtClean="0"/>
              <a:t>PascalCase-named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should be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Constructors – call without new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886200"/>
            <a:ext cx="10213976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rgbClr val="FBEEDC"/>
                </a:solidFill>
              </a:rPr>
              <a:t>this._name = name;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this.getName = function getPersonName()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return this._name;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var p = Person("Peter");</a:t>
            </a:r>
            <a:endParaRPr lang="en-US" sz="23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0160" y="5512904"/>
            <a:ext cx="4509052" cy="609600"/>
          </a:xfrm>
          <a:prstGeom prst="wedgeRoundRectCallout">
            <a:avLst>
              <a:gd name="adj1" fmla="val -64790"/>
              <a:gd name="adj2" fmla="val 620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will be the value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148576"/>
            <a:ext cx="8938472" cy="1568497"/>
          </a:xfrm>
        </p:spPr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rintmediacentr.com/files/2011/05/Dont-Try-This-At-Hom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4" y="1202939"/>
            <a:ext cx="6758728" cy="25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370012" y="3348756"/>
            <a:ext cx="7924800" cy="1372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2819400"/>
            <a:ext cx="10058400" cy="33027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function Person(name, age) {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noProof="1" smtClean="0">
                <a:solidFill>
                  <a:srgbClr val="FBEEDC"/>
                </a:solidFill>
              </a:rPr>
              <a:t>  if (!(this instanceof arguments.callee)) {</a:t>
            </a:r>
          </a:p>
          <a:p>
            <a:pPr>
              <a:lnSpc>
                <a:spcPct val="110000"/>
              </a:lnSpc>
            </a:pPr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return new arguments.callee(name, age);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this._name = name;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this._age = age;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Resig (jQuery) designed a simple way to check if the function is not used as constructor: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71902" y="4842468"/>
            <a:ext cx="4648200" cy="1069833"/>
          </a:xfrm>
          <a:prstGeom prst="wedgeRoundRectCallout">
            <a:avLst>
              <a:gd name="adj1" fmla="val -46289"/>
              <a:gd name="adj2" fmla="val -992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not of type 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function,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the function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John Resig Constructor Fix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robertnyman.com/images/0701/pro-javascript-techniq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6" y="990600"/>
            <a:ext cx="3716904" cy="371690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1600200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pic>
        <p:nvPicPr>
          <p:cNvPr id="5122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19200"/>
            <a:ext cx="4320328" cy="324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4803777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Function constructors can be put inside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module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Introduces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better abstraction </a:t>
            </a:r>
            <a:r>
              <a:rPr lang="en-US" sz="3000" dirty="0" smtClean="0"/>
              <a:t>of the code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Allows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 constants and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80012" y="1349038"/>
            <a:ext cx="6400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Person = (function () 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var MAX_NAME_LENGTH = 50;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 const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function Person(name) 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constructor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this._name = 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Person.prototype.walk 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public method </a:t>
            </a: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function (distance) { … };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function calcDistance(…) 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…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function hidden in the module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return Person;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84" y="4953000"/>
            <a:ext cx="11635528" cy="820600"/>
          </a:xfrm>
        </p:spPr>
        <p:txBody>
          <a:bodyPr/>
          <a:lstStyle/>
          <a:p>
            <a:r>
              <a:rPr lang="en-US" dirty="0" smtClean="0"/>
              <a:t>Function Constructors 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598612" y="581359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08" y="1219200"/>
            <a:ext cx="4496080" cy="33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8612" y="4755799"/>
            <a:ext cx="8938472" cy="820600"/>
          </a:xfrm>
        </p:spPr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554884" y="5670199"/>
            <a:ext cx="11025928" cy="654401"/>
          </a:xfrm>
        </p:spPr>
        <p:txBody>
          <a:bodyPr/>
          <a:lstStyle/>
          <a:p>
            <a:r>
              <a:rPr lang="en-US" sz="3600" dirty="0" smtClean="0"/>
              <a:t>What to Do When We Want to Hide Something?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84" y="1066800"/>
            <a:ext cx="4167928" cy="3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means that the application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Uses prototypes to define its properties</a:t>
            </a:r>
          </a:p>
          <a:p>
            <a:pPr lvl="1"/>
            <a:r>
              <a:rPr lang="en-US" dirty="0" smtClean="0"/>
              <a:t>Does not have definition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</a:p>
          <a:p>
            <a:pPr lvl="2"/>
            <a:r>
              <a:rPr lang="en-US" dirty="0" smtClean="0"/>
              <a:t>ECMAScript 6 will introduce classes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hold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</a:p>
          <a:p>
            <a:pPr lvl="1"/>
            <a:r>
              <a:rPr lang="en-US" dirty="0"/>
              <a:t>In order to pass correct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2036" y="1143000"/>
            <a:ext cx="10061576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function validatePosition() {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  // …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function Rect(x, y, width, height)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  var isPositionValid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validatePosition.call(this)</a:t>
            </a:r>
            <a:r>
              <a:rPr lang="en-US" sz="23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if (!isPositionValid)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throw new Error('Invalid Rect position');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Rect.prototype = { /* … */ };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}());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08812" y="1600200"/>
            <a:ext cx="3733800" cy="1009468"/>
          </a:xfrm>
          <a:prstGeom prst="wedgeRoundRectCallout">
            <a:avLst>
              <a:gd name="adj1" fmla="val -69809"/>
              <a:gd name="adj2" fmla="val -307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exposed from the module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4876800"/>
            <a:ext cx="3657600" cy="914400"/>
          </a:xfrm>
          <a:prstGeom prst="wedgeRoundRectCallout">
            <a:avLst>
              <a:gd name="adj1" fmla="val 1838"/>
              <a:gd name="adj2" fmla="val -1762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invoke the function over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4" y="1326210"/>
            <a:ext cx="4015528" cy="3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 smtClean="0"/>
              <a:t>Methods Attached to the Function Constructor</a:t>
            </a:r>
            <a:endParaRPr lang="en-GB" sz="3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1273792"/>
            <a:ext cx="10671176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bg-BG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function Rect(width, height) {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 </a:t>
            </a:r>
            <a:r>
              <a:rPr lang="en-GB" sz="2200" noProof="1" smtClean="0">
                <a:solidFill>
                  <a:srgbClr val="FBEEDC"/>
                </a:solidFill>
              </a:rPr>
              <a:t>this.width = width;</a:t>
            </a:r>
          </a:p>
          <a:p>
            <a:pPr>
              <a:spcBef>
                <a:spcPts val="600"/>
              </a:spcBef>
            </a:pPr>
            <a:r>
              <a:rPr lang="en-GB" sz="2200" noProof="1" smtClean="0">
                <a:solidFill>
                  <a:srgbClr val="FBEEDC"/>
                </a:solidFill>
              </a:rPr>
              <a:t>    this.height = height;</a:t>
            </a:r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Rect.prototype.calculateArea = function () { };</a:t>
            </a:r>
          </a:p>
          <a:p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 Rect.isSquare</a:t>
            </a:r>
            <a:r>
              <a:rPr lang="en-US" sz="2200" noProof="1" smtClean="0">
                <a:solidFill>
                  <a:srgbClr val="FBEEDC"/>
                </a:solidFill>
              </a:rPr>
              <a:t> = function(rect)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rect.width === rect.height;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  <a:endParaRPr lang="en-US" sz="2200" noProof="1">
              <a:solidFill>
                <a:srgbClr val="FBEEDC"/>
              </a:solidFill>
            </a:endParaRP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82820" y="4112528"/>
            <a:ext cx="3886200" cy="1657064"/>
          </a:xfrm>
          <a:prstGeom prst="wedgeRoundRectCallout">
            <a:avLst>
              <a:gd name="adj1" fmla="val -71564"/>
              <a:gd name="adj2" fmla="val -298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Works as a static method. Invoked through the class, not through the instances.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not access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800600"/>
            <a:ext cx="10721128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78768"/>
            <a:ext cx="10721128" cy="688256"/>
          </a:xfrm>
        </p:spPr>
        <p:txBody>
          <a:bodyPr/>
          <a:lstStyle/>
          <a:p>
            <a:r>
              <a:rPr lang="en-GB" dirty="0" smtClean="0"/>
              <a:t>Another Way to Work with Classes in JS</a:t>
            </a:r>
            <a:endParaRPr lang="en-GB" dirty="0"/>
          </a:p>
        </p:txBody>
      </p:sp>
      <p:pic>
        <p:nvPicPr>
          <p:cNvPr id="3074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4" y="1242274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Prototypal OOP </a:t>
            </a:r>
            <a:r>
              <a:rPr lang="en-US" dirty="0"/>
              <a:t>uses the prototype nature of </a:t>
            </a:r>
            <a:r>
              <a:rPr lang="en-US" dirty="0" smtClean="0"/>
              <a:t>JS to </a:t>
            </a:r>
            <a:r>
              <a:rPr lang="en-US" dirty="0"/>
              <a:t>produce objects</a:t>
            </a:r>
          </a:p>
          <a:p>
            <a:pPr lvl="1"/>
            <a:r>
              <a:rPr lang="en-US" dirty="0"/>
              <a:t>Objects are created from objects, instead </a:t>
            </a:r>
            <a:r>
              <a:rPr lang="en-US" dirty="0" smtClean="0"/>
              <a:t>from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Simple approach: all </a:t>
            </a:r>
            <a:r>
              <a:rPr lang="en-US" dirty="0"/>
              <a:t>properties </a:t>
            </a:r>
            <a:r>
              <a:rPr lang="en-US" dirty="0" smtClean="0"/>
              <a:t>/ methods </a:t>
            </a:r>
            <a:r>
              <a:rPr lang="en-US" dirty="0"/>
              <a:t>are </a:t>
            </a:r>
            <a:r>
              <a:rPr lang="en-US" dirty="0" smtClean="0"/>
              <a:t>public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Prototypal OOP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999096"/>
            <a:ext cx="100615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rgbClr val="FBEEDC"/>
                </a:solidFill>
              </a:rPr>
              <a:t>var Person =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init: function(name)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this._name = name; </a:t>
            </a: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  return this;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},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introduce: function introduce()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return "Hello my name is: " + this._name;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var pesho =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Object.create(Person).init('Peter');</a:t>
            </a:r>
            <a:endParaRPr lang="en-GB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console.log(pesho.introduce());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// Name: Peter, Age: 69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5212" y="4994815"/>
            <a:ext cx="2743200" cy="974080"/>
          </a:xfrm>
          <a:prstGeom prst="wedgeRoundRectCallout">
            <a:avLst>
              <a:gd name="adj1" fmla="val -74925"/>
              <a:gd name="adj2" fmla="val 453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an object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9468" y="3229445"/>
            <a:ext cx="3407392" cy="927609"/>
          </a:xfrm>
          <a:prstGeom prst="wedgeRoundRectCallout">
            <a:avLst>
              <a:gd name="adj1" fmla="val -72636"/>
              <a:gd name="adj2" fmla="val -197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works as a 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849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Classical OOP in JavaScript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Prototypal OOP in JavaScript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 between </a:t>
            </a:r>
            <a:br>
              <a:rPr lang="en-GB" dirty="0" smtClean="0"/>
            </a:br>
            <a:r>
              <a:rPr lang="en-GB" dirty="0" smtClean="0"/>
              <a:t>Classical and Prototypal Model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9836" y="1828800"/>
            <a:ext cx="716597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function Person(name) {</a:t>
            </a: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 this._name = name;</a:t>
            </a:r>
            <a:endParaRPr lang="en-GB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var pesho = new Person("Peter");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09836" y="4114800"/>
            <a:ext cx="7165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var PersonPrototype = {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init: function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personConstructor(name) {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    this._name = name;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GB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var pesho = Object.create(PersonPrototype);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pesho.init("Peter");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smtClean="0"/>
              <a:t>Object-Oriented Programming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>
                <a:hlinkClick r:id="rId5"/>
              </a:rPr>
              <a:t>JavaScript 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No such things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</a:t>
            </a:r>
          </a:p>
          <a:p>
            <a:r>
              <a:rPr lang="en-US" dirty="0" smtClean="0"/>
              <a:t>JavaScript is also highly expressive language</a:t>
            </a:r>
          </a:p>
          <a:p>
            <a:pPr lvl="1"/>
            <a:r>
              <a:rPr lang="en-US" dirty="0" smtClean="0"/>
              <a:t>Most things can be achieved in many ways</a:t>
            </a:r>
          </a:p>
          <a:p>
            <a:r>
              <a:rPr lang="en-US" dirty="0" smtClean="0"/>
              <a:t>That is why JavaScript has many ways to support OOP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Classical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),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Prototypal</a:t>
            </a:r>
          </a:p>
          <a:p>
            <a:pPr lvl="1"/>
            <a:r>
              <a:rPr lang="en-US" dirty="0" smtClean="0"/>
              <a:t>Each has its advantages and drawbacks</a:t>
            </a:r>
          </a:p>
          <a:p>
            <a:pPr lvl="1"/>
            <a:r>
              <a:rPr lang="en-US" dirty="0" smtClean="0"/>
              <a:t>Usage depends on the case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Classical OOP in JavaScript</a:t>
            </a:r>
            <a:endParaRPr lang="en-US" dirty="0"/>
          </a:p>
        </p:txBody>
      </p:sp>
      <p:pic>
        <p:nvPicPr>
          <p:cNvPr id="1026" name="Picture 2" descr="http://appsonmob.com/wp-content/uploads/2014/03/26-12_oop_in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84" y="1615441"/>
            <a:ext cx="5996728" cy="327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uses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to create objects</a:t>
            </a:r>
          </a:p>
          <a:p>
            <a:pPr lvl="1"/>
            <a:r>
              <a:rPr lang="en-US" dirty="0" smtClean="0"/>
              <a:t>It has no definition for class or constructor</a:t>
            </a:r>
            <a:endParaRPr lang="en-GB" dirty="0" smtClean="0"/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Create/initiate objects </a:t>
            </a:r>
            <a:r>
              <a:rPr lang="en-US" dirty="0" smtClean="0"/>
              <a:t>is done by calling the function with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  <a:p>
            <a:pPr lvl="1"/>
            <a:r>
              <a:rPr lang="en-GB" dirty="0"/>
              <a:t>There is no need to explicitly define a constructor </a:t>
            </a:r>
            <a:r>
              <a:rPr lang="en-GB" dirty="0" smtClean="0"/>
              <a:t>method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5334000"/>
            <a:ext cx="100615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Each of the instances is independent</a:t>
            </a:r>
          </a:p>
          <a:p>
            <a:pPr lvl="1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487811"/>
            <a:ext cx="1006157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another instance of Person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gosho.name = "George";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maria.name = "Maria";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console.log(gosho.name);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George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Maria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 constructors can take parameters to give </a:t>
            </a:r>
            <a:r>
              <a:rPr lang="en-US" dirty="0" smtClean="0"/>
              <a:t>different state to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with parameters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9636" y="3185279"/>
            <a:ext cx="103663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Person(name, age){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console.log("Name: " + name + ", Age: " + age);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gosho = new Person("Georgi", 23);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Name: Georgi, Age: 23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Name: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Maria,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Age: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2173</Words>
  <Application>Microsoft Office PowerPoint</Application>
  <PresentationFormat>Custom</PresentationFormat>
  <Paragraphs>411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Simulating OOP in JavaScript</vt:lpstr>
      <vt:lpstr>Table of Contents</vt:lpstr>
      <vt:lpstr>Object-Oriented Programming</vt:lpstr>
      <vt:lpstr>Object-Oriented Programming</vt:lpstr>
      <vt:lpstr>OOP in JavaScript</vt:lpstr>
      <vt:lpstr>Classical OOP in JavaScript</vt:lpstr>
      <vt:lpstr>Classical OOP</vt:lpstr>
      <vt:lpstr>Creating Objects</vt:lpstr>
      <vt:lpstr>Function Constructor with parameters</vt:lpstr>
      <vt:lpstr>Function Constructors</vt:lpstr>
      <vt:lpstr>The new keyword</vt:lpstr>
      <vt:lpstr>The new keyword</vt:lpstr>
      <vt:lpstr>The new keyword</vt:lpstr>
      <vt:lpstr>Prototypes</vt:lpstr>
      <vt:lpstr>The Prototype Object</vt:lpstr>
      <vt:lpstr>The Prototype Object - Example</vt:lpstr>
      <vt:lpstr>Prototypes</vt:lpstr>
      <vt:lpstr>Object Members</vt:lpstr>
      <vt:lpstr>Object Members – Properties</vt:lpstr>
      <vt:lpstr>Object Members - Methods</vt:lpstr>
      <vt:lpstr>Object Members</vt:lpstr>
      <vt:lpstr>Attaching Methods to the Prototype</vt:lpstr>
      <vt:lpstr>Attaching Methods</vt:lpstr>
      <vt:lpstr>Better Method Attachment</vt:lpstr>
      <vt:lpstr>Attaching Methods to the Prototype</vt:lpstr>
      <vt:lpstr>Pros and Cons when Attaching Methods</vt:lpstr>
      <vt:lpstr>The this Object</vt:lpstr>
      <vt:lpstr>The this Object</vt:lpstr>
      <vt:lpstr>this in Function Scope</vt:lpstr>
      <vt:lpstr>The this Function Object</vt:lpstr>
      <vt:lpstr>Function Constructors – caching this</vt:lpstr>
      <vt:lpstr>Function Constructors – call without new</vt:lpstr>
      <vt:lpstr> Invoking Function Constructors Without new</vt:lpstr>
      <vt:lpstr>Function Constructor Fix</vt:lpstr>
      <vt:lpstr>John Resig Constructor Fix</vt:lpstr>
      <vt:lpstr>Function Constructors with Modules</vt:lpstr>
      <vt:lpstr>Constructors with Modules</vt:lpstr>
      <vt:lpstr>Function Constructors with Modules</vt:lpstr>
      <vt:lpstr>Hidden Functions</vt:lpstr>
      <vt:lpstr>Hidden Functions</vt:lpstr>
      <vt:lpstr>Hidden Functions: Example</vt:lpstr>
      <vt:lpstr>Hidden Functions</vt:lpstr>
      <vt:lpstr>Methods Attached to the Function Constructor</vt:lpstr>
      <vt:lpstr>Prototypal OOP</vt:lpstr>
      <vt:lpstr>Prototypal OOP</vt:lpstr>
      <vt:lpstr>Prototypal OOP</vt:lpstr>
      <vt:lpstr>Difference between  Classical and Prototypal Model</vt:lpstr>
      <vt:lpstr>JavaScript Object-Oriented Programming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Object-Oriented Programming</dc:title>
  <dc:subject>Software Development Course</dc:subject>
  <dc:creator/>
  <cp:keywords>JavaScript, JS, OOP, programming, SoftUni, Software University, programming, software development, software engineering, course, object-oriented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2015-03-05T15:32:23Z</dcterms:modified>
  <cp:category>JavaScript, JS, 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