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7"/>
  </p:notesMasterIdLst>
  <p:handoutMasterIdLst>
    <p:handoutMasterId r:id="rId38"/>
  </p:handoutMasterIdLst>
  <p:sldIdLst>
    <p:sldId id="274" r:id="rId3"/>
    <p:sldId id="276" r:id="rId4"/>
    <p:sldId id="425" r:id="rId5"/>
    <p:sldId id="426" r:id="rId6"/>
    <p:sldId id="427" r:id="rId7"/>
    <p:sldId id="429" r:id="rId8"/>
    <p:sldId id="428" r:id="rId9"/>
    <p:sldId id="430" r:id="rId10"/>
    <p:sldId id="432" r:id="rId11"/>
    <p:sldId id="437" r:id="rId12"/>
    <p:sldId id="431" r:id="rId13"/>
    <p:sldId id="438" r:id="rId14"/>
    <p:sldId id="434" r:id="rId15"/>
    <p:sldId id="439" r:id="rId16"/>
    <p:sldId id="435" r:id="rId17"/>
    <p:sldId id="440" r:id="rId18"/>
    <p:sldId id="436" r:id="rId19"/>
    <p:sldId id="441" r:id="rId20"/>
    <p:sldId id="447" r:id="rId21"/>
    <p:sldId id="442" r:id="rId22"/>
    <p:sldId id="443" r:id="rId23"/>
    <p:sldId id="449" r:id="rId24"/>
    <p:sldId id="450" r:id="rId25"/>
    <p:sldId id="451" r:id="rId26"/>
    <p:sldId id="444" r:id="rId27"/>
    <p:sldId id="445" r:id="rId28"/>
    <p:sldId id="452" r:id="rId29"/>
    <p:sldId id="446" r:id="rId30"/>
    <p:sldId id="453" r:id="rId31"/>
    <p:sldId id="454" r:id="rId32"/>
    <p:sldId id="417" r:id="rId33"/>
    <p:sldId id="424" r:id="rId34"/>
    <p:sldId id="419" r:id="rId35"/>
    <p:sldId id="420" r:id="rId3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DC"/>
    <a:srgbClr val="F0A22E"/>
    <a:srgbClr val="603A14"/>
    <a:srgbClr val="E85C0E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17" autoAdjust="0"/>
    <p:restoredTop sz="94533" autoAdjust="0"/>
  </p:normalViewPr>
  <p:slideViewPr>
    <p:cSldViewPr>
      <p:cViewPr varScale="1">
        <p:scale>
          <a:sx n="89" d="100"/>
          <a:sy n="89" d="100"/>
        </p:scale>
        <p:origin x="264" y="7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5/7/2015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77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612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553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5/7/2015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82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0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btech.com/" TargetMode="External"/><Relationship Id="rId13" Type="http://schemas.openxmlformats.org/officeDocument/2006/relationships/image" Target="../media/image33.png"/><Relationship Id="rId18" Type="http://schemas.openxmlformats.org/officeDocument/2006/relationships/hyperlink" Target="http://www.luxoft.com/" TargetMode="External"/><Relationship Id="rId3" Type="http://schemas.openxmlformats.org/officeDocument/2006/relationships/hyperlink" Target="https://softuni.bg/courses/javascript-frameworks" TargetMode="External"/><Relationship Id="rId21" Type="http://schemas.openxmlformats.org/officeDocument/2006/relationships/image" Target="../media/image37.png"/><Relationship Id="rId7" Type="http://schemas.openxmlformats.org/officeDocument/2006/relationships/image" Target="../media/image30.png"/><Relationship Id="rId12" Type="http://schemas.openxmlformats.org/officeDocument/2006/relationships/hyperlink" Target="http://smartit.bg/" TargetMode="External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superhosting.bg/" TargetMode="External"/><Relationship Id="rId20" Type="http://schemas.openxmlformats.org/officeDocument/2006/relationships/hyperlink" Target="http://www.indeavr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32.png"/><Relationship Id="rId5" Type="http://schemas.openxmlformats.org/officeDocument/2006/relationships/image" Target="../media/image29.jpeg"/><Relationship Id="rId15" Type="http://schemas.openxmlformats.org/officeDocument/2006/relationships/image" Target="../media/image34.png"/><Relationship Id="rId10" Type="http://schemas.openxmlformats.org/officeDocument/2006/relationships/hyperlink" Target="http://komfo.com/" TargetMode="External"/><Relationship Id="rId19" Type="http://schemas.openxmlformats.org/officeDocument/2006/relationships/image" Target="../media/image36.png"/><Relationship Id="rId4" Type="http://schemas.openxmlformats.org/officeDocument/2006/relationships/hyperlink" Target="http://www.vivacom.bg/" TargetMode="External"/><Relationship Id="rId9" Type="http://schemas.openxmlformats.org/officeDocument/2006/relationships/image" Target="../media/image31.png"/><Relationship Id="rId14" Type="http://schemas.openxmlformats.org/officeDocument/2006/relationships/hyperlink" Target="http://www.softwaregroup-bg.com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9" TargetMode="External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1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646612" y="761165"/>
            <a:ext cx="6848941" cy="1087372"/>
          </a:xfrm>
        </p:spPr>
        <p:txBody>
          <a:bodyPr>
            <a:normAutofit/>
          </a:bodyPr>
          <a:lstStyle/>
          <a:p>
            <a:r>
              <a:rPr lang="en-US" dirty="0" smtClean="0"/>
              <a:t>Controllers and Markup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198812" y="1966828"/>
            <a:ext cx="8296741" cy="1149266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 noProof="1" smtClean="0"/>
              <a:t>Controllers, $scope, Markup, Directives, Expressions, Binding, Filters, Validation</a:t>
            </a:r>
            <a:endParaRPr lang="en-US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419600"/>
            <a:ext cx="3187613" cy="525135"/>
          </a:xfrm>
        </p:spPr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89499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21" name="Picture Placeholder 20"/>
          <p:cNvPicPr>
            <a:picLocks noGrp="1" noChangeAspect="1"/>
          </p:cNvPicPr>
          <p:nvPr>
            <p:ph type="pic" sz="quarter" idx="16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14150" y="3824430"/>
            <a:ext cx="4496848" cy="2195370"/>
          </a:xfrm>
        </p:spPr>
      </p:pic>
      <p:pic>
        <p:nvPicPr>
          <p:cNvPr id="13" name="Picture 2" title="Software University Foundation">
            <a:hlinkClick r:id="rId7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5157" y="1727069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86802" y="3505200"/>
            <a:ext cx="2283810" cy="2449085"/>
          </a:xfrm>
          <a:prstGeom prst="rect">
            <a:avLst/>
          </a:prstGeom>
        </p:spPr>
      </p:pic>
      <p:pic>
        <p:nvPicPr>
          <p:cNvPr id="16" name="Picture 2" descr="http://www.bestappsite.com/wp-content/uploads/2012/02/markup-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5212" y="3196581"/>
            <a:ext cx="1295400" cy="129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07284" y="4400729"/>
            <a:ext cx="10416328" cy="896800"/>
          </a:xfrm>
        </p:spPr>
        <p:txBody>
          <a:bodyPr/>
          <a:lstStyle/>
          <a:p>
            <a:r>
              <a:rPr lang="en-GB" dirty="0" smtClean="0"/>
              <a:t>Directives: ng-model &amp; ng-change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446212" y="5431297"/>
            <a:ext cx="8938472" cy="688256"/>
          </a:xfrm>
        </p:spPr>
        <p:txBody>
          <a:bodyPr/>
          <a:lstStyle/>
          <a:p>
            <a:r>
              <a:rPr lang="en-GB" dirty="0" smtClean="0"/>
              <a:t>Live Demo</a:t>
            </a:r>
            <a:endParaRPr lang="en-GB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13014" y="2362200"/>
            <a:ext cx="7162798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ng-change</a:t>
            </a: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="handleTextboxChange()"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ng-model</a:t>
            </a: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="textBox" /&gt;</a:t>
            </a:r>
          </a:p>
        </p:txBody>
      </p:sp>
    </p:spTree>
    <p:extLst>
      <p:ext uri="{BB962C8B-B14F-4D97-AF65-F5344CB8AC3E}">
        <p14:creationId xmlns:p14="http://schemas.microsoft.com/office/powerpoint/2010/main" val="3259896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Mouse / click </a:t>
            </a:r>
            <a:r>
              <a:rPr lang="en-GB" dirty="0" smtClean="0"/>
              <a:t>events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Event Directives</a:t>
            </a:r>
            <a:endParaRPr lang="en-GB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60612" y="5595425"/>
            <a:ext cx="26670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ngMousemove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704012" y="4472786"/>
            <a:ext cx="26670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ngMouseleave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360612" y="3341293"/>
            <a:ext cx="26670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ngMousedown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359205" y="2209800"/>
            <a:ext cx="26670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ngClick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704012" y="2209800"/>
            <a:ext cx="26670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ngDblClick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360612" y="4468359"/>
            <a:ext cx="26670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ngMouseenter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704012" y="5595424"/>
            <a:ext cx="26670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ngMouseover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704012" y="3341293"/>
            <a:ext cx="26670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ngMouseup</a:t>
            </a:r>
          </a:p>
        </p:txBody>
      </p:sp>
    </p:spTree>
    <p:extLst>
      <p:ext uri="{BB962C8B-B14F-4D97-AF65-F5344CB8AC3E}">
        <p14:creationId xmlns:p14="http://schemas.microsoft.com/office/powerpoint/2010/main" val="89169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876800"/>
            <a:ext cx="8938472" cy="820600"/>
          </a:xfrm>
        </p:spPr>
        <p:txBody>
          <a:bodyPr/>
          <a:lstStyle/>
          <a:p>
            <a:r>
              <a:rPr lang="en-GB" dirty="0" smtClean="0"/>
              <a:t>Directives for Mouse Events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Live Demo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084" y="1295400"/>
            <a:ext cx="3710728" cy="311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28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Directives</a:t>
            </a:r>
            <a:endParaRPr lang="en-GB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9012" y="1676401"/>
            <a:ext cx="336925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ngApp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89012" y="2542979"/>
            <a:ext cx="336925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ngBind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72556" y="3465676"/>
            <a:ext cx="336925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ngBindTemplate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72556" y="4388373"/>
            <a:ext cx="336925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ngBindHtml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72556" y="5311070"/>
            <a:ext cx="336925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ngBindHtmlUnsafe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941596" y="1676400"/>
            <a:ext cx="267681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ngHide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941596" y="2542978"/>
            <a:ext cx="267681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ngShow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941596" y="3465673"/>
            <a:ext cx="267681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ngCloak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941596" y="4388373"/>
            <a:ext cx="267681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ngStyle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284580" y="1676400"/>
            <a:ext cx="2762832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ngClass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8284580" y="2542978"/>
            <a:ext cx="2762832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ngClassEven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8284580" y="3465674"/>
            <a:ext cx="2762832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ngClassOdd</a:t>
            </a:r>
          </a:p>
        </p:txBody>
      </p:sp>
    </p:spTree>
    <p:extLst>
      <p:ext uri="{BB962C8B-B14F-4D97-AF65-F5344CB8AC3E}">
        <p14:creationId xmlns:p14="http://schemas.microsoft.com/office/powerpoint/2010/main" val="3497843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876800"/>
            <a:ext cx="8938472" cy="820600"/>
          </a:xfrm>
        </p:spPr>
        <p:txBody>
          <a:bodyPr/>
          <a:lstStyle/>
          <a:p>
            <a:r>
              <a:rPr lang="en-GB" dirty="0" smtClean="0"/>
              <a:t>Bind Directives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Live Demo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284" y="1295400"/>
            <a:ext cx="4384328" cy="313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363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More Directives</a:t>
            </a:r>
            <a:endParaRPr lang="en-GB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08212" y="1600201"/>
            <a:ext cx="336925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ngDisabled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08212" y="2568085"/>
            <a:ext cx="336925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ngChecked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208212" y="3507813"/>
            <a:ext cx="336925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ngMultiple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208212" y="4447541"/>
            <a:ext cx="336925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ngReadonly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208212" y="5387269"/>
            <a:ext cx="336925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ngSelected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601793" y="1600200"/>
            <a:ext cx="336925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ngForm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601793" y="2568085"/>
            <a:ext cx="336925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ngSubmit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601793" y="3507813"/>
            <a:ext cx="336925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ngHref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601793" y="4447540"/>
            <a:ext cx="336925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ngSrc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611356" y="5387267"/>
            <a:ext cx="336925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ngNonBindable</a:t>
            </a:r>
          </a:p>
        </p:txBody>
      </p:sp>
    </p:spTree>
    <p:extLst>
      <p:ext uri="{BB962C8B-B14F-4D97-AF65-F5344CB8AC3E}">
        <p14:creationId xmlns:p14="http://schemas.microsoft.com/office/powerpoint/2010/main" val="2493276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800600"/>
            <a:ext cx="8938472" cy="820600"/>
          </a:xfrm>
        </p:spPr>
        <p:txBody>
          <a:bodyPr/>
          <a:lstStyle/>
          <a:p>
            <a:r>
              <a:rPr lang="en-GB" dirty="0" smtClean="0"/>
              <a:t>More Directives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Live Demo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026" name="Picture 2" descr="http://images.sodahead.com/polls/001658777/3055954692_OtherStuffButton_answer_3_xlarge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335" y="1367447"/>
            <a:ext cx="3324226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4099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Older Internet Explorers (IE) do not support non-HTML tags</a:t>
            </a:r>
          </a:p>
          <a:p>
            <a:r>
              <a:rPr lang="en-GB" dirty="0" smtClean="0"/>
              <a:t>What to do for older IE browsers?</a:t>
            </a:r>
          </a:p>
          <a:p>
            <a:pPr lvl="1"/>
            <a:r>
              <a:rPr lang="en-GB" noProof="1" smtClean="0"/>
              <a:t>Polyfill </a:t>
            </a:r>
            <a:r>
              <a:rPr lang="en-GB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JSON.stringify()</a:t>
            </a:r>
          </a:p>
          <a:p>
            <a:pPr lvl="1"/>
            <a:r>
              <a:rPr lang="en-GB" dirty="0" smtClean="0"/>
              <a:t>No NG tags </a:t>
            </a:r>
            <a:r>
              <a:rPr lang="en-GB" dirty="0" smtClean="0">
                <a:sym typeface="Wingdings" panose="05000000000000000000" pitchFamily="2" charset="2"/>
              </a:rPr>
              <a:t> </a:t>
            </a:r>
            <a:r>
              <a:rPr lang="en-GB" dirty="0">
                <a:sym typeface="Wingdings" panose="05000000000000000000" pitchFamily="2" charset="2"/>
              </a:rPr>
              <a:t>u</a:t>
            </a:r>
            <a:r>
              <a:rPr lang="en-GB" dirty="0" smtClean="0"/>
              <a:t>se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attribute</a:t>
            </a:r>
            <a:r>
              <a:rPr lang="en-GB" dirty="0" smtClean="0"/>
              <a:t> or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class</a:t>
            </a:r>
            <a:r>
              <a:rPr lang="en-GB" dirty="0" smtClean="0"/>
              <a:t> directives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Directives: Old IE Restrictions</a:t>
            </a:r>
            <a:endParaRPr lang="en-GB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74860" y="4435508"/>
            <a:ext cx="968057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&lt;ng-pluralize count="…" when="…"&gt;&lt;/ng-pluralize&gt;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474860" y="5387269"/>
            <a:ext cx="968057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ng-pluralize count="…" when="…"&gt;&lt;/div&gt;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84" y="4435509"/>
            <a:ext cx="480130" cy="4801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2" y="5399445"/>
            <a:ext cx="481074" cy="46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875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800600"/>
            <a:ext cx="8938472" cy="820600"/>
          </a:xfrm>
        </p:spPr>
        <p:txBody>
          <a:bodyPr/>
          <a:lstStyle/>
          <a:p>
            <a:r>
              <a:rPr lang="en-GB" dirty="0" smtClean="0"/>
              <a:t>Expressions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446212" y="5648505"/>
            <a:ext cx="8938472" cy="688256"/>
          </a:xfrm>
        </p:spPr>
        <p:txBody>
          <a:bodyPr/>
          <a:lstStyle/>
          <a:p>
            <a:r>
              <a:rPr lang="en-GB" dirty="0" smtClean="0"/>
              <a:t>Using Expressions in the Views</a:t>
            </a:r>
            <a:endParaRPr lang="en-GB" dirty="0"/>
          </a:p>
        </p:txBody>
      </p:sp>
      <p:pic>
        <p:nvPicPr>
          <p:cNvPr id="2050" name="Picture 2" descr="http://branchandbound.net/pics/angular_flick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012" y="1630463"/>
            <a:ext cx="5934076" cy="228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770" y="2903294"/>
            <a:ext cx="2276736" cy="151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66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Angular expressions are JS-like code snippets placed in bindings:</a:t>
            </a:r>
          </a:p>
          <a:p>
            <a:pPr lvl="1"/>
            <a:endParaRPr lang="en-GB" dirty="0"/>
          </a:p>
          <a:p>
            <a:pPr lvl="1"/>
            <a:r>
              <a:rPr lang="en-GB" dirty="0" smtClean="0"/>
              <a:t>Evaluated against the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$scope</a:t>
            </a:r>
            <a:r>
              <a:rPr lang="en-GB" dirty="0" smtClean="0"/>
              <a:t> object</a:t>
            </a:r>
          </a:p>
          <a:p>
            <a:pPr lvl="1"/>
            <a:r>
              <a:rPr lang="en-GB" dirty="0" smtClean="0"/>
              <a:t>Evaluating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r>
              <a:rPr lang="en-GB" dirty="0" smtClean="0"/>
              <a:t> properties doesn't throw an exception</a:t>
            </a:r>
          </a:p>
          <a:p>
            <a:pPr lvl="1"/>
            <a:r>
              <a:rPr lang="en-GB" dirty="0" smtClean="0"/>
              <a:t>No control flow statements (e.g.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GB" dirty="0" smtClean="0"/>
              <a:t> /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GB" dirty="0" smtClean="0"/>
              <a:t> /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Can use 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filters</a:t>
            </a:r>
            <a:r>
              <a:rPr lang="en-GB" dirty="0" smtClean="0"/>
              <a:t> within the expressions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Expressions</a:t>
            </a:r>
            <a:endParaRPr lang="en-GB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338636" y="1905000"/>
            <a:ext cx="350837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{{ expression }}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205036" y="5257800"/>
            <a:ext cx="777557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&lt;div&gt;3*12={{ 3*12 }}&lt;/div&gt;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3*12=36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205036" y="6011679"/>
            <a:ext cx="777557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&lt;div&gt;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{{ person.contacts.email }}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  <a:endParaRPr lang="en-US" sz="28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594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Autofit/>
          </a:bodyPr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GB" sz="3600" dirty="0" smtClean="0"/>
              <a:t>Controllers and </a:t>
            </a:r>
            <a:r>
              <a:rPr lang="en-GB" sz="3600" b="1" dirty="0" smtClean="0">
                <a:solidFill>
                  <a:schemeClr val="tx2">
                    <a:lumMod val="75000"/>
                  </a:schemeClr>
                </a:solidFill>
              </a:rPr>
              <a:t>$scope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GB" sz="3600" dirty="0" smtClean="0"/>
              <a:t>Directives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GB" sz="3600" dirty="0" smtClean="0"/>
              <a:t>Expressions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GB" sz="3600" dirty="0" smtClean="0"/>
              <a:t>Filters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GB" sz="3600" dirty="0" smtClean="0"/>
              <a:t>Binding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GB" sz="3600" dirty="0" smtClean="0"/>
              <a:t>Validation</a:t>
            </a:r>
            <a:endParaRPr lang="en-US" sz="36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0284" y="1295400"/>
            <a:ext cx="2225254" cy="2225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8412" y="3200400"/>
            <a:ext cx="4409440" cy="1524000"/>
          </a:xfrm>
          <a:prstGeom prst="roundRect">
            <a:avLst>
              <a:gd name="adj" fmla="val 6668"/>
            </a:avLst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9562" y="3956472"/>
            <a:ext cx="2166698" cy="232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76800"/>
            <a:ext cx="8938472" cy="820600"/>
          </a:xfrm>
        </p:spPr>
        <p:txBody>
          <a:bodyPr/>
          <a:lstStyle/>
          <a:p>
            <a:r>
              <a:rPr lang="en-GB" dirty="0" smtClean="0"/>
              <a:t>Expressions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Live Demo</a:t>
            </a:r>
            <a:endParaRPr lang="en-GB" dirty="0"/>
          </a:p>
        </p:txBody>
      </p:sp>
      <p:pic>
        <p:nvPicPr>
          <p:cNvPr id="4" name="Picture 2" descr="http://branchandbound.net/pics/angular_flick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012" y="1752600"/>
            <a:ext cx="5934076" cy="228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770" y="3025431"/>
            <a:ext cx="2276736" cy="151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311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34376"/>
            <a:ext cx="8938472" cy="820600"/>
          </a:xfrm>
        </p:spPr>
        <p:txBody>
          <a:bodyPr/>
          <a:lstStyle/>
          <a:p>
            <a:r>
              <a:rPr lang="en-GB" dirty="0" smtClean="0"/>
              <a:t>Filters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636344"/>
            <a:ext cx="8938472" cy="688256"/>
          </a:xfrm>
        </p:spPr>
        <p:txBody>
          <a:bodyPr/>
          <a:lstStyle/>
          <a:p>
            <a:r>
              <a:rPr lang="en-GB" dirty="0" smtClean="0"/>
              <a:t>Formatting Data in Expressions</a:t>
            </a:r>
            <a:endParaRPr lang="en-GB" dirty="0"/>
          </a:p>
        </p:txBody>
      </p:sp>
      <p:pic>
        <p:nvPicPr>
          <p:cNvPr id="3074" name="Picture 2" descr="http://www.blitzleadmanager.com/blog/wp-content/uploads/2013/09/Filtering-Flour-by-Peter-J.-Robert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884" y="1481576"/>
            <a:ext cx="3863128" cy="3113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9261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Angular 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filters</a:t>
            </a:r>
            <a:r>
              <a:rPr lang="en-GB" dirty="0" smtClean="0"/>
              <a:t> format the value of an expression</a:t>
            </a:r>
          </a:p>
          <a:p>
            <a:pPr lvl="1"/>
            <a:r>
              <a:rPr lang="en-GB" dirty="0" smtClean="0"/>
              <a:t>Modify the output</a:t>
            </a:r>
          </a:p>
          <a:p>
            <a:pPr lvl="1"/>
            <a:r>
              <a:rPr lang="en-GB" dirty="0" smtClean="0"/>
              <a:t>Format the output</a:t>
            </a:r>
          </a:p>
          <a:p>
            <a:pPr lvl="1"/>
            <a:r>
              <a:rPr lang="en-GB" dirty="0" smtClean="0"/>
              <a:t>Sort data</a:t>
            </a:r>
          </a:p>
          <a:p>
            <a:pPr lvl="1"/>
            <a:r>
              <a:rPr lang="en-GB" dirty="0" smtClean="0"/>
              <a:t>Filter data</a:t>
            </a:r>
          </a:p>
          <a:p>
            <a:pPr>
              <a:spcBef>
                <a:spcPts val="1200"/>
              </a:spcBef>
            </a:pPr>
            <a:r>
              <a:rPr lang="en-GB" dirty="0" smtClean="0"/>
              <a:t>Using filters: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Filters</a:t>
            </a:r>
            <a:endParaRPr lang="en-GB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427414" y="5562600"/>
            <a:ext cx="5333998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{{ expression | filter }}</a:t>
            </a:r>
            <a:endParaRPr lang="en-US" sz="28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139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Built-In Angular Filters</a:t>
            </a:r>
            <a:endParaRPr lang="en-GB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60612" y="2063855"/>
            <a:ext cx="336925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uppercase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60612" y="2872885"/>
            <a:ext cx="336925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360612" y="3660213"/>
            <a:ext cx="336925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360612" y="4447541"/>
            <a:ext cx="336925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orderBy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360612" y="5234869"/>
            <a:ext cx="336925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filter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458956" y="2063854"/>
            <a:ext cx="336925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lowercase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458956" y="2872885"/>
            <a:ext cx="336925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currency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458956" y="3660213"/>
            <a:ext cx="336925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json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458956" y="4447540"/>
            <a:ext cx="336925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limitTo</a:t>
            </a:r>
          </a:p>
        </p:txBody>
      </p:sp>
    </p:spTree>
    <p:extLst>
      <p:ext uri="{BB962C8B-B14F-4D97-AF65-F5344CB8AC3E}">
        <p14:creationId xmlns:p14="http://schemas.microsoft.com/office/powerpoint/2010/main" val="136813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Custom filters enable custom formatting / output modifications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Writing Custom Filters</a:t>
            </a:r>
            <a:endParaRPr lang="en-GB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31596" y="2514600"/>
            <a:ext cx="9922456" cy="28561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module.filter('filter_name', function() 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function(input, /* filter params */) 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4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GB" sz="24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modify the input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GB" sz="24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return modifiedInput;</a:t>
            </a:r>
            <a:endParaRPr lang="en-GB" sz="24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GB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  <a:endParaRPr lang="en-US" sz="24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66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Filters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Live Demo</a:t>
            </a:r>
            <a:endParaRPr lang="en-GB" dirty="0"/>
          </a:p>
        </p:txBody>
      </p:sp>
      <p:pic>
        <p:nvPicPr>
          <p:cNvPr id="4" name="Picture 2" descr="http://www.blitzleadmanager.com/blog/wp-content/uploads/2013/09/Filtering-Flour-by-Peter-J.-Robert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884" y="1600200"/>
            <a:ext cx="3863128" cy="3113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38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084" y="4787322"/>
            <a:ext cx="9806728" cy="820600"/>
          </a:xfrm>
        </p:spPr>
        <p:txBody>
          <a:bodyPr/>
          <a:lstStyle/>
          <a:p>
            <a:r>
              <a:rPr lang="en-GB" dirty="0" smtClean="0"/>
              <a:t>Two-Way Binding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2084" y="5665490"/>
            <a:ext cx="9806728" cy="719034"/>
          </a:xfrm>
        </p:spPr>
        <p:txBody>
          <a:bodyPr/>
          <a:lstStyle/>
          <a:p>
            <a:r>
              <a:rPr lang="en-GB" dirty="0" smtClean="0"/>
              <a:t>Bind Model </a:t>
            </a:r>
            <a:r>
              <a:rPr lang="en-GB" smtClean="0"/>
              <a:t>Data to the </a:t>
            </a:r>
            <a:r>
              <a:rPr lang="en-GB" dirty="0" smtClean="0"/>
              <a:t>UI Controls</a:t>
            </a:r>
            <a:endParaRPr lang="en-GB" dirty="0"/>
          </a:p>
        </p:txBody>
      </p:sp>
      <p:pic>
        <p:nvPicPr>
          <p:cNvPr id="5122" name="Picture 2" descr="https://docs.angularjs.org/img/Two_Way_Data_Bind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433" y="1219200"/>
            <a:ext cx="4396030" cy="3187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79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ngModel</a:t>
            </a:r>
            <a:r>
              <a:rPr lang="en-GB" dirty="0" smtClean="0"/>
              <a:t> directive binds a UI control to Angular model</a:t>
            </a:r>
          </a:p>
          <a:p>
            <a:r>
              <a:rPr lang="en-GB" dirty="0" smtClean="0"/>
              <a:t>It works on form input controls:</a:t>
            </a:r>
          </a:p>
          <a:p>
            <a:pPr lvl="1"/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</a:p>
          <a:p>
            <a:pPr lvl="1"/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</a:p>
          <a:p>
            <a:pPr lvl="1"/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textarea</a:t>
            </a:r>
          </a:p>
          <a:p>
            <a:pPr lvl="1"/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Two-Way Binding</a:t>
            </a:r>
            <a:endParaRPr lang="en-GB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85836" y="4909268"/>
            <a:ext cx="10213976" cy="4524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ng-model="name" /&gt;</a:t>
            </a:r>
            <a:endParaRPr lang="en-US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85836" y="5671268"/>
            <a:ext cx="10213976" cy="4524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ng-model="person.contacts.phone" /&gt;</a:t>
            </a:r>
            <a:endParaRPr lang="en-US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161210" y="2585025"/>
            <a:ext cx="1834576" cy="1834573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4722812" y="3057564"/>
            <a:ext cx="2133600" cy="874254"/>
          </a:xfrm>
          <a:prstGeom prst="roundRect">
            <a:avLst>
              <a:gd name="adj" fmla="val 94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 Control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9294812" y="3057564"/>
            <a:ext cx="1828800" cy="874254"/>
          </a:xfrm>
          <a:prstGeom prst="roundRect">
            <a:avLst>
              <a:gd name="adj" fmla="val 94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64266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686199"/>
            <a:ext cx="8938472" cy="820600"/>
          </a:xfrm>
        </p:spPr>
        <p:txBody>
          <a:bodyPr/>
          <a:lstStyle/>
          <a:p>
            <a:r>
              <a:rPr lang="en-GB" dirty="0" smtClean="0"/>
              <a:t>Form Validation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564367"/>
            <a:ext cx="8938472" cy="688256"/>
          </a:xfrm>
        </p:spPr>
        <p:txBody>
          <a:bodyPr/>
          <a:lstStyle/>
          <a:p>
            <a:r>
              <a:rPr lang="en-GB" dirty="0" smtClean="0"/>
              <a:t>Angular Data Validation Directives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884" y="1752600"/>
            <a:ext cx="6911128" cy="260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130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Validation directives</a:t>
            </a:r>
          </a:p>
          <a:p>
            <a:pPr lvl="1"/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required</a:t>
            </a:r>
            <a:r>
              <a:rPr lang="en-GB" sz="2800" dirty="0">
                <a:cs typeface="Consolas" panose="020B0609020204030204" pitchFamily="49" charset="0"/>
              </a:rPr>
              <a:t> </a:t>
            </a:r>
            <a:r>
              <a:rPr lang="en-GB" dirty="0" smtClean="0">
                <a:latin typeface="+mj-lt"/>
                <a:cs typeface="Consolas" panose="020B0609020204030204" pitchFamily="49" charset="0"/>
              </a:rPr>
              <a:t>– </a:t>
            </a:r>
            <a:r>
              <a:rPr lang="en-GB" dirty="0">
                <a:latin typeface="+mj-lt"/>
                <a:cs typeface="Consolas" panose="020B0609020204030204" pitchFamily="49" charset="0"/>
              </a:rPr>
              <a:t>makes input field required</a:t>
            </a:r>
          </a:p>
          <a:p>
            <a:pPr lvl="1"/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ngPattern</a:t>
            </a:r>
            <a:r>
              <a:rPr lang="en-GB" dirty="0" smtClean="0">
                <a:latin typeface="+mj-lt"/>
                <a:cs typeface="Consolas" panose="020B0609020204030204" pitchFamily="49" charset="0"/>
              </a:rPr>
              <a:t> – validated by regex pattern</a:t>
            </a:r>
          </a:p>
          <a:p>
            <a:r>
              <a:rPr lang="en-GB" dirty="0" smtClean="0">
                <a:latin typeface="+mj-lt"/>
                <a:cs typeface="Consolas" panose="020B0609020204030204" pitchFamily="49" charset="0"/>
              </a:rPr>
              <a:t>Form properties</a:t>
            </a:r>
          </a:p>
          <a:p>
            <a:pPr lvl="1"/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$valid</a:t>
            </a:r>
            <a:r>
              <a:rPr lang="en-GB" dirty="0" smtClean="0">
                <a:latin typeface="+mj-lt"/>
                <a:cs typeface="Consolas" panose="020B0609020204030204" pitchFamily="49" charset="0"/>
              </a:rPr>
              <a:t> /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$invalid</a:t>
            </a:r>
          </a:p>
          <a:p>
            <a:pPr lvl="1"/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$dirty</a:t>
            </a:r>
            <a:r>
              <a:rPr lang="en-GB" dirty="0" smtClean="0">
                <a:latin typeface="+mj-lt"/>
                <a:cs typeface="Consolas" panose="020B0609020204030204" pitchFamily="49" charset="0"/>
              </a:rPr>
              <a:t> /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pristine</a:t>
            </a:r>
          </a:p>
          <a:p>
            <a:r>
              <a:rPr lang="en-GB" dirty="0">
                <a:latin typeface="+mj-lt"/>
                <a:cs typeface="Consolas" panose="020B0609020204030204" pitchFamily="49" charset="0"/>
              </a:rPr>
              <a:t>CSS </a:t>
            </a:r>
            <a:r>
              <a:rPr lang="en-GB" dirty="0" smtClean="0">
                <a:latin typeface="+mj-lt"/>
                <a:cs typeface="Consolas" panose="020B0609020204030204" pitchFamily="49" charset="0"/>
              </a:rPr>
              <a:t>classes</a:t>
            </a:r>
          </a:p>
          <a:p>
            <a:pPr lvl="1"/>
            <a:r>
              <a:rPr lang="en-GB" dirty="0" smtClean="0">
                <a:latin typeface="+mj-lt"/>
                <a:cs typeface="Consolas" panose="020B0609020204030204" pitchFamily="49" charset="0"/>
              </a:rPr>
              <a:t>You can style ng-classes (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ng-dirty</a:t>
            </a:r>
            <a:r>
              <a:rPr lang="en-GB" dirty="0" smtClean="0">
                <a:latin typeface="+mj-lt"/>
                <a:cs typeface="Consolas" panose="020B0609020204030204" pitchFamily="49" charset="0"/>
              </a:rPr>
              <a:t>,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ng-valid</a:t>
            </a:r>
            <a:r>
              <a:rPr lang="en-GB" dirty="0" smtClean="0">
                <a:latin typeface="+mj-lt"/>
                <a:cs typeface="Consolas" panose="020B0609020204030204" pitchFamily="49" charset="0"/>
              </a:rPr>
              <a:t>,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ng-required</a:t>
            </a:r>
            <a:r>
              <a:rPr lang="en-GB" dirty="0" smtClean="0">
                <a:latin typeface="+mj-lt"/>
                <a:cs typeface="Consolas" panose="020B0609020204030204" pitchFamily="49" charset="0"/>
              </a:rPr>
              <a:t>)</a:t>
            </a:r>
            <a:endParaRPr lang="en-GB" dirty="0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Form Validation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212" y="3276600"/>
            <a:ext cx="459213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14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5220629"/>
            <a:ext cx="8938472" cy="820600"/>
          </a:xfrm>
        </p:spPr>
        <p:txBody>
          <a:bodyPr/>
          <a:lstStyle/>
          <a:p>
            <a:r>
              <a:rPr lang="en-GB" dirty="0" smtClean="0"/>
              <a:t>Controllers &amp; Scope</a:t>
            </a:r>
            <a:endParaRPr lang="en-GB" dirty="0"/>
          </a:p>
        </p:txBody>
      </p:sp>
      <p:sp>
        <p:nvSpPr>
          <p:cNvPr id="7" name="Flowchart: Alternate Process 6"/>
          <p:cNvSpPr/>
          <p:nvPr/>
        </p:nvSpPr>
        <p:spPr>
          <a:xfrm>
            <a:off x="1299174" y="2971800"/>
            <a:ext cx="1905000" cy="110768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</a:t>
            </a:r>
            <a:endParaRPr lang="en-GB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Alternate Process 7"/>
          <p:cNvSpPr/>
          <p:nvPr/>
        </p:nvSpPr>
        <p:spPr>
          <a:xfrm>
            <a:off x="5027612" y="3010829"/>
            <a:ext cx="1905000" cy="1107688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Scope</a:t>
            </a:r>
            <a:endParaRPr lang="en-GB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Flowchart: Alternate Process 8"/>
          <p:cNvSpPr/>
          <p:nvPr/>
        </p:nvSpPr>
        <p:spPr>
          <a:xfrm>
            <a:off x="8572810" y="3027556"/>
            <a:ext cx="1905000" cy="1107688"/>
          </a:xfrm>
          <a:prstGeom prst="flowChartAlternateProces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</a:t>
            </a:r>
            <a:endParaRPr lang="en-GB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Left-Right Arrow 11"/>
          <p:cNvSpPr/>
          <p:nvPr/>
        </p:nvSpPr>
        <p:spPr>
          <a:xfrm>
            <a:off x="3422000" y="3387926"/>
            <a:ext cx="1387786" cy="35349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3" name="Left-Right Arrow 12"/>
          <p:cNvSpPr/>
          <p:nvPr/>
        </p:nvSpPr>
        <p:spPr>
          <a:xfrm>
            <a:off x="7058818" y="3409299"/>
            <a:ext cx="1387786" cy="34420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12" y="533400"/>
            <a:ext cx="2672362" cy="923628"/>
          </a:xfrm>
          <a:prstGeom prst="roundRect">
            <a:avLst>
              <a:gd name="adj" fmla="val 6668"/>
            </a:avLst>
          </a:prstGeom>
        </p:spPr>
      </p:pic>
    </p:spTree>
    <p:extLst>
      <p:ext uri="{BB962C8B-B14F-4D97-AF65-F5344CB8AC3E}">
        <p14:creationId xmlns:p14="http://schemas.microsoft.com/office/powerpoint/2010/main" val="70384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76800"/>
            <a:ext cx="8938472" cy="820600"/>
          </a:xfrm>
        </p:spPr>
        <p:txBody>
          <a:bodyPr/>
          <a:lstStyle/>
          <a:p>
            <a:r>
              <a:rPr lang="en-GB" dirty="0" smtClean="0"/>
              <a:t>Form Validation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Live Demo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884" y="1867001"/>
            <a:ext cx="6911128" cy="260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92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sz="3200" dirty="0" smtClean="0"/>
              <a:t>Can modules depend on other modules?</a:t>
            </a:r>
          </a:p>
          <a:p>
            <a:pPr>
              <a:lnSpc>
                <a:spcPct val="100000"/>
              </a:lnSpc>
            </a:pPr>
            <a:r>
              <a:rPr lang="en-GB" sz="3200" dirty="0" smtClean="0"/>
              <a:t>What is the primary responsibility of the controller?</a:t>
            </a:r>
          </a:p>
          <a:p>
            <a:pPr>
              <a:lnSpc>
                <a:spcPct val="100000"/>
              </a:lnSpc>
            </a:pPr>
            <a:r>
              <a:rPr lang="en-GB" sz="3200" dirty="0" smtClean="0"/>
              <a:t>Can the view bind to functions on the scope?</a:t>
            </a:r>
          </a:p>
          <a:p>
            <a:pPr>
              <a:lnSpc>
                <a:spcPct val="100000"/>
              </a:lnSpc>
            </a:pPr>
            <a:r>
              <a:rPr lang="en-GB" sz="3200" dirty="0" smtClean="0"/>
              <a:t>What are the ways directives can be written?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That is the purpose of the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ngClock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 smtClean="0"/>
              <a:t>directive?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Which bind directive supports multiple bindings?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Do expressions support all JavaScript syntax?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Can you limit a filter to only search in specific field?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Which HTML elements work with two way binding?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11" name="Picture 4" descr="D:\_WORK PROJECTS\Nakov\Presentation Slides Design\Question Summary Slide\Store\minions summary 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812" y="1535238"/>
            <a:ext cx="2438400" cy="2438400"/>
          </a:xfrm>
          <a:prstGeom prst="rect">
            <a:avLst/>
          </a:prstGeom>
          <a:noFill/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5026" y="4572000"/>
            <a:ext cx="3081986" cy="1628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TextBox 8"/>
          <p:cNvSpPr txBox="1"/>
          <p:nvPr/>
        </p:nvSpPr>
        <p:spPr>
          <a:xfrm rot="20809149">
            <a:off x="8797764" y="5212810"/>
            <a:ext cx="2636511" cy="615800"/>
          </a:xfrm>
          <a:prstGeom prst="rect">
            <a:avLst/>
          </a:prstGeom>
          <a:noFill/>
        </p:spPr>
        <p:txBody>
          <a:bodyPr wrap="none" rtlCol="0">
            <a:prstTxWarp prst="textCascadeUp">
              <a:avLst/>
            </a:prstTxWarp>
            <a:spAutoFit/>
          </a:bodyPr>
          <a:lstStyle/>
          <a:p>
            <a:r>
              <a:rPr lang="en-US" sz="10700" b="1" dirty="0" smtClean="0">
                <a:ln w="3175">
                  <a:solidFill>
                    <a:srgbClr val="FFFFFF">
                      <a:alpha val="50000"/>
                    </a:srgb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  <a:alpha val="49804"/>
                  </a:schemeClr>
                </a:solidFill>
                <a:effectLst>
                  <a:outerShdw blurRad="88900" sx="102000" sy="102000" algn="ctr" rotWithShape="0">
                    <a:prstClr val="black"/>
                  </a:outerShdw>
                </a:effectLst>
              </a:rPr>
              <a:t>SPA with AngularJS</a:t>
            </a:r>
            <a:endParaRPr lang="en-US" sz="10700" b="1" dirty="0">
              <a:ln w="3175">
                <a:solidFill>
                  <a:srgbClr val="FFFFFF">
                    <a:alpha val="50000"/>
                  </a:srgbClr>
                </a:solidFill>
                <a:prstDash val="solid"/>
              </a:ln>
              <a:solidFill>
                <a:schemeClr val="accent1">
                  <a:lumMod val="40000"/>
                  <a:lumOff val="60000"/>
                  <a:alpha val="49804"/>
                </a:schemeClr>
              </a:solidFill>
              <a:effectLst>
                <a:outerShdw blurRad="88900" sx="102000" sy="102000" algn="ctr" rotWithShape="0">
                  <a:prstClr val="black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21169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https://softuni.bg/courses/javascript-frameworks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dirty="0"/>
              <a:t>Controllers and Markup</a:t>
            </a:r>
          </a:p>
        </p:txBody>
      </p:sp>
      <p:pic>
        <p:nvPicPr>
          <p:cNvPr id="4" name="Picture 3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424940"/>
            <a:ext cx="2203729" cy="784654"/>
          </a:xfrm>
          <a:prstGeom prst="roundRect">
            <a:avLst>
              <a:gd name="adj" fmla="val 3159"/>
            </a:avLst>
          </a:prstGeom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142494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8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052" y="142494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561" y="142494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2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064" y="142494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11" name="Picture 10">
            <a:hlinkClick r:id="rId14"/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38" y="5463746"/>
            <a:ext cx="3096656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12" name="Picture 11">
            <a:hlinkClick r:id="rId16"/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011" y="5570496"/>
            <a:ext cx="2947601" cy="568632"/>
          </a:xfrm>
          <a:prstGeom prst="roundRect">
            <a:avLst>
              <a:gd name="adj" fmla="val 3159"/>
            </a:avLst>
          </a:prstGeom>
        </p:spPr>
      </p:pic>
      <p:pic>
        <p:nvPicPr>
          <p:cNvPr id="13" name="Picture 12">
            <a:hlinkClick r:id="rId18"/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535" y="5463746"/>
            <a:ext cx="1451877" cy="784654"/>
          </a:xfrm>
          <a:prstGeom prst="roundRect">
            <a:avLst>
              <a:gd name="adj" fmla="val 2953"/>
            </a:avLst>
          </a:prstGeom>
        </p:spPr>
      </p:pic>
      <p:pic>
        <p:nvPicPr>
          <p:cNvPr id="14" name="Picture 13">
            <a:hlinkClick r:id="rId20"/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214" y="5461225"/>
            <a:ext cx="2551399" cy="787175"/>
          </a:xfrm>
          <a:prstGeom prst="roundRect">
            <a:avLst>
              <a:gd name="adj" fmla="val 2953"/>
            </a:avLst>
          </a:prstGeom>
        </p:spPr>
      </p:pic>
    </p:spTree>
    <p:extLst>
      <p:ext uri="{BB962C8B-B14F-4D97-AF65-F5344CB8AC3E}">
        <p14:creationId xmlns:p14="http://schemas.microsoft.com/office/powerpoint/2010/main" val="193789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SPA with AngularJS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8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Controller</a:t>
            </a:r>
          </a:p>
          <a:p>
            <a:pPr lvl="1"/>
            <a:r>
              <a:rPr lang="en-GB" dirty="0" smtClean="0"/>
              <a:t>Contains the presentation logic (e.g. load data)</a:t>
            </a:r>
          </a:p>
          <a:p>
            <a:pPr lvl="1"/>
            <a:r>
              <a:rPr lang="en-GB" dirty="0" smtClean="0"/>
              <a:t>Responsible for creating the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$scope</a:t>
            </a:r>
            <a:r>
              <a:rPr lang="en-GB" dirty="0" smtClean="0"/>
              <a:t> object</a:t>
            </a:r>
          </a:p>
          <a:p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$scope</a:t>
            </a:r>
            <a:r>
              <a:rPr lang="en-GB" dirty="0" smtClean="0"/>
              <a:t> object</a:t>
            </a:r>
          </a:p>
          <a:p>
            <a:pPr lvl="1"/>
            <a:r>
              <a:rPr lang="en-GB" dirty="0" smtClean="0"/>
              <a:t>Communication between controller and view</a:t>
            </a:r>
          </a:p>
          <a:p>
            <a:pPr lvl="2"/>
            <a:r>
              <a:rPr lang="en-GB" dirty="0" smtClean="0"/>
              <a:t>Holds the data to be displayed by the view</a:t>
            </a:r>
          </a:p>
          <a:p>
            <a:pPr lvl="1"/>
            <a:r>
              <a:rPr lang="en-GB" dirty="0" smtClean="0"/>
              <a:t>Binding between controller and view can be one-way or two-way</a:t>
            </a:r>
          </a:p>
          <a:p>
            <a:pPr lvl="1"/>
            <a:r>
              <a:rPr lang="en-GB" dirty="0" smtClean="0"/>
              <a:t>The </a:t>
            </a:r>
            <a:r>
              <a:rPr lang="en-GB" dirty="0"/>
              <a:t>s</a:t>
            </a:r>
            <a:r>
              <a:rPr lang="en-GB" dirty="0" smtClean="0"/>
              <a:t>cope contains the model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Controllers and Scope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7023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Controller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View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Controllers and Scope</a:t>
            </a:r>
            <a:endParaRPr lang="en-GB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51012" y="1862002"/>
            <a:ext cx="8683624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myApp 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angular.module(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myApp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[]);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myApp.controller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'myController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function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myController(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$scope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/* services */) 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$scope.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“Angel";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51012" y="4437208"/>
            <a:ext cx="8683624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ng-app="myApp"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&lt;div 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ng-controller="myController"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&lt;h1&gt;Hello, 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{{name}}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!&lt;/h1&gt;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&lt;/div&gt;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488224" y="1151122"/>
            <a:ext cx="2501788" cy="609462"/>
          </a:xfrm>
          <a:prstGeom prst="wedgeRoundRectCallout">
            <a:avLst>
              <a:gd name="adj1" fmla="val -62096"/>
              <a:gd name="adj2" fmla="val 56274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Module name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513074" y="3936298"/>
            <a:ext cx="3339988" cy="550677"/>
          </a:xfrm>
          <a:prstGeom prst="wedgeRoundRectCallout">
            <a:avLst>
              <a:gd name="adj1" fmla="val -74205"/>
              <a:gd name="adj2" fmla="val 5577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Module to be used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694612" y="1964294"/>
            <a:ext cx="2667000" cy="587483"/>
          </a:xfrm>
          <a:prstGeom prst="wedgeRoundRectCallout">
            <a:avLst>
              <a:gd name="adj1" fmla="val -98001"/>
              <a:gd name="adj2" fmla="val 34279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Controller name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739118" y="4621978"/>
            <a:ext cx="3338400" cy="532326"/>
          </a:xfrm>
          <a:prstGeom prst="wedgeRoundRectCallout">
            <a:avLst>
              <a:gd name="adj1" fmla="val -71027"/>
              <a:gd name="adj2" fmla="val 27025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Controller to be used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842550" y="3124200"/>
            <a:ext cx="4176600" cy="575876"/>
          </a:xfrm>
          <a:prstGeom prst="wedgeRoundRectCallout">
            <a:avLst>
              <a:gd name="adj1" fmla="val -64319"/>
              <a:gd name="adj2" fmla="val -5860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$scope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is injected by Angular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125956" y="5391817"/>
            <a:ext cx="3567752" cy="795137"/>
          </a:xfrm>
          <a:prstGeom prst="wedgeRoundRectCallout">
            <a:avLst>
              <a:gd name="adj1" fmla="val -80195"/>
              <a:gd name="adj2" fmla="val -3918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Everything in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$scope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is accessed via directives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275012" y="5845792"/>
            <a:ext cx="35814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Hello,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Angel!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87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 smtClean="0"/>
              <a:t>Values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 smtClean="0"/>
          </a:p>
          <a:p>
            <a:pPr>
              <a:lnSpc>
                <a:spcPct val="100000"/>
              </a:lnSpc>
            </a:pPr>
            <a:endParaRPr lang="en-GB" dirty="0" smtClean="0"/>
          </a:p>
          <a:p>
            <a:pPr>
              <a:lnSpc>
                <a:spcPct val="100000"/>
              </a:lnSpc>
            </a:pPr>
            <a:r>
              <a:rPr lang="en-GB" dirty="0" smtClean="0"/>
              <a:t>Constants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Constants and Values</a:t>
            </a:r>
            <a:endParaRPr lang="en-GB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43821" y="4495800"/>
            <a:ext cx="8458200" cy="18835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myApp.</a:t>
            </a:r>
            <a:r>
              <a:rPr lang="en-US" sz="24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constant</a:t>
            </a: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(‘HOME_SITE', </a:t>
            </a: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'url': 'http://</a:t>
            </a: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softuni.bg',</a:t>
            </a:r>
            <a:endParaRPr lang="en-US" sz="24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'port': 8888</a:t>
            </a:r>
            <a:endParaRPr lang="en-US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</a:t>
            </a:r>
            <a:endParaRPr lang="en-US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849126" y="1774007"/>
            <a:ext cx="8458200" cy="18835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myApp.</a:t>
            </a:r>
            <a:r>
              <a:rPr lang="en-US" sz="24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</a:t>
            </a: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('visitors', 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count: 4,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names: ['Nakov', 'Petya', 'Alex', 'Vlado']</a:t>
            </a:r>
            <a:endParaRPr lang="en-US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  <a:endParaRPr lang="en-US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03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876800"/>
            <a:ext cx="8938472" cy="820600"/>
          </a:xfrm>
        </p:spPr>
        <p:txBody>
          <a:bodyPr/>
          <a:lstStyle/>
          <a:p>
            <a:r>
              <a:rPr lang="en-GB" dirty="0" smtClean="0"/>
              <a:t>Controllers &amp; Scope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Live Demo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53248" y="2441070"/>
            <a:ext cx="4724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GB" sz="2800" dirty="0" smtClean="0"/>
              <a:t>Display basic user info</a:t>
            </a:r>
          </a:p>
          <a:p>
            <a:pPr marL="514350" indent="-514350">
              <a:buAutoNum type="arabicPeriod"/>
            </a:pPr>
            <a:r>
              <a:rPr lang="en-GB" sz="2800" dirty="0" smtClean="0"/>
              <a:t>Display collections</a:t>
            </a:r>
          </a:p>
          <a:p>
            <a:pPr marL="514350" indent="-514350">
              <a:buAutoNum type="arabicPeriod"/>
            </a:pPr>
            <a:r>
              <a:rPr lang="en-GB" sz="2800" dirty="0" smtClean="0"/>
              <a:t>Handling events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83891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800600"/>
            <a:ext cx="8938472" cy="820600"/>
          </a:xfrm>
        </p:spPr>
        <p:txBody>
          <a:bodyPr/>
          <a:lstStyle/>
          <a:p>
            <a:r>
              <a:rPr lang="en-GB" dirty="0" smtClean="0"/>
              <a:t>Directives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446212" y="5678768"/>
            <a:ext cx="8938472" cy="719034"/>
          </a:xfrm>
        </p:spPr>
        <p:txBody>
          <a:bodyPr/>
          <a:lstStyle/>
          <a:p>
            <a:r>
              <a:rPr lang="en-GB" dirty="0" smtClean="0"/>
              <a:t>DOM Element's Markers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6216" y="1371600"/>
            <a:ext cx="5318464" cy="297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49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Angular 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directives</a:t>
            </a:r>
            <a:r>
              <a:rPr lang="en-GB" dirty="0" smtClean="0"/>
              <a:t> extend the standard HTML functionality</a:t>
            </a:r>
          </a:p>
          <a:p>
            <a:pPr lvl="1"/>
            <a:r>
              <a:rPr lang="en-GB" dirty="0" smtClean="0"/>
              <a:t>Angular's 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HTML compiler </a:t>
            </a:r>
            <a:r>
              <a:rPr lang="en-GB" dirty="0" smtClean="0"/>
              <a:t>attaches behaviour to DOM elements</a:t>
            </a:r>
          </a:p>
          <a:p>
            <a:r>
              <a:rPr lang="en-GB" dirty="0" smtClean="0"/>
              <a:t>Directives start with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ng</a:t>
            </a:r>
            <a:r>
              <a:rPr lang="en-GB" dirty="0" smtClean="0"/>
              <a:t>, e.g.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ng-model="article"</a:t>
            </a:r>
          </a:p>
          <a:p>
            <a:pPr>
              <a:spcBef>
                <a:spcPts val="1800"/>
              </a:spcBef>
            </a:pPr>
            <a:r>
              <a:rPr lang="en-GB" dirty="0" smtClean="0"/>
              <a:t>Angular directives can be written in several ways:</a:t>
            </a:r>
          </a:p>
          <a:p>
            <a:pPr lvl="1"/>
            <a:r>
              <a:rPr lang="en-GB" dirty="0" smtClean="0"/>
              <a:t>Like element:</a:t>
            </a:r>
          </a:p>
          <a:p>
            <a:pPr lvl="1"/>
            <a:r>
              <a:rPr lang="en-GB" dirty="0" smtClean="0"/>
              <a:t>Like attribute:</a:t>
            </a:r>
          </a:p>
          <a:p>
            <a:pPr lvl="1"/>
            <a:r>
              <a:rPr lang="en-GB" dirty="0" smtClean="0"/>
              <a:t>Like CSS class: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are Directives?</a:t>
            </a:r>
            <a:endParaRPr lang="en-GB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427412" y="4155744"/>
            <a:ext cx="4143374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&lt;ng-form /&gt;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427411" y="4817956"/>
            <a:ext cx="4143375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ng-form /&gt;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427411" y="5478440"/>
            <a:ext cx="4143375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class="ng-form" /&gt;</a:t>
            </a:r>
          </a:p>
        </p:txBody>
      </p:sp>
    </p:spTree>
    <p:extLst>
      <p:ext uri="{BB962C8B-B14F-4D97-AF65-F5344CB8AC3E}">
        <p14:creationId xmlns:p14="http://schemas.microsoft.com/office/powerpoint/2010/main" val="1189001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989</Words>
  <Application>Microsoft Office PowerPoint</Application>
  <PresentationFormat>Custom</PresentationFormat>
  <Paragraphs>254</Paragraphs>
  <Slides>34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Consolas</vt:lpstr>
      <vt:lpstr>Wingdings</vt:lpstr>
      <vt:lpstr>Wingdings 2</vt:lpstr>
      <vt:lpstr>SoftUni 16x9</vt:lpstr>
      <vt:lpstr>Controllers and Markup</vt:lpstr>
      <vt:lpstr>Table of Contents</vt:lpstr>
      <vt:lpstr>Controllers &amp; Scope</vt:lpstr>
      <vt:lpstr>Controllers and Scope</vt:lpstr>
      <vt:lpstr>Controllers and Scope</vt:lpstr>
      <vt:lpstr>Constants and Values</vt:lpstr>
      <vt:lpstr>Controllers &amp; Scope</vt:lpstr>
      <vt:lpstr>Directives</vt:lpstr>
      <vt:lpstr>What are Directives?</vt:lpstr>
      <vt:lpstr>Directives: ng-model &amp; ng-change</vt:lpstr>
      <vt:lpstr>Event Directives</vt:lpstr>
      <vt:lpstr>Directives for Mouse Events</vt:lpstr>
      <vt:lpstr>Other Directives</vt:lpstr>
      <vt:lpstr>Bind Directives</vt:lpstr>
      <vt:lpstr>More Directives</vt:lpstr>
      <vt:lpstr>More Directives</vt:lpstr>
      <vt:lpstr>Directives: Old IE Restrictions</vt:lpstr>
      <vt:lpstr>Expressions</vt:lpstr>
      <vt:lpstr>Expressions</vt:lpstr>
      <vt:lpstr>Expressions</vt:lpstr>
      <vt:lpstr>Filters</vt:lpstr>
      <vt:lpstr>Filters</vt:lpstr>
      <vt:lpstr>Built-In Angular Filters</vt:lpstr>
      <vt:lpstr>Writing Custom Filters</vt:lpstr>
      <vt:lpstr>Filters</vt:lpstr>
      <vt:lpstr>Two-Way Binding</vt:lpstr>
      <vt:lpstr>Two-Way Binding</vt:lpstr>
      <vt:lpstr>Form Validation</vt:lpstr>
      <vt:lpstr>Form Validation</vt:lpstr>
      <vt:lpstr>Form Validation</vt:lpstr>
      <vt:lpstr>Summary</vt:lpstr>
      <vt:lpstr>Controllers and Markup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Controllers and Markup in AngularJS</dc:title>
  <dc:subject>Software Development Course</dc:subject>
  <dc:creator/>
  <cp:keywords>JavaScript, JS, programming, SoftUni, Software University, programming, software development, software engineering, course, Web development, SPA Applications, AngularJS, controllers, markup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2015-05-07T15:02:48Z</dcterms:modified>
  <cp:category>JavaScript, JS, programming, SPA Applications, AngularJS, controllers, markup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