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74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41" r:id="rId16"/>
    <p:sldId id="443" r:id="rId17"/>
    <p:sldId id="437" r:id="rId18"/>
    <p:sldId id="438" r:id="rId19"/>
    <p:sldId id="439" r:id="rId20"/>
    <p:sldId id="444" r:id="rId21"/>
    <p:sldId id="446" r:id="rId22"/>
    <p:sldId id="440" r:id="rId23"/>
    <p:sldId id="445" r:id="rId24"/>
    <p:sldId id="419" r:id="rId25"/>
    <p:sldId id="420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000"/>
    <a:srgbClr val="C00000"/>
    <a:srgbClr val="FBEEDC"/>
    <a:srgbClr val="F0A22E"/>
    <a:srgbClr val="603A14"/>
    <a:srgbClr val="E85C0E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06" autoAdjust="0"/>
    <p:restoredTop sz="94533" autoAdjust="0"/>
  </p:normalViewPr>
  <p:slideViewPr>
    <p:cSldViewPr>
      <p:cViewPr varScale="1">
        <p:scale>
          <a:sx n="92" d="100"/>
          <a:sy n="92" d="100"/>
        </p:scale>
        <p:origin x="174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7/17/2015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60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310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5D32-06C3-46C6-B497-FD550A39B57D}" type="datetime1">
              <a:rPr lang="en-US" smtClean="0"/>
              <a:t>7/17/2015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953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F1D6-C360-4856-9CA2-094087A52595}" type="datetime1">
              <a:rPr lang="en-US" smtClean="0"/>
              <a:t>7/17/2015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://www.luxoft.com/bulgaria/" TargetMode="External"/><Relationship Id="rId3" Type="http://schemas.openxmlformats.org/officeDocument/2006/relationships/hyperlink" Target="https://softuni.bg/courses/database-applications/" TargetMode="External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jpeg"/><Relationship Id="rId15" Type="http://schemas.openxmlformats.org/officeDocument/2006/relationships/image" Target="../media/image31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://www.softwaregroup-bg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profiler.codeplex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56351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8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4871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grpSp>
        <p:nvGrpSpPr>
          <p:cNvPr id="3" name="Group 2"/>
          <p:cNvGrpSpPr/>
          <p:nvPr/>
        </p:nvGrpSpPr>
        <p:grpSpPr>
          <a:xfrm>
            <a:off x="8249738" y="4100144"/>
            <a:ext cx="3055315" cy="2125064"/>
            <a:chOff x="8249738" y="4020632"/>
            <a:chExt cx="3055315" cy="2125064"/>
          </a:xfrm>
        </p:grpSpPr>
        <p:pic>
          <p:nvPicPr>
            <p:cNvPr id="21" name="Picture 20" descr="http://www.organisationscience.com/styled-6/files/dt-improved-performance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738" y="4020632"/>
              <a:ext cx="3055315" cy="2113403"/>
            </a:xfrm>
            <a:prstGeom prst="roundRect">
              <a:avLst>
                <a:gd name="adj" fmla="val 1412"/>
              </a:avLst>
            </a:prstGeom>
            <a:solidFill>
              <a:srgbClr val="FFFFFF"/>
            </a:solidFill>
            <a:extLst/>
          </p:spPr>
        </p:pic>
        <p:sp>
          <p:nvSpPr>
            <p:cNvPr id="22" name="TextBox 8"/>
            <p:cNvSpPr txBox="1"/>
            <p:nvPr/>
          </p:nvSpPr>
          <p:spPr>
            <a:xfrm>
              <a:off x="8424693" y="5653253"/>
              <a:ext cx="277511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2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innerShdw blurRad="114300">
                      <a:prstClr val="black"/>
                    </a:innerShdw>
                  </a:effectLst>
                </a:rPr>
                <a:t>Entity Framework</a:t>
              </a:r>
              <a:endParaRPr lang="en-US" sz="2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114300">
                    <a:prstClr val="black"/>
                  </a:innerShdw>
                </a:effectLst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3435" y="2332954"/>
            <a:ext cx="1969179" cy="140829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09422" y="3883722"/>
            <a:ext cx="2133598" cy="234148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576164">
            <a:off x="5760033" y="3762286"/>
            <a:ext cx="184069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Database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Applications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 Performance</a:t>
            </a:r>
            <a:endParaRPr lang="en-US" dirty="0"/>
          </a:p>
        </p:txBody>
      </p:sp>
      <p:sp>
        <p:nvSpPr>
          <p:cNvPr id="20" name="Subtitle 5"/>
          <p:cNvSpPr>
            <a:spLocks noGrp="1"/>
          </p:cNvSpPr>
          <p:nvPr>
            <p:ph type="subTitle" idx="1"/>
          </p:nvPr>
        </p:nvSpPr>
        <p:spPr>
          <a:xfrm>
            <a:off x="4951413" y="2346299"/>
            <a:ext cx="6797342" cy="1752600"/>
          </a:xfrm>
        </p:spPr>
        <p:txBody>
          <a:bodyPr>
            <a:normAutofit/>
          </a:bodyPr>
          <a:lstStyle/>
          <a:p>
            <a:r>
              <a:rPr lang="en-US" sz="3600" noProof="1" smtClean="0"/>
              <a:t>N+1 Query Problem, ToList(), SELECT *, Deleting/Updating</a:t>
            </a:r>
            <a:endParaRPr lang="en-US" sz="3600" noProof="1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2412" y="1548192"/>
            <a:ext cx="9296400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Solving the N+1 Query Problem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2350672"/>
            <a:ext cx="5638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a124.e.akamai.net/f/124/5462/2d/images.element5.com/pimages/P300371393/BIG/Magnifier-1.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818" y="3300792"/>
            <a:ext cx="5613994" cy="2947608"/>
          </a:xfrm>
          <a:prstGeom prst="roundRect">
            <a:avLst>
              <a:gd name="adj" fmla="val 416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46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9314" y="4214835"/>
            <a:ext cx="10230196" cy="820600"/>
          </a:xfrm>
        </p:spPr>
        <p:txBody>
          <a:bodyPr/>
          <a:lstStyle/>
          <a:p>
            <a:r>
              <a:rPr lang="en-US" dirty="0" smtClean="0"/>
              <a:t>Incorrect Use of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111635"/>
            <a:ext cx="10820400" cy="1365365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Can Significantly</a:t>
            </a:r>
            <a:br>
              <a:rPr lang="en-US" dirty="0" smtClean="0"/>
            </a:br>
            <a:r>
              <a:rPr lang="en-US" dirty="0" smtClean="0"/>
              <a:t>Affect the Performance?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827212" y="1448998"/>
            <a:ext cx="8533801" cy="2284802"/>
            <a:chOff x="913411" y="1048403"/>
            <a:chExt cx="8533801" cy="2284802"/>
          </a:xfrm>
        </p:grpSpPr>
        <p:pic>
          <p:nvPicPr>
            <p:cNvPr id="2050" name="Picture 2" descr="http://www.ausmerica.com/blog/wp-content/uploads/2011/08/long_list.jpe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0662" y="1048403"/>
              <a:ext cx="2876550" cy="2284802"/>
            </a:xfrm>
            <a:prstGeom prst="roundRect">
              <a:avLst>
                <a:gd name="adj" fmla="val 2425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http://files.softicons.com/download/internet-icons/web-hosting-icons-by-heart-internet/png/256/databas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411" y="1048403"/>
              <a:ext cx="2284802" cy="2284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6230" y="1643170"/>
              <a:ext cx="1766604" cy="1557230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5" name="TextBox 4"/>
            <p:cNvSpPr txBox="1"/>
            <p:nvPr/>
          </p:nvSpPr>
          <p:spPr>
            <a:xfrm>
              <a:off x="3960812" y="1066800"/>
              <a:ext cx="17620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ToList()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351212" y="233490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865812" y="2330355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267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 EF invoking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dirty="0" smtClean="0"/>
              <a:t> </a:t>
            </a:r>
            <a:r>
              <a:rPr lang="en-US" dirty="0"/>
              <a:t>executes the underlying SQL </a:t>
            </a:r>
            <a:r>
              <a:rPr lang="en-US" dirty="0" smtClean="0"/>
              <a:t>query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Executes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IQueryable&lt;T&gt;</a:t>
            </a:r>
            <a:r>
              <a:rPr lang="en-US" dirty="0" smtClean="0"/>
              <a:t> and gets data as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Avoid such code: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It will cause all employees to be loaded from the DB + to be sorted and filtered later in the memory + we have N+1 query problem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Use of </a:t>
            </a:r>
            <a:r>
              <a:rPr lang="en-US" noProof="1"/>
              <a:t>ToList</a:t>
            </a:r>
            <a:r>
              <a:rPr lang="en-US" dirty="0"/>
              <a:t>()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836614" y="4133671"/>
            <a:ext cx="1051559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 smtClean="0">
                <a:solidFill>
                  <a:schemeClr val="tx2"/>
                </a:solidFill>
              </a:rPr>
              <a:t>List&lt;Employee&gt; employeesFromRedmond </a:t>
            </a:r>
            <a:r>
              <a:rPr lang="en-US" sz="2400" noProof="1">
                <a:solidFill>
                  <a:schemeClr val="tx2"/>
                </a:solidFill>
              </a:rPr>
              <a:t>=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</a:t>
            </a:r>
            <a:r>
              <a:rPr lang="en-US" sz="2400" noProof="1" smtClean="0">
                <a:solidFill>
                  <a:schemeClr val="tx2"/>
                </a:solidFill>
              </a:rPr>
              <a:t>context.Employees</a:t>
            </a:r>
            <a:r>
              <a:rPr lang="en-US" sz="2400" noProof="1" smtClean="0">
                <a:solidFill>
                  <a:srgbClr val="F20000"/>
                </a:solidFill>
              </a:rPr>
              <a:t>.ToList()</a:t>
            </a:r>
            <a:r>
              <a:rPr lang="en-US" sz="2400" noProof="1" smtClean="0">
                <a:solidFill>
                  <a:schemeClr val="tx2"/>
                </a:solidFill>
              </a:rPr>
              <a:t>.OrderBy(e =&gt; e.LastName).</a:t>
            </a:r>
            <a:endParaRPr lang="en-US" sz="2400" noProof="1">
              <a:solidFill>
                <a:schemeClr val="tx2"/>
              </a:solidFill>
            </a:endParaRPr>
          </a:p>
          <a:p>
            <a:r>
              <a:rPr lang="en-US" sz="2400" noProof="1">
                <a:solidFill>
                  <a:schemeClr val="tx2"/>
                </a:solidFill>
              </a:rPr>
              <a:t>  </a:t>
            </a:r>
            <a:r>
              <a:rPr lang="en-US" sz="2400" noProof="1" smtClean="0">
                <a:solidFill>
                  <a:schemeClr val="tx2"/>
                </a:solidFill>
              </a:rPr>
              <a:t>Where(e </a:t>
            </a:r>
            <a:r>
              <a:rPr lang="en-US" sz="2400" noProof="1">
                <a:solidFill>
                  <a:schemeClr val="tx2"/>
                </a:solidFill>
              </a:rPr>
              <a:t>=&gt; </a:t>
            </a:r>
            <a:r>
              <a:rPr lang="en-US" sz="2400" noProof="1" smtClean="0">
                <a:solidFill>
                  <a:schemeClr val="tx2"/>
                </a:solidFill>
              </a:rPr>
              <a:t>e.Address.Town.Name </a:t>
            </a:r>
            <a:r>
              <a:rPr lang="en-US" sz="2400" noProof="1">
                <a:solidFill>
                  <a:schemeClr val="tx2"/>
                </a:solidFill>
              </a:rPr>
              <a:t>== "Redmond").ToList();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836614" y="2546388"/>
            <a:ext cx="10515598" cy="742639"/>
          </a:xfrm>
          <a:prstGeom prst="roundRect">
            <a:avLst>
              <a:gd name="adj" fmla="val 641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44000" rIns="144000" bIns="144000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1" algn="ctr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Invoke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as late as possible, after all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filtering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and ordering!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1181958"/>
            <a:ext cx="7924800" cy="820600"/>
          </a:xfrm>
        </p:spPr>
        <p:txBody>
          <a:bodyPr/>
          <a:lstStyle/>
          <a:p>
            <a:r>
              <a:rPr lang="en-US" dirty="0" smtClean="0"/>
              <a:t>Incorrect Use of </a:t>
            </a:r>
            <a:r>
              <a:rPr lang="en-US" noProof="1" smtClean="0"/>
              <a:t>ToList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3412" y="2024166"/>
            <a:ext cx="83820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www.ausmerica.com/blog/wp-content/uploads/2011/08/long_lis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60" y="3364788"/>
            <a:ext cx="3581400" cy="2844654"/>
          </a:xfrm>
          <a:prstGeom prst="roundRect">
            <a:avLst>
              <a:gd name="adj" fmla="val 227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softuni.bg/files/images/linq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959" y="3364788"/>
            <a:ext cx="2844653" cy="284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ocument, file, sql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160" y="294683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4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012" y="4796592"/>
            <a:ext cx="10058400" cy="820600"/>
          </a:xfrm>
        </p:spPr>
        <p:txBody>
          <a:bodyPr/>
          <a:lstStyle/>
          <a:p>
            <a:r>
              <a:rPr lang="en-US" dirty="0" smtClean="0"/>
              <a:t>Incorrect Use of SELECT *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866" y="5693392"/>
            <a:ext cx="10638692" cy="719034"/>
          </a:xfrm>
        </p:spPr>
        <p:txBody>
          <a:bodyPr/>
          <a:lstStyle/>
          <a:p>
            <a:r>
              <a:rPr lang="en-US" dirty="0" smtClean="0"/>
              <a:t>Why We Should Select Only What We Use?</a:t>
            </a:r>
            <a:endParaRPr lang="en-US" dirty="0"/>
          </a:p>
        </p:txBody>
      </p:sp>
      <p:pic>
        <p:nvPicPr>
          <p:cNvPr id="5124" name="Picture 4" descr="http://media.tumblr.com/6eb6f2b23bd65e5d042350a7500de575/tumblr_inline_ndi9l9qjxO1shtv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021" y="990600"/>
            <a:ext cx="5144382" cy="349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ocument, file, sq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197167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softuni.bg/files/images/linq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115" y="2029988"/>
            <a:ext cx="1995297" cy="199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07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developers perform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smtClean="0"/>
              <a:t> from the database</a:t>
            </a:r>
          </a:p>
          <a:p>
            <a:pPr lvl="1"/>
            <a:r>
              <a:rPr lang="en-US" dirty="0" smtClean="0"/>
              <a:t>Selecting everything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slow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Select only what you need (use projections)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Use of SELECT *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08014" y="3352800"/>
            <a:ext cx="53339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>
                <a:solidFill>
                  <a:schemeClr val="tx2"/>
                </a:solidFill>
              </a:rPr>
              <a:t>decimal totalSalaries = 0;</a:t>
            </a:r>
          </a:p>
          <a:p>
            <a:r>
              <a:rPr lang="en-US" noProof="1" smtClean="0">
                <a:solidFill>
                  <a:schemeClr val="tx2"/>
                </a:solidFill>
              </a:rPr>
              <a:t>foreach (var e in context.Employees)</a:t>
            </a:r>
          </a:p>
          <a:p>
            <a:r>
              <a:rPr lang="en-US" noProof="1" smtClean="0">
                <a:solidFill>
                  <a:schemeClr val="tx2"/>
                </a:solidFill>
              </a:rPr>
              <a:t>{</a:t>
            </a:r>
          </a:p>
          <a:p>
            <a:r>
              <a:rPr lang="en-US" noProof="1" smtClean="0">
                <a:solidFill>
                  <a:schemeClr val="tx2"/>
                </a:solidFill>
              </a:rPr>
              <a:t>    totalSalaries += e.Salary;</a:t>
            </a:r>
          </a:p>
          <a:p>
            <a:r>
              <a:rPr lang="en-US" noProof="1" smtClean="0">
                <a:solidFill>
                  <a:schemeClr val="tx2"/>
                </a:solidFill>
              </a:rPr>
              <a:t>}</a:t>
            </a:r>
          </a:p>
          <a:p>
            <a:r>
              <a:rPr lang="en-US" noProof="1" smtClean="0">
                <a:solidFill>
                  <a:schemeClr val="tx2"/>
                </a:solidFill>
              </a:rPr>
              <a:t>Console.WriteLine(totalSalaries);</a:t>
            </a:r>
            <a:endParaRPr lang="en-US" noProof="1">
              <a:solidFill>
                <a:schemeClr val="tx2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246814" y="3352800"/>
            <a:ext cx="525779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>
                <a:solidFill>
                  <a:schemeClr val="tx2"/>
                </a:solidFill>
              </a:rPr>
              <a:t>decimal totalSalaries = 0;</a:t>
            </a:r>
          </a:p>
          <a:p>
            <a:r>
              <a:rPr lang="en-US" noProof="1" smtClean="0">
                <a:solidFill>
                  <a:schemeClr val="tx2"/>
                </a:solidFill>
              </a:rPr>
              <a:t>foreach (var s in context.Employees</a:t>
            </a:r>
          </a:p>
          <a:p>
            <a:r>
              <a:rPr lang="en-US" noProof="1" smtClean="0">
                <a:solidFill>
                  <a:schemeClr val="tx2"/>
                </a:solidFill>
              </a:rPr>
              <a:t>  .Select(e =&gt; e.Salary))</a:t>
            </a:r>
          </a:p>
          <a:p>
            <a:r>
              <a:rPr lang="en-US" noProof="1" smtClean="0">
                <a:solidFill>
                  <a:schemeClr val="tx2"/>
                </a:solidFill>
              </a:rPr>
              <a:t>{</a:t>
            </a:r>
          </a:p>
          <a:p>
            <a:r>
              <a:rPr lang="en-US" noProof="1" smtClean="0">
                <a:solidFill>
                  <a:schemeClr val="tx2"/>
                </a:solidFill>
              </a:rPr>
              <a:t>    totalSalaries += s;</a:t>
            </a:r>
          </a:p>
          <a:p>
            <a:r>
              <a:rPr lang="en-US" noProof="1" smtClean="0">
                <a:solidFill>
                  <a:schemeClr val="tx2"/>
                </a:solidFill>
              </a:rPr>
              <a:t>}</a:t>
            </a:r>
          </a:p>
          <a:p>
            <a:r>
              <a:rPr lang="en-US" noProof="1" smtClean="0">
                <a:solidFill>
                  <a:schemeClr val="tx2"/>
                </a:solidFill>
              </a:rPr>
              <a:t>Console.WriteLine(totalSalaries);</a:t>
            </a:r>
            <a:endParaRPr lang="en-US" noProof="1">
              <a:solidFill>
                <a:schemeClr val="tx2"/>
              </a:solidFill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08012" y="5638800"/>
            <a:ext cx="533399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>
                <a:solidFill>
                  <a:schemeClr val="tx2"/>
                </a:solidFill>
              </a:rPr>
              <a:t>Console.WriteLine(context.Employees</a:t>
            </a:r>
          </a:p>
          <a:p>
            <a:r>
              <a:rPr lang="en-US" noProof="1" smtClean="0">
                <a:solidFill>
                  <a:schemeClr val="tx2"/>
                </a:solidFill>
              </a:rPr>
              <a:t>    .Sum(e =&gt; e.Salary));</a:t>
            </a:r>
            <a:endParaRPr lang="en-US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5812" y="4796592"/>
            <a:ext cx="7924800" cy="820600"/>
          </a:xfrm>
        </p:spPr>
        <p:txBody>
          <a:bodyPr/>
          <a:lstStyle/>
          <a:p>
            <a:r>
              <a:rPr lang="en-US" dirty="0" smtClean="0"/>
              <a:t>Incorrect Use of SELECT *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7212" y="5693392"/>
            <a:ext cx="83820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4" name="Picture 4" descr="http://media.tumblr.com/6eb6f2b23bd65e5d042350a7500de575/tumblr_inline_ndi9l9qjxO1shtv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021" y="990600"/>
            <a:ext cx="5144382" cy="349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ocument, file, sq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197167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softuni.bg/files/images/linq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115" y="2029988"/>
            <a:ext cx="1995297" cy="199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81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4679903"/>
            <a:ext cx="7924800" cy="1568497"/>
          </a:xfrm>
        </p:spPr>
        <p:txBody>
          <a:bodyPr/>
          <a:lstStyle/>
          <a:p>
            <a:r>
              <a:rPr lang="en-US" dirty="0" smtClean="0"/>
              <a:t>Deleting Entities Faster with Native SQL Query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979612" y="1371600"/>
            <a:ext cx="8229600" cy="3102592"/>
            <a:chOff x="1674812" y="859808"/>
            <a:chExt cx="8229600" cy="3102592"/>
          </a:xfrm>
        </p:grpSpPr>
        <p:pic>
          <p:nvPicPr>
            <p:cNvPr id="5" name="Picture 2" descr="http://files.softicons.com/download/internet-icons/web-hosting-icons-by-heart-internet/png/256/databas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812" y="1677598"/>
              <a:ext cx="2284802" cy="2284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2159" y="2133114"/>
              <a:ext cx="1902348" cy="1676886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4574264" y="859808"/>
              <a:ext cx="239360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Find() +</a:t>
              </a:r>
            </a:p>
            <a:p>
              <a:pPr algn="ctr"/>
              <a:r>
                <a:rPr lang="en-US" b="1" noProof="1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Remove() +</a:t>
              </a:r>
            </a:p>
            <a:p>
              <a:pPr algn="ctr"/>
              <a:r>
                <a:rPr lang="en-US" b="1" noProof="1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SaveChanges()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188813" y="2964099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855813" y="2959550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46" name="Picture 2" descr="http://www.mbbsoftware.com/Products/Act-On-File/2012/App_Themes/Eraser%20Icon%20Bas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9610" y="1677598"/>
              <a:ext cx="2284802" cy="2284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691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dirty="0" smtClean="0"/>
              <a:t>Slow delete: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 commands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Fast delete (with native SQL)</a:t>
            </a:r>
            <a:r>
              <a:rPr lang="bg-BG" dirty="0" smtClean="0"/>
              <a:t> – </a:t>
            </a:r>
            <a:r>
              <a:rPr lang="en-US" dirty="0"/>
              <a:t>single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 command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Entities in EF</a:t>
            </a:r>
            <a:endParaRPr lang="bg-BG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912812" y="1964829"/>
            <a:ext cx="103632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 smtClean="0">
                <a:solidFill>
                  <a:schemeClr val="tx2"/>
                </a:solidFill>
              </a:rPr>
              <a:t>var context = new SoftUniEntities();</a:t>
            </a:r>
          </a:p>
          <a:p>
            <a:r>
              <a:rPr lang="en-US" sz="2600" noProof="1" smtClean="0">
                <a:solidFill>
                  <a:schemeClr val="tx2"/>
                </a:solidFill>
              </a:rPr>
              <a:t>var emp = context.Employees.Find(46);</a:t>
            </a:r>
          </a:p>
          <a:p>
            <a:r>
              <a:rPr lang="en-US" sz="2600" noProof="1" smtClean="0">
                <a:solidFill>
                  <a:schemeClr val="tx2"/>
                </a:solidFill>
              </a:rPr>
              <a:t>context.Employees.Remove(emp);</a:t>
            </a:r>
          </a:p>
          <a:p>
            <a:r>
              <a:rPr lang="en-US" sz="2600" noProof="1" smtClean="0">
                <a:solidFill>
                  <a:schemeClr val="tx2"/>
                </a:solidFill>
              </a:rPr>
              <a:t>context.SaveChanges();</a:t>
            </a:r>
            <a:endParaRPr lang="en-US" sz="2600" noProof="1">
              <a:solidFill>
                <a:schemeClr val="tx2"/>
              </a:solidFill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912812" y="4724400"/>
            <a:ext cx="103632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8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>
                <a:solidFill>
                  <a:schemeClr val="tx2"/>
                </a:solidFill>
              </a:rPr>
              <a:t>var context = new </a:t>
            </a:r>
            <a:r>
              <a:rPr lang="en-US" sz="2600" noProof="1" smtClean="0">
                <a:solidFill>
                  <a:schemeClr val="tx2"/>
                </a:solidFill>
              </a:rPr>
              <a:t>SoftUniEntities</a:t>
            </a:r>
            <a:r>
              <a:rPr lang="en-US" sz="2600" noProof="1">
                <a:solidFill>
                  <a:schemeClr val="tx2"/>
                </a:solidFill>
              </a:rPr>
              <a:t>();</a:t>
            </a:r>
          </a:p>
          <a:p>
            <a:r>
              <a:rPr lang="en-US" sz="2600" noProof="1" smtClean="0">
                <a:solidFill>
                  <a:schemeClr val="tx2"/>
                </a:solidFill>
              </a:rPr>
              <a:t>context.Database.ExecuteSqlCommand(</a:t>
            </a:r>
            <a:endParaRPr lang="en-US" sz="2600" noProof="1">
              <a:solidFill>
                <a:schemeClr val="tx2"/>
              </a:solidFill>
            </a:endParaRPr>
          </a:p>
          <a:p>
            <a:r>
              <a:rPr lang="en-US" sz="2600" noProof="1">
                <a:solidFill>
                  <a:schemeClr val="tx2"/>
                </a:solidFill>
              </a:rPr>
              <a:t>  "DELETE FROM </a:t>
            </a:r>
            <a:r>
              <a:rPr lang="en-US" sz="2600" noProof="1" smtClean="0">
                <a:solidFill>
                  <a:schemeClr val="tx2"/>
                </a:solidFill>
              </a:rPr>
              <a:t>Employees WHERE EmployeeID </a:t>
            </a:r>
            <a:r>
              <a:rPr lang="en-US" sz="2600" noProof="1">
                <a:solidFill>
                  <a:schemeClr val="tx2"/>
                </a:solidFill>
              </a:rPr>
              <a:t>= {0}", 46);</a:t>
            </a:r>
          </a:p>
        </p:txBody>
      </p:sp>
    </p:spTree>
    <p:extLst>
      <p:ext uri="{BB962C8B-B14F-4D97-AF65-F5344CB8AC3E}">
        <p14:creationId xmlns:p14="http://schemas.microsoft.com/office/powerpoint/2010/main" val="326980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EntityFramework.Extended</a:t>
            </a:r>
            <a:r>
              <a:rPr lang="en-US" dirty="0" smtClean="0"/>
              <a:t> library fixes some missing methods in EF</a:t>
            </a:r>
          </a:p>
          <a:p>
            <a:pPr lvl="1"/>
            <a:r>
              <a:rPr lang="en-US" dirty="0" smtClean="0"/>
              <a:t>Deleting by lambda selector (without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Updating by lambda selector (without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EntityFramework.Extended</a:t>
            </a:r>
            <a:endParaRPr lang="en-US" noProof="1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0412" y="3253026"/>
            <a:ext cx="10668000" cy="8617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 smtClean="0">
                <a:solidFill>
                  <a:schemeClr val="tx2"/>
                </a:solidFill>
              </a:rPr>
              <a:t>var context = new SoftUniEntities();</a:t>
            </a:r>
          </a:p>
          <a:p>
            <a:r>
              <a:rPr lang="en-US" sz="2500" noProof="1" smtClean="0">
                <a:solidFill>
                  <a:schemeClr val="tx2"/>
                </a:solidFill>
              </a:rPr>
              <a:t>context.Employees.Where(e =&gt; e.EmployeeID == 46).Delete();</a:t>
            </a:r>
            <a:endParaRPr lang="en-US" sz="2500" noProof="1">
              <a:solidFill>
                <a:schemeClr val="tx2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60412" y="5154305"/>
            <a:ext cx="10668000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2"/>
                </a:solidFill>
              </a:rPr>
              <a:t>context.Employees.Update</a:t>
            </a:r>
            <a:r>
              <a:rPr lang="en-US" sz="2500" noProof="1" smtClean="0">
                <a:solidFill>
                  <a:schemeClr val="tx2"/>
                </a:solidFill>
              </a:rPr>
              <a:t>(</a:t>
            </a:r>
          </a:p>
          <a:p>
            <a:r>
              <a:rPr lang="en-US" sz="2500" noProof="1">
                <a:solidFill>
                  <a:schemeClr val="tx2"/>
                </a:solidFill>
              </a:rPr>
              <a:t> </a:t>
            </a:r>
            <a:r>
              <a:rPr lang="en-US" sz="2500" noProof="1" smtClean="0">
                <a:solidFill>
                  <a:schemeClr val="tx2"/>
                </a:solidFill>
              </a:rPr>
              <a:t>   e </a:t>
            </a:r>
            <a:r>
              <a:rPr lang="en-US" sz="2500" noProof="1">
                <a:solidFill>
                  <a:schemeClr val="tx2"/>
                </a:solidFill>
              </a:rPr>
              <a:t>=&gt; e.EmployeeID == 1, </a:t>
            </a:r>
            <a:endParaRPr lang="en-US" sz="2500" noProof="1" smtClean="0">
              <a:solidFill>
                <a:schemeClr val="tx2"/>
              </a:solidFill>
            </a:endParaRPr>
          </a:p>
          <a:p>
            <a:r>
              <a:rPr lang="en-US" sz="2500" noProof="1">
                <a:solidFill>
                  <a:schemeClr val="tx2"/>
                </a:solidFill>
              </a:rPr>
              <a:t> </a:t>
            </a:r>
            <a:r>
              <a:rPr lang="en-US" sz="2500" noProof="1" smtClean="0">
                <a:solidFill>
                  <a:schemeClr val="tx2"/>
                </a:solidFill>
              </a:rPr>
              <a:t>   e </a:t>
            </a:r>
            <a:r>
              <a:rPr lang="en-US" sz="2500" noProof="1">
                <a:solidFill>
                  <a:schemeClr val="tx2"/>
                </a:solidFill>
              </a:rPr>
              <a:t>=&gt; new Employee() { Salary = e.Salary * 2 });</a:t>
            </a:r>
          </a:p>
        </p:txBody>
      </p:sp>
    </p:spTree>
    <p:extLst>
      <p:ext uri="{BB962C8B-B14F-4D97-AF65-F5344CB8AC3E}">
        <p14:creationId xmlns:p14="http://schemas.microsoft.com/office/powerpoint/2010/main" val="191106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SQL Profilers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N+1 Query </a:t>
            </a:r>
            <a:r>
              <a:rPr lang="en-US" dirty="0" smtClean="0"/>
              <a:t>Problem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Incorrect Use of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Incorrect use of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Deleting Objects Faster with Native SQL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12" y="5029200"/>
            <a:ext cx="1498858" cy="132121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9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859" y="972585"/>
            <a:ext cx="2185450" cy="21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319" y="1548163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0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59045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Profilers</a:t>
            </a:r>
            <a:r>
              <a:rPr lang="en-US" dirty="0" smtClean="0"/>
              <a:t> intercept EF queries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Very useful tools for diagnosing performance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N+1 Query</a:t>
            </a:r>
            <a:r>
              <a:rPr lang="en-US" dirty="0"/>
              <a:t> Problem</a:t>
            </a:r>
          </a:p>
          <a:p>
            <a:pPr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materializes the query – always use it at the end 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noProof="1" smtClean="0"/>
              <a:t>Never 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 smtClean="0"/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 smtClean="0"/>
              <a:t> always project only the needed data</a:t>
            </a:r>
            <a:endParaRPr lang="en-US" noProof="1"/>
          </a:p>
          <a:p>
            <a:pPr>
              <a:lnSpc>
                <a:spcPct val="110000"/>
              </a:lnSpc>
            </a:pPr>
            <a:r>
              <a:rPr lang="en-US" noProof="1" smtClean="0"/>
              <a:t>Deleting/Updating multiple entities is slow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EntityFramework.Extended</a:t>
            </a:r>
            <a:r>
              <a:rPr lang="en-US" noProof="1" smtClean="0"/>
              <a:t> or native queries</a:t>
            </a:r>
            <a:endParaRPr lang="en-US" noProof="1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9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869" y="1090218"/>
            <a:ext cx="2743200" cy="203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2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172" y="4189469"/>
            <a:ext cx="7924800" cy="1568497"/>
          </a:xfrm>
        </p:spPr>
        <p:txBody>
          <a:bodyPr/>
          <a:lstStyle/>
          <a:p>
            <a:r>
              <a:rPr lang="en-US" dirty="0" smtClean="0"/>
              <a:t>Deleting Entities Faster with Native SQL 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6572" y="5834166"/>
            <a:ext cx="83820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74812" y="783608"/>
            <a:ext cx="8229600" cy="3102592"/>
            <a:chOff x="1674812" y="859808"/>
            <a:chExt cx="8229600" cy="3102592"/>
          </a:xfrm>
        </p:grpSpPr>
        <p:pic>
          <p:nvPicPr>
            <p:cNvPr id="5" name="Picture 2" descr="http://files.softicons.com/download/internet-icons/web-hosting-icons-by-heart-internet/png/256/databas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812" y="1677598"/>
              <a:ext cx="2284802" cy="2284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2159" y="2133114"/>
              <a:ext cx="1902348" cy="1676886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4574264" y="859808"/>
              <a:ext cx="239360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Find() +</a:t>
              </a:r>
            </a:p>
            <a:p>
              <a:pPr algn="ctr"/>
              <a:r>
                <a:rPr lang="en-US" b="1" noProof="1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Remove() +</a:t>
              </a:r>
            </a:p>
            <a:p>
              <a:pPr algn="ctr"/>
              <a:r>
                <a:rPr lang="en-US" b="1" noProof="1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SaveChanges()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188813" y="2964099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855813" y="2959550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2" descr="http://www.mbbsoftware.com/Products/Act-On-File/2012/App_Themes/Eraser%20Icon%20Bas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9610" y="1677598"/>
              <a:ext cx="2284802" cy="2284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054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https://softuni.bg/courses/database-applications/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 smtClean="0"/>
              <a:t>Entity Framework Performance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37160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37160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37160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37160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37160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2" name="Picture 11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22689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4784966"/>
            <a:ext cx="7924800" cy="820600"/>
          </a:xfrm>
        </p:spPr>
        <p:txBody>
          <a:bodyPr/>
          <a:lstStyle/>
          <a:p>
            <a:r>
              <a:rPr lang="en-US" dirty="0" smtClean="0"/>
              <a:t>SQL Profilers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681766"/>
            <a:ext cx="10820400" cy="719034"/>
          </a:xfrm>
        </p:spPr>
        <p:txBody>
          <a:bodyPr/>
          <a:lstStyle/>
          <a:p>
            <a:r>
              <a:rPr lang="en-US" dirty="0" smtClean="0"/>
              <a:t>How to </a:t>
            </a:r>
            <a:r>
              <a:rPr lang="en-US" dirty="0"/>
              <a:t>Trace All </a:t>
            </a:r>
            <a:r>
              <a:rPr lang="en-US" dirty="0" smtClean="0"/>
              <a:t>Executed SQL Commands?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12" y="771858"/>
            <a:ext cx="5334000" cy="37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5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SQL Profilers </a:t>
            </a:r>
            <a:r>
              <a:rPr lang="en-US" dirty="0" smtClean="0"/>
              <a:t>intercept the SQL executed at the DB server</a:t>
            </a:r>
          </a:p>
          <a:p>
            <a:pPr lvl="1"/>
            <a:r>
              <a:rPr lang="en-US" dirty="0" smtClean="0"/>
              <a:t>Diagnose performance problems in database applications</a:t>
            </a:r>
          </a:p>
          <a:p>
            <a:pPr lvl="1"/>
            <a:r>
              <a:rPr lang="en-US" dirty="0" smtClean="0"/>
              <a:t>May display the hidden Entity Framework SQL queries</a:t>
            </a:r>
          </a:p>
          <a:p>
            <a:r>
              <a:rPr lang="en-US" dirty="0" smtClean="0"/>
              <a:t>SQL Server has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SQL Server Profiler</a:t>
            </a:r>
            <a:r>
              <a:rPr lang="en-US" dirty="0" smtClean="0"/>
              <a:t>" tool</a:t>
            </a:r>
          </a:p>
          <a:p>
            <a:pPr lvl="1"/>
            <a:r>
              <a:rPr lang="en-US" dirty="0" smtClean="0"/>
              <a:t>Part of MS SQL Server Enterprise / Developer edition (paid tool)</a:t>
            </a:r>
          </a:p>
          <a:p>
            <a:r>
              <a:rPr lang="en-US" dirty="0" smtClean="0"/>
              <a:t>A free SQL Profiler exists for SQL Server:</a:t>
            </a:r>
          </a:p>
          <a:p>
            <a:pPr lvl="1"/>
            <a:r>
              <a:rPr lang="en-US" dirty="0" smtClean="0"/>
              <a:t>Express Profiler: </a:t>
            </a:r>
            <a:r>
              <a:rPr lang="en-US" dirty="0">
                <a:hlinkClick r:id="rId2"/>
              </a:rPr>
              <a:t>http://expressprofiler.codeplex.com</a:t>
            </a:r>
            <a:endParaRPr lang="en-US" dirty="0"/>
          </a:p>
          <a:p>
            <a:pPr lvl="1"/>
            <a:r>
              <a:rPr lang="en-US" dirty="0" smtClean="0"/>
              <a:t>Easy-to-use, open-source, lightweight, powerful, … and works!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 Profiler?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6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4884542"/>
            <a:ext cx="7924800" cy="820600"/>
          </a:xfrm>
        </p:spPr>
        <p:txBody>
          <a:bodyPr/>
          <a:lstStyle/>
          <a:p>
            <a:r>
              <a:rPr lang="en-US" dirty="0" smtClean="0"/>
              <a:t>Express Profiler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3412" y="5638800"/>
            <a:ext cx="83820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12" y="838200"/>
            <a:ext cx="5334000" cy="37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8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850357"/>
            <a:ext cx="7924800" cy="820600"/>
          </a:xfrm>
        </p:spPr>
        <p:txBody>
          <a:bodyPr/>
          <a:lstStyle/>
          <a:p>
            <a:r>
              <a:rPr lang="en-US" dirty="0" smtClean="0"/>
              <a:t>The N+1 Query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3412" y="1747157"/>
            <a:ext cx="8382000" cy="1365365"/>
          </a:xfrm>
        </p:spPr>
        <p:txBody>
          <a:bodyPr/>
          <a:lstStyle/>
          <a:p>
            <a:r>
              <a:rPr lang="en-US" dirty="0" smtClean="0"/>
              <a:t>What is the N+1 </a:t>
            </a:r>
            <a:r>
              <a:rPr lang="en-US" smtClean="0"/>
              <a:t>Query Problem</a:t>
            </a:r>
            <a:br>
              <a:rPr lang="en-US" smtClean="0"/>
            </a:br>
            <a:r>
              <a:rPr lang="en-US" smtClean="0"/>
              <a:t>and </a:t>
            </a:r>
            <a:r>
              <a:rPr lang="en-US" dirty="0" smtClean="0"/>
              <a:t>How to Avoid It?</a:t>
            </a:r>
            <a:endParaRPr lang="en-US" dirty="0"/>
          </a:p>
        </p:txBody>
      </p:sp>
      <p:pic>
        <p:nvPicPr>
          <p:cNvPr id="9218" name="Picture 2" descr="http://www.axiomint.com/images/mst/apr09/puzzle%20and%20magnifie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56012" y="3429000"/>
            <a:ext cx="4876800" cy="2856412"/>
          </a:xfrm>
          <a:prstGeom prst="roundRect">
            <a:avLst>
              <a:gd name="adj" fmla="val 113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1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N+1 Query Problem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A database holds tables </a:t>
            </a:r>
            <a:r>
              <a:rPr lang="en-US" sz="31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3100" dirty="0" smtClean="0"/>
              <a:t>,</a:t>
            </a:r>
            <a:br>
              <a:rPr lang="en-US" sz="3100" dirty="0" smtClean="0"/>
            </a:br>
            <a:r>
              <a:rPr lang="en-US" sz="31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Addresses</a:t>
            </a:r>
            <a:r>
              <a:rPr lang="en-US" sz="3100" dirty="0" smtClean="0"/>
              <a:t>, </a:t>
            </a:r>
            <a:r>
              <a:rPr lang="en-US" sz="31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US" sz="3100" dirty="0" smtClean="0"/>
              <a:t> and </a:t>
            </a:r>
            <a:r>
              <a:rPr lang="en-US" sz="31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Departments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We want to print each employee along</a:t>
            </a:r>
            <a:br>
              <a:rPr lang="en-US" sz="3100" dirty="0" smtClean="0"/>
            </a:br>
            <a:r>
              <a:rPr lang="en-US" sz="3100" dirty="0" smtClean="0"/>
              <a:t>with his department and town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N+1 Query Problem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60412" y="4168676"/>
            <a:ext cx="10668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>
                <a:solidFill>
                  <a:schemeClr val="tx2"/>
                </a:solidFill>
              </a:rPr>
              <a:t>foreach (var </a:t>
            </a:r>
            <a:r>
              <a:rPr lang="en-US" sz="2400" noProof="1" smtClean="0">
                <a:solidFill>
                  <a:schemeClr val="tx2"/>
                </a:solidFill>
              </a:rPr>
              <a:t>emp in context.Employees)</a:t>
            </a:r>
            <a:endParaRPr lang="en-US" sz="2400" noProof="1">
              <a:solidFill>
                <a:schemeClr val="tx2"/>
              </a:solidFill>
            </a:endParaRPr>
          </a:p>
          <a:p>
            <a:r>
              <a:rPr lang="en-US" sz="2400" noProof="1">
                <a:solidFill>
                  <a:schemeClr val="tx2"/>
                </a:solidFill>
              </a:rPr>
              <a:t>{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Console.WriteLine</a:t>
            </a:r>
            <a:r>
              <a:rPr lang="en-US" sz="2400" noProof="1" smtClean="0">
                <a:solidFill>
                  <a:schemeClr val="tx2"/>
                </a:solidFill>
              </a:rPr>
              <a:t>("{</a:t>
            </a:r>
            <a:r>
              <a:rPr lang="en-US" sz="2400" noProof="1">
                <a:solidFill>
                  <a:schemeClr val="tx2"/>
                </a:solidFill>
              </a:rPr>
              <a:t>0}; {1}; {2}",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  </a:t>
            </a:r>
            <a:r>
              <a:rPr lang="en-US" sz="2400" noProof="1" smtClean="0">
                <a:solidFill>
                  <a:schemeClr val="tx2"/>
                </a:solidFill>
              </a:rPr>
              <a:t>emp.LastName, emp.Department.Name,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</a:t>
            </a:r>
            <a:r>
              <a:rPr lang="en-US" sz="2400" noProof="1" smtClean="0">
                <a:solidFill>
                  <a:schemeClr val="tx2"/>
                </a:solidFill>
              </a:rPr>
              <a:t>   emp.Address.Town.Name);</a:t>
            </a:r>
            <a:endParaRPr lang="en-US" sz="2400" noProof="1">
              <a:solidFill>
                <a:schemeClr val="tx2"/>
              </a:solidFill>
            </a:endParaRPr>
          </a:p>
          <a:p>
            <a:r>
              <a:rPr lang="en-US" sz="2400" noProof="1">
                <a:solidFill>
                  <a:schemeClr val="tx2"/>
                </a:solidFill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-2185" t="-2466" r="-2185" b="-2466"/>
          <a:stretch/>
        </p:blipFill>
        <p:spPr>
          <a:xfrm>
            <a:off x="7618412" y="1436552"/>
            <a:ext cx="3938438" cy="4688470"/>
          </a:xfrm>
          <a:prstGeom prst="roundRect">
            <a:avLst>
              <a:gd name="adj" fmla="val 2072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9026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</a:t>
            </a:r>
            <a:r>
              <a:rPr lang="en-US" dirty="0" smtClean="0"/>
              <a:t>will </a:t>
            </a:r>
            <a:r>
              <a:rPr lang="en-US" dirty="0"/>
              <a:t>execute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3*N + 1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SQL queries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Imagine we have 300 employees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That's ~ 901 SQL queries </a:t>
            </a:r>
            <a:r>
              <a:rPr lang="en-US" dirty="0">
                <a:sym typeface="Wingdings" pitchFamily="2" charset="2"/>
              </a:rPr>
              <a:t>(less due to caching)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very slow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! 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We could get the same data with a single SQL query with JOINs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N+1 Query Problem (2)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60411" y="1958876"/>
            <a:ext cx="1066800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>
                <a:solidFill>
                  <a:schemeClr val="tx2"/>
                </a:solidFill>
              </a:rPr>
              <a:t>foreach (var emp in context.Employees)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{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Console.WriteLine("{0}; {1}; {2}",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  emp.LastName, emp.Department.Name,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  emp.Address.Town.Name);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89812" y="967151"/>
            <a:ext cx="3428999" cy="1014049"/>
          </a:xfrm>
          <a:prstGeom prst="wedgeRoundRectCallout">
            <a:avLst>
              <a:gd name="adj1" fmla="val -64883"/>
              <a:gd name="adj2" fmla="val 5490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First query: SELECT * FROM Employees</a:t>
            </a:r>
            <a:endParaRPr lang="en-US" sz="26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847223" y="2307188"/>
            <a:ext cx="3838378" cy="1045612"/>
          </a:xfrm>
          <a:prstGeom prst="wedgeRoundRectCallout">
            <a:avLst>
              <a:gd name="adj1" fmla="val -65470"/>
              <a:gd name="adj2" fmla="val 3605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 more queries: SELECT * FROM Departments</a:t>
            </a:r>
            <a:endParaRPr lang="en-US" sz="26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627812" y="3687101"/>
            <a:ext cx="3968399" cy="1369657"/>
          </a:xfrm>
          <a:prstGeom prst="wedgeRoundRectCallout">
            <a:avLst>
              <a:gd name="adj1" fmla="val -76884"/>
              <a:gd name="adj2" fmla="val -4612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2*</a:t>
            </a:r>
            <a:r>
              <a:rPr lang="en-US" sz="26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 more queries:</a:t>
            </a:r>
            <a:endParaRPr lang="bg-BG" sz="2600" b="1" noProof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SELECT * FROM Addresses</a:t>
            </a:r>
            <a:endParaRPr lang="bg-BG" sz="26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SELECT * FROM </a:t>
            </a:r>
            <a:r>
              <a:rPr lang="en-US" sz="26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Towns</a:t>
            </a:r>
            <a:endParaRPr lang="bg-BG" sz="2600" b="1" noProof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32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 provides an easy way to </a:t>
            </a:r>
            <a:r>
              <a:rPr lang="en-US" dirty="0"/>
              <a:t>avoid </a:t>
            </a:r>
            <a:r>
              <a:rPr lang="en-US" dirty="0" smtClean="0"/>
              <a:t>the N+1 query problem: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to the N+1 Query Problem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0412" y="2057400"/>
            <a:ext cx="106680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>
                <a:solidFill>
                  <a:schemeClr val="tx2"/>
                </a:solidFill>
              </a:rPr>
              <a:t>using System.Data.Entity</a:t>
            </a:r>
            <a:r>
              <a:rPr lang="en-US" sz="2600" noProof="1" smtClean="0">
                <a:solidFill>
                  <a:schemeClr val="tx2"/>
                </a:solidFill>
              </a:rPr>
              <a:t>;</a:t>
            </a:r>
          </a:p>
          <a:p>
            <a:r>
              <a:rPr lang="en-US" sz="2600" noProof="1" smtClean="0">
                <a:solidFill>
                  <a:schemeClr val="tx2"/>
                </a:solidFill>
              </a:rPr>
              <a:t>…</a:t>
            </a:r>
            <a:endParaRPr lang="en-US" sz="2600" noProof="1">
              <a:solidFill>
                <a:schemeClr val="tx2"/>
              </a:solidFill>
            </a:endParaRPr>
          </a:p>
          <a:p>
            <a:r>
              <a:rPr lang="en-US" sz="2600" noProof="1" smtClean="0">
                <a:solidFill>
                  <a:schemeClr val="tx2"/>
                </a:solidFill>
              </a:rPr>
              <a:t>foreach (var emp in context.Employees</a:t>
            </a:r>
          </a:p>
          <a:p>
            <a:r>
              <a:rPr lang="en-US" sz="2600" noProof="1" smtClean="0">
                <a:solidFill>
                  <a:schemeClr val="tx2"/>
                </a:solidFill>
              </a:rPr>
              <a:t>  </a:t>
            </a:r>
            <a:r>
              <a:rPr lang="en-US" sz="2600" noProof="1" smtClean="0">
                <a:solidFill>
                  <a:schemeClr val="tx2">
                    <a:lumMod val="75000"/>
                  </a:schemeClr>
                </a:solidFill>
              </a:rPr>
              <a:t>.Include(e =&gt; e.Department)</a:t>
            </a:r>
          </a:p>
          <a:p>
            <a:r>
              <a:rPr lang="en-US" sz="2600" noProof="1" smtClean="0">
                <a:solidFill>
                  <a:schemeClr val="tx2">
                    <a:lumMod val="75000"/>
                  </a:schemeClr>
                </a:solidFill>
              </a:rPr>
              <a:t>  .Include(e =&gt; e.Address.Town)</a:t>
            </a:r>
            <a:r>
              <a:rPr lang="en-US" sz="2600" noProof="1" smtClean="0">
                <a:solidFill>
                  <a:schemeClr val="tx2"/>
                </a:solidFill>
              </a:rPr>
              <a:t>)</a:t>
            </a:r>
          </a:p>
          <a:p>
            <a:r>
              <a:rPr lang="en-US" sz="2600" noProof="1" smtClean="0">
                <a:solidFill>
                  <a:schemeClr val="tx2"/>
                </a:solidFill>
              </a:rPr>
              <a:t>{</a:t>
            </a:r>
          </a:p>
          <a:p>
            <a:r>
              <a:rPr lang="en-US" sz="2600" noProof="1" smtClean="0">
                <a:solidFill>
                  <a:schemeClr val="tx2"/>
                </a:solidFill>
              </a:rPr>
              <a:t>  Console.WriteLine(" {0}; {1}; {2}",</a:t>
            </a:r>
          </a:p>
          <a:p>
            <a:r>
              <a:rPr lang="en-US" sz="2600" noProof="1" smtClean="0">
                <a:solidFill>
                  <a:schemeClr val="tx2"/>
                </a:solidFill>
              </a:rPr>
              <a:t>    emp.LastName, emp.Department.Name,</a:t>
            </a:r>
          </a:p>
          <a:p>
            <a:r>
              <a:rPr lang="en-US" sz="2600" noProof="1" smtClean="0">
                <a:solidFill>
                  <a:schemeClr val="tx2"/>
                </a:solidFill>
              </a:rPr>
              <a:t>    emp.Address.Town.Name));</a:t>
            </a:r>
          </a:p>
          <a:p>
            <a:r>
              <a:rPr lang="en-US" sz="2600" noProof="1" smtClean="0">
                <a:solidFill>
                  <a:schemeClr val="tx2"/>
                </a:solidFill>
              </a:rPr>
              <a:t>}</a:t>
            </a:r>
            <a:endParaRPr lang="en-US" sz="2600" noProof="1">
              <a:solidFill>
                <a:schemeClr val="tx2"/>
              </a:solidFill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94612" y="3164618"/>
            <a:ext cx="3871800" cy="1801185"/>
          </a:xfrm>
          <a:prstGeom prst="wedgeRoundRectCallout">
            <a:avLst>
              <a:gd name="adj1" fmla="val -71592"/>
              <a:gd name="adj2" fmla="val -2829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Using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r>
              <a:rPr lang="en-US" sz="26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a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single SQL query with JOIN will be executed to load all included entities</a:t>
            </a:r>
            <a:endParaRPr lang="en-US" sz="26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932612" y="5408791"/>
            <a:ext cx="4624020" cy="1068209"/>
          </a:xfrm>
          <a:prstGeom prst="wedgeRoundRectCallout">
            <a:avLst>
              <a:gd name="adj1" fmla="val -59927"/>
              <a:gd name="adj2" fmla="val -4616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No additional SQL queries </a:t>
            </a:r>
            <a:r>
              <a:rPr lang="en-US" sz="26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 access the included relations</a:t>
            </a:r>
            <a:endParaRPr lang="en-US" sz="26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18212" y="2170784"/>
            <a:ext cx="5548200" cy="648616"/>
          </a:xfrm>
          <a:prstGeom prst="wedgeRoundRectCallout">
            <a:avLst>
              <a:gd name="adj1" fmla="val -58972"/>
              <a:gd name="adj2" fmla="val -2777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First, include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System.Data.Entity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77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983</Words>
  <Application>Microsoft Office PowerPoint</Application>
  <PresentationFormat>Custom</PresentationFormat>
  <Paragraphs>196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Corbel</vt:lpstr>
      <vt:lpstr>Wingdings</vt:lpstr>
      <vt:lpstr>Wingdings 2</vt:lpstr>
      <vt:lpstr>SoftUni 16x9</vt:lpstr>
      <vt:lpstr>Entity Framework Performance</vt:lpstr>
      <vt:lpstr>Table of Contents</vt:lpstr>
      <vt:lpstr>SQL Profilers</vt:lpstr>
      <vt:lpstr>What is SQL Profiler?</vt:lpstr>
      <vt:lpstr>Express Profiler</vt:lpstr>
      <vt:lpstr>The N+1 Query Problem</vt:lpstr>
      <vt:lpstr>The N+1 Query Problem</vt:lpstr>
      <vt:lpstr>The N+1 Query Problem (2)</vt:lpstr>
      <vt:lpstr>Solution to the N+1 Query Problem</vt:lpstr>
      <vt:lpstr>Solving the N+1 Query Problem</vt:lpstr>
      <vt:lpstr>Incorrect Use of ToList()</vt:lpstr>
      <vt:lpstr>Incorrect Use of ToList()</vt:lpstr>
      <vt:lpstr>Incorrect Use of ToList()</vt:lpstr>
      <vt:lpstr>Incorrect Use of SELECT *</vt:lpstr>
      <vt:lpstr>Incorrect Use of SELECT *</vt:lpstr>
      <vt:lpstr>Incorrect Use of SELECT *</vt:lpstr>
      <vt:lpstr>Deleting Entities Faster with Native SQL Query</vt:lpstr>
      <vt:lpstr>Deleting Entities in EF</vt:lpstr>
      <vt:lpstr>EntityFramework.Extended</vt:lpstr>
      <vt:lpstr>Summary</vt:lpstr>
      <vt:lpstr>Deleting Entities Faster with Native SQL Query</vt:lpstr>
      <vt:lpstr>Entity Framework Performance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Performance</dc:title>
  <dc:subject>Software Development Course</dc:subject>
  <dc:creator/>
  <cp:keywords>Entity Framework, ORM, EF, Databases, SQL,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2015-07-17T10:33:29Z</dcterms:modified>
  <cp:category>Entity Framework, ORM, EF, Databases, SQL,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