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425" r:id="rId4"/>
    <p:sldId id="427" r:id="rId5"/>
    <p:sldId id="433" r:id="rId6"/>
    <p:sldId id="434" r:id="rId7"/>
    <p:sldId id="430" r:id="rId8"/>
    <p:sldId id="431" r:id="rId9"/>
    <p:sldId id="435" r:id="rId10"/>
    <p:sldId id="432" r:id="rId11"/>
    <p:sldId id="442" r:id="rId12"/>
    <p:sldId id="436" r:id="rId13"/>
    <p:sldId id="437" r:id="rId14"/>
    <p:sldId id="438" r:id="rId15"/>
    <p:sldId id="439" r:id="rId16"/>
    <p:sldId id="440" r:id="rId17"/>
    <p:sldId id="441" r:id="rId18"/>
    <p:sldId id="443" r:id="rId19"/>
    <p:sldId id="445" r:id="rId20"/>
    <p:sldId id="446" r:id="rId21"/>
    <p:sldId id="447" r:id="rId22"/>
    <p:sldId id="419" r:id="rId23"/>
    <p:sldId id="42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3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2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9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jpeg"/><Relationship Id="rId15" Type="http://schemas.openxmlformats.org/officeDocument/2006/relationships/image" Target="../media/image30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960628"/>
            <a:ext cx="7572841" cy="1696972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in Entity Framework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Entity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8" y="6096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grpSp>
        <p:nvGrpSpPr>
          <p:cNvPr id="4" name="Group 3"/>
          <p:cNvGrpSpPr/>
          <p:nvPr/>
        </p:nvGrpSpPr>
        <p:grpSpPr>
          <a:xfrm>
            <a:off x="3292998" y="163144"/>
            <a:ext cx="2016224" cy="2054384"/>
            <a:chOff x="3969890" y="153188"/>
            <a:chExt cx="2016224" cy="2054384"/>
          </a:xfrm>
        </p:grpSpPr>
        <p:pic>
          <p:nvPicPr>
            <p:cNvPr id="19" name="Picture 2" descr="database, storage icon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90" y="19134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309389" y="153188"/>
              <a:ext cx="1337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54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  <a:endParaRPr lang="en-US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4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970" y="4368537"/>
            <a:ext cx="2390294" cy="19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812" y="4333716"/>
            <a:ext cx="3085834" cy="1735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0370" y="373380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780981" y="3612364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6596572" y="3493350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4315534" y="390271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2550997" y="3466984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447800"/>
            <a:ext cx="6858000" cy="8206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0412" y="2311368"/>
            <a:ext cx="10668000" cy="719034"/>
          </a:xfrm>
        </p:spPr>
        <p:txBody>
          <a:bodyPr/>
          <a:lstStyle/>
          <a:p>
            <a:r>
              <a:rPr lang="en-US" dirty="0" smtClean="0"/>
              <a:t>Managing Transactions in .NET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CD17068-8018-44E4-B951-93DFE281C18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.NET</a:t>
            </a:r>
            <a:r>
              <a:rPr lang="en-US" dirty="0" smtClean="0"/>
              <a:t> environment we can implement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implicit transactions</a:t>
            </a:r>
            <a:r>
              <a:rPr lang="en-US" dirty="0" smtClean="0"/>
              <a:t>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operation in transaction scope joins the existing ambient transaction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implement, more efficient</a:t>
            </a:r>
          </a:p>
          <a:p>
            <a:pPr lvl="1"/>
            <a:r>
              <a:rPr lang="en-US" dirty="0" smtClean="0"/>
              <a:t>Supports distributed transactions (MSDTC)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May not be supported in cloud environment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7F4ABA9-44FB-400D-99B8-72A52FBBD88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instantiating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/>
              <a:t>You either join the existing (ambient) transaction</a:t>
            </a:r>
          </a:p>
          <a:p>
            <a:pPr lvl="1"/>
            <a:r>
              <a:rPr lang="en-US" dirty="0"/>
              <a:t>Or create a new ambient transaction</a:t>
            </a:r>
          </a:p>
          <a:p>
            <a:pPr lvl="1"/>
            <a:r>
              <a:rPr lang="en-US" dirty="0"/>
              <a:t>Or you don't apply transactional logic at all</a:t>
            </a:r>
          </a:p>
          <a:p>
            <a:r>
              <a:rPr lang="en-US" dirty="0"/>
              <a:t>The transaction coordinator (MSDTC) determines to which transaction to participate based on</a:t>
            </a:r>
          </a:p>
          <a:p>
            <a:pPr lvl="1"/>
            <a:r>
              <a:rPr lang="en-US" dirty="0"/>
              <a:t>If there is an </a:t>
            </a:r>
            <a:r>
              <a:rPr lang="en-US" dirty="0" smtClean="0"/>
              <a:t>existing active transaction</a:t>
            </a:r>
            <a:endParaRPr lang="en-US" dirty="0"/>
          </a:p>
          <a:p>
            <a:pPr lvl="1"/>
            <a:r>
              <a:rPr lang="en-US" dirty="0"/>
              <a:t>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dirty="0"/>
              <a:t> parameter </a:t>
            </a:r>
            <a:endParaRPr lang="bg-BG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493A6B1-5B17-460F-8752-59C0B228624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ct val="28000"/>
              </a:spcBef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/>
              <a:t> specifies which transaction to be used (new / existing / none)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5" name="Group 3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582182"/>
              </p:ext>
            </p:extLst>
          </p:nvPr>
        </p:nvGraphicFramePr>
        <p:xfrm>
          <a:off x="684212" y="2377560"/>
          <a:ext cx="10777868" cy="3947040"/>
        </p:xfrm>
        <a:graphic>
          <a:graphicData uri="http://schemas.openxmlformats.org/drawingml/2006/table">
            <a:tbl>
              <a:tblPr/>
              <a:tblGrid>
                <a:gridCol w="3919868"/>
                <a:gridCol w="2743200"/>
                <a:gridCol w="4114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is used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7071FAB-90C7-48E5-B650-8D67F20BEE14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0564" y="1066800"/>
            <a:ext cx="10737848" cy="5481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151812" y="2133600"/>
            <a:ext cx="2311287" cy="916035"/>
          </a:xfrm>
          <a:prstGeom prst="wedgeRoundRectCallout">
            <a:avLst>
              <a:gd name="adj1" fmla="val -69527"/>
              <a:gd name="adj2" fmla="val -596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transaction</a:t>
            </a:r>
            <a:endParaRPr lang="bg-BG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32412" y="3388596"/>
            <a:ext cx="3048000" cy="878604"/>
          </a:xfrm>
          <a:prstGeom prst="wedgeRoundRectCallout">
            <a:avLst>
              <a:gd name="adj1" fmla="val -64310"/>
              <a:gd name="adj2" fmla="val 618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Joins the existing transaction</a:t>
            </a:r>
            <a:endParaRPr lang="bg-BG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FC777AF-BFD7-43FA-9697-30180608D33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transaction scope and all joined </a:t>
            </a:r>
            <a:r>
              <a:rPr lang="en-US" dirty="0"/>
              <a:t>transaction </a:t>
            </a:r>
            <a:r>
              <a:rPr lang="en-US" dirty="0" smtClean="0"/>
              <a:t>scopes have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Complete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6520372" y="3493350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4315534" y="39224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2627198" y="3466984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617798"/>
            <a:ext cx="6858000" cy="8206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494212" y="2481366"/>
            <a:ext cx="32004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4" y="4800600"/>
            <a:ext cx="10568728" cy="820600"/>
          </a:xfrm>
        </p:spPr>
        <p:txBody>
          <a:bodyPr/>
          <a:lstStyle/>
          <a:p>
            <a:r>
              <a:rPr lang="en-US" dirty="0" smtClean="0"/>
              <a:t>Explicit Transactions in 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4" y="5678768"/>
            <a:ext cx="10568728" cy="71903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Database.BeginTransaction()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68908" y="1588530"/>
            <a:ext cx="6758449" cy="2831070"/>
            <a:chOff x="2779596" y="1588530"/>
            <a:chExt cx="6758449" cy="28310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1412" y="1934350"/>
              <a:ext cx="2819400" cy="248525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658410">
              <a:off x="2779596" y="1694436"/>
              <a:ext cx="2286222" cy="2286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011">
              <a:off x="7257465" y="1588530"/>
              <a:ext cx="2280580" cy="22805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58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Transactions in 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0564" y="1066800"/>
            <a:ext cx="10737848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 = new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SoftUniEntities();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dbContextTransaction = context.Database.BeginTransaction())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try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context.Database.ExecuteSqlCommand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("UPDATE Employees " +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 Salary = Salary * 1.2 WHERE LastName = 'Wilson'");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empsQuery = context.Employees.Where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e.Town.Projects.Count() &gt;= 5);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emp in empsQuery)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emp.JobTitle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"Senior " + emp.JobTitle;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dbContextTransaction.Commit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  <a:endParaRPr lang="bg-BG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(Exception)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dbContextTransaction.Rollback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95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4" y="4800600"/>
            <a:ext cx="10568728" cy="820600"/>
          </a:xfrm>
        </p:spPr>
        <p:txBody>
          <a:bodyPr/>
          <a:lstStyle/>
          <a:p>
            <a:r>
              <a:rPr lang="en-US" dirty="0" smtClean="0"/>
              <a:t>Explicit Transactions in 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4" y="5678768"/>
            <a:ext cx="105687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68908" y="1588530"/>
            <a:ext cx="6758449" cy="2831070"/>
            <a:chOff x="2779596" y="1588530"/>
            <a:chExt cx="6758449" cy="28310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1412" y="1934350"/>
              <a:ext cx="2819400" cy="248525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658410">
              <a:off x="2779596" y="1694436"/>
              <a:ext cx="2286222" cy="22862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011">
              <a:off x="7257465" y="1588530"/>
              <a:ext cx="2280580" cy="22805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3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Implicit Transactions in EF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Transactional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DbContext.SaveChanges()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Optimistic Concurrency Control in EF:</a:t>
            </a:r>
            <a:br>
              <a:rPr lang="en-US" noProof="1" smtClean="0"/>
            </a:br>
            <a:r>
              <a:rPr lang="en-US" noProof="1" smtClean="0"/>
              <a:t>Last Wins and First Wins Strategies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Using EF Explicit Transactions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4479843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233" y="1066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in Entity Framework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1680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46103"/>
            <a:ext cx="7010400" cy="1568497"/>
          </a:xfrm>
        </p:spPr>
        <p:txBody>
          <a:bodyPr/>
          <a:lstStyle/>
          <a:p>
            <a:r>
              <a:rPr lang="en-US" dirty="0" smtClean="0"/>
              <a:t>Implicit Transactions in Entity Framework</a:t>
            </a:r>
            <a:endParaRPr lang="bg-BG" dirty="0"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16872" y="2693012"/>
            <a:ext cx="9149540" cy="3750465"/>
            <a:chOff x="1364472" y="2693012"/>
            <a:chExt cx="9149540" cy="3750465"/>
          </a:xfrm>
        </p:grpSpPr>
        <p:pic>
          <p:nvPicPr>
            <p:cNvPr id="39938" name="Picture 2" descr="C:\Users\Peter\Pictures\Kartinki Telerik\Untitled4.jpg"/>
            <p:cNvPicPr>
              <a:picLocks noChangeAspect="1" noChangeArrowheads="1"/>
            </p:cNvPicPr>
            <p:nvPr/>
          </p:nvPicPr>
          <p:blipFill>
            <a:blip r:embed="rId2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2727017" y="3043314"/>
              <a:ext cx="7223710" cy="2988340"/>
            </a:xfrm>
            <a:prstGeom prst="roundRect">
              <a:avLst>
                <a:gd name="adj" fmla="val 18841"/>
              </a:avLst>
            </a:prstGeom>
            <a:ln w="28575">
              <a:solidFill>
                <a:schemeClr val="tx1"/>
              </a:solidFill>
            </a:ln>
            <a:effectLst>
              <a:softEdge rad="63500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74754" name="Picture 2" descr="http://www.kofax.com/etransactions/images/icon-100-no-transaction-cos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5715" y="4038600"/>
              <a:ext cx="2548297" cy="2404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4758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1084909">
              <a:off x="1364472" y="2794583"/>
              <a:ext cx="2265153" cy="2137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4760" name="Picture 8" descr="http://www.banctec.com/uploads/pics/software_lg_icon_0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6435">
              <a:off x="3871331" y="2988800"/>
              <a:ext cx="3231612" cy="2949743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422994">
              <a:off x="6946036" y="2693012"/>
              <a:ext cx="1743925" cy="12717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438058">
              <a:off x="4689186" y="3419106"/>
              <a:ext cx="1357644" cy="119673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480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EF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DbContext.SaveChanges()</a:t>
            </a:r>
            <a:r>
              <a:rPr lang="en-US" sz="3200" dirty="0"/>
              <a:t> </a:t>
            </a:r>
            <a:r>
              <a:rPr lang="en-US" sz="3200" dirty="0" smtClean="0"/>
              <a:t>implicitly runs in </a:t>
            </a:r>
            <a:r>
              <a:rPr lang="en-US" sz="3200" dirty="0"/>
              <a:t>a transaction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Either all changes are persisted, or none of </a:t>
            </a:r>
            <a:r>
              <a:rPr lang="en-US" sz="3000" dirty="0" smtClean="0"/>
              <a:t>them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14600"/>
            <a:ext cx="10667998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context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 = new Town { Name = "Developer City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context.Towns.Add(town);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addr = new Address { AddressText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Dev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Rd.", Town = town 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context.Addresses.Add(addr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ev = new Event { Address = addr, Name = "Party", </a:t>
            </a:r>
            <a:endParaRPr lang="bg-BG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DateTime(2015, 1, 1) 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context.Events.Add(ev);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3812" y="5388422"/>
            <a:ext cx="6462600" cy="1068209"/>
          </a:xfrm>
          <a:prstGeom prst="wedgeRoundRectCallout">
            <a:avLst>
              <a:gd name="adj1" fmla="val -62028"/>
              <a:gd name="adj2" fmla="val -52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Implicit transaction: either town + address + event will be inserted or nothing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4912056"/>
            <a:ext cx="9806728" cy="820600"/>
          </a:xfrm>
        </p:spPr>
        <p:txBody>
          <a:bodyPr/>
          <a:lstStyle/>
          <a:p>
            <a:r>
              <a:rPr lang="en-US" dirty="0" smtClean="0"/>
              <a:t>Transactional EF </a:t>
            </a:r>
            <a:r>
              <a:rPr lang="en-US" noProof="1" smtClean="0"/>
              <a:t>SaveChanges()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40678" y="821535"/>
            <a:ext cx="9149540" cy="3750465"/>
            <a:chOff x="1364472" y="2693012"/>
            <a:chExt cx="9149540" cy="3750465"/>
          </a:xfrm>
        </p:grpSpPr>
        <p:pic>
          <p:nvPicPr>
            <p:cNvPr id="8" name="Picture 2" descr="C:\Users\Peter\Pictures\Kartinki Telerik\Untitled4.jpg"/>
            <p:cNvPicPr>
              <a:picLocks noChangeAspect="1" noChangeArrowheads="1"/>
            </p:cNvPicPr>
            <p:nvPr/>
          </p:nvPicPr>
          <p:blipFill>
            <a:blip r:embed="rId2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2727017" y="3043314"/>
              <a:ext cx="7223710" cy="2988340"/>
            </a:xfrm>
            <a:prstGeom prst="roundRect">
              <a:avLst>
                <a:gd name="adj" fmla="val 18841"/>
              </a:avLst>
            </a:prstGeom>
            <a:ln w="28575">
              <a:solidFill>
                <a:schemeClr val="tx1"/>
              </a:solidFill>
            </a:ln>
            <a:effectLst>
              <a:softEdge rad="63500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9" name="Picture 2" descr="http://www.kofax.com/etransactions/images/icon-100-no-transaction-cos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5715" y="4038600"/>
              <a:ext cx="2548297" cy="2404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6" descr="http://www.scimonocesoftware.com/seefinance/SEE%20Finance%20Help/images/Edit_Transaction_128x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1084909">
              <a:off x="1364472" y="2794583"/>
              <a:ext cx="2265153" cy="2137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8" descr="http://www.banctec.com/uploads/pics/software_lg_icon_0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6435">
              <a:off x="3871331" y="2988800"/>
              <a:ext cx="3231612" cy="2949743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422994">
              <a:off x="6946036" y="2693012"/>
              <a:ext cx="1743925" cy="12717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438058">
              <a:off x="4689186" y="3419106"/>
              <a:ext cx="1357644" cy="119673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069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EF runs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optimistic concurrency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the conflict resolution</a:t>
            </a:r>
            <a:br>
              <a:rPr lang="en-US" dirty="0" smtClean="0"/>
            </a:br>
            <a:r>
              <a:rPr lang="en-US" dirty="0" smtClean="0"/>
              <a:t>strategy in EF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last wins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change overwrites</a:t>
            </a:r>
            <a:br>
              <a:rPr lang="en-US" dirty="0" smtClean="0"/>
            </a:br>
            <a:r>
              <a:rPr lang="en-US" dirty="0" smtClean="0"/>
              <a:t>all previous concurrent changes</a:t>
            </a:r>
          </a:p>
          <a:p>
            <a:r>
              <a:rPr lang="en-US" dirty="0" smtClean="0"/>
              <a:t>Enabling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 smtClean="0"/>
              <a:t>" strategy for certain property in EF: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ConcurrencyMode=Fixed</a:t>
            </a:r>
            <a:r>
              <a:rPr lang="en-US" dirty="0" smtClean="0"/>
              <a:t> (in DB first project)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r>
              <a:rPr lang="en-US" dirty="0" smtClean="0"/>
              <a:t> (in code first projects)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</a:t>
            </a:r>
            <a:r>
              <a:rPr lang="en-US" dirty="0" smtClean="0"/>
              <a:t>Concurrency Control in </a:t>
            </a:r>
            <a:r>
              <a:rPr lang="en-US" dirty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73" y="1317008"/>
            <a:ext cx="4714966" cy="31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Wins – </a:t>
            </a:r>
            <a:r>
              <a:rPr lang="en-US" dirty="0"/>
              <a:t>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contextFirst.Projects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p.ProjectID).First();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contextSecondUser.Projects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p.ProjectID).First();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5087203"/>
            <a:ext cx="3505200" cy="1419602"/>
          </a:xfrm>
          <a:prstGeom prst="wedgeRoundRectCallout">
            <a:avLst>
              <a:gd name="adj1" fmla="val -73709"/>
              <a:gd name="adj2" fmla="val 225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Last wins: the second user overwrites the first user's changes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Wins – </a:t>
            </a:r>
            <a:r>
              <a:rPr lang="en-US" dirty="0"/>
              <a:t>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lastTownFirstUser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contextFirst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.Towns.OrderByDescending(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t.TownID).First();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"First User";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contextSecondUser = new SoftUniEntities();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lastTownSecondUser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contextSecondUser.Towns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.OrderByDescending(t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=&gt; t.TownID).First();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"Second User";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953000"/>
            <a:ext cx="5014800" cy="1020405"/>
          </a:xfrm>
          <a:prstGeom prst="wedgeRoundRectCallout">
            <a:avLst>
              <a:gd name="adj1" fmla="val -59657"/>
              <a:gd name="adj2" fmla="val 479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wins: the second user gets DbUpdateConcurrencyException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788"/>
          <a:stretch/>
        </p:blipFill>
        <p:spPr>
          <a:xfrm>
            <a:off x="7618412" y="1752600"/>
            <a:ext cx="3610576" cy="1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953000"/>
            <a:ext cx="9959128" cy="820600"/>
          </a:xfrm>
        </p:spPr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412" y="5754968"/>
            <a:ext cx="99591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0" y="1219200"/>
            <a:ext cx="5890472" cy="3313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633" y="3064118"/>
            <a:ext cx="1904379" cy="16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41788"/>
          <a:stretch/>
        </p:blipFill>
        <p:spPr>
          <a:xfrm>
            <a:off x="1598612" y="798788"/>
            <a:ext cx="3610576" cy="1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911</Words>
  <Application>Microsoft Office PowerPoint</Application>
  <PresentationFormat>Custom</PresentationFormat>
  <Paragraphs>200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Transactions in Entity Framework</vt:lpstr>
      <vt:lpstr>Table of Contents</vt:lpstr>
      <vt:lpstr>Implicit Transactions in Entity Framework</vt:lpstr>
      <vt:lpstr>Transactions in Entity Framework (EF)</vt:lpstr>
      <vt:lpstr>Transactional EF SaveChanges()</vt:lpstr>
      <vt:lpstr>Optimistic Concurrency Control in EF</vt:lpstr>
      <vt:lpstr>Last Wins – Example</vt:lpstr>
      <vt:lpstr>First Wins – Example</vt:lpstr>
      <vt:lpstr>Optimistic Concurrency in EF</vt:lpstr>
      <vt:lpstr>TransactionScope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Explicit Transactions in EF</vt:lpstr>
      <vt:lpstr>Explicit Transactions in EF</vt:lpstr>
      <vt:lpstr>Explicit Transactions in EF</vt:lpstr>
      <vt:lpstr>Transactions in Entity Framework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Entity Framework</dc:title>
  <dc:subject>Software Development Course</dc:subject>
  <dc:creator/>
  <cp:keywords>Entity Framework, ORM, EF,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2015-07-21T08:39:35Z</dcterms:modified>
  <cp:category>Entity Framework, ORM, EF,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