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425" r:id="rId4"/>
    <p:sldId id="448" r:id="rId5"/>
    <p:sldId id="427" r:id="rId6"/>
    <p:sldId id="435" r:id="rId7"/>
    <p:sldId id="436" r:id="rId8"/>
    <p:sldId id="437" r:id="rId9"/>
    <p:sldId id="451" r:id="rId10"/>
    <p:sldId id="439" r:id="rId11"/>
    <p:sldId id="440" r:id="rId12"/>
    <p:sldId id="441" r:id="rId13"/>
    <p:sldId id="449" r:id="rId14"/>
    <p:sldId id="443" r:id="rId15"/>
    <p:sldId id="450" r:id="rId16"/>
    <p:sldId id="445" r:id="rId17"/>
    <p:sldId id="446" r:id="rId18"/>
    <p:sldId id="447" r:id="rId19"/>
    <p:sldId id="452" r:id="rId20"/>
    <p:sldId id="419" r:id="rId21"/>
    <p:sldId id="420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533" autoAdjust="0"/>
  </p:normalViewPr>
  <p:slideViewPr>
    <p:cSldViewPr>
      <p:cViewPr varScale="1">
        <p:scale>
          <a:sx n="78" d="100"/>
          <a:sy n="78" d="100"/>
        </p:scale>
        <p:origin x="96" y="1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7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5D32-06C3-46C6-B497-FD550A39B57D}" type="datetime1">
              <a:rPr lang="en-US" smtClean="0"/>
              <a:t>7/24/2015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126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F1D6-C360-4856-9CA2-094087A52595}" type="datetime1">
              <a:rPr lang="en-US" smtClean="0"/>
              <a:t>7/24/2015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s://softuni.bg/courses/database-application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jpeg"/><Relationship Id="rId15" Type="http://schemas.openxmlformats.org/officeDocument/2006/relationships/image" Target="../media/image30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softwaregroup-bg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78130" y="762000"/>
            <a:ext cx="7869823" cy="1476352"/>
          </a:xfrm>
        </p:spPr>
        <p:txBody>
          <a:bodyPr>
            <a:normAutofit/>
          </a:bodyPr>
          <a:lstStyle/>
          <a:p>
            <a:r>
              <a:rPr lang="en-US" smtClean="0"/>
              <a:t>Using </a:t>
            </a:r>
            <a:r>
              <a:rPr lang="en-US" smtClean="0"/>
              <a:t>MongoDB </a:t>
            </a:r>
            <a:r>
              <a:rPr lang="en-US" dirty="0" smtClean="0"/>
              <a:t>with .NET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65612" y="1981200"/>
            <a:ext cx="7382341" cy="1463701"/>
          </a:xfrm>
        </p:spPr>
        <p:txBody>
          <a:bodyPr>
            <a:normAutofit/>
          </a:bodyPr>
          <a:lstStyle/>
          <a:p>
            <a:r>
              <a:rPr lang="en-US" dirty="0" smtClean="0"/>
              <a:t>Welcome to the </a:t>
            </a:r>
            <a:br>
              <a:rPr lang="en-US" dirty="0" smtClean="0"/>
            </a:br>
            <a:r>
              <a:rPr lang="en-US" dirty="0" smtClean="0"/>
              <a:t>JSON-stores world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7130142" y="3415689"/>
            <a:ext cx="4450671" cy="2798719"/>
            <a:chOff x="7699887" y="3585684"/>
            <a:chExt cx="3880925" cy="2374249"/>
          </a:xfrm>
        </p:grpSpPr>
        <p:pic>
          <p:nvPicPr>
            <p:cNvPr id="16" name="Picture 4" descr="http://ts3.mm.bing.net/images/thumbnail.aspx?q=1695797616566&amp;id=0626f165de2c3eb132fdad5a341541cd&amp;url=http%3a%2f%2fwrathofzombie.files.wordpress.com%2f2009%2f12%2fmechanics.jpg"/>
            <p:cNvPicPr>
              <a:picLocks noChangeAspect="1" noChangeArrowheads="1"/>
            </p:cNvPicPr>
            <p:nvPr/>
          </p:nvPicPr>
          <p:blipFill>
            <a:blip r:embed="rId8" cstate="print">
              <a:lum contrast="20000"/>
            </a:blip>
            <a:srcRect/>
            <a:stretch>
              <a:fillRect/>
            </a:stretch>
          </p:blipFill>
          <p:spPr bwMode="auto">
            <a:xfrm>
              <a:off x="8609012" y="4196716"/>
              <a:ext cx="2971800" cy="1763217"/>
            </a:xfrm>
            <a:prstGeom prst="roundRect">
              <a:avLst>
                <a:gd name="adj" fmla="val 6561"/>
              </a:avLst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27" name="Picture 2" descr="execute, gears, process, running, settings, utilities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9887" y="3585684"/>
              <a:ext cx="1506464" cy="1506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259" y="2450870"/>
            <a:ext cx="3740709" cy="1068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4838" y="4020737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975449" y="3899301"/>
            <a:ext cx="184069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Database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Applications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 Queries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Perform Operations over the Database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98" y="1676400"/>
            <a:ext cx="82677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1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 supports document-based queries</a:t>
            </a:r>
          </a:p>
          <a:p>
            <a:pPr lvl="1"/>
            <a:r>
              <a:rPr lang="en-US" dirty="0" smtClean="0"/>
              <a:t>They are executed on the server</a:t>
            </a:r>
          </a:p>
          <a:p>
            <a:pPr lvl="1"/>
            <a:r>
              <a:rPr lang="en-US" dirty="0" smtClean="0"/>
              <a:t>They are the equivalent of SQL for RDBMS</a:t>
            </a:r>
          </a:p>
          <a:p>
            <a:r>
              <a:rPr lang="en-US" dirty="0" smtClean="0"/>
              <a:t>Queries can be made in two ways:</a:t>
            </a:r>
          </a:p>
          <a:p>
            <a:pPr lvl="1"/>
            <a:r>
              <a:rPr lang="en-US" dirty="0" smtClean="0"/>
              <a:t>Using native-like MongoDB queries</a:t>
            </a:r>
          </a:p>
          <a:p>
            <a:pPr lvl="1"/>
            <a:r>
              <a:rPr lang="en-US" dirty="0" smtClean="0"/>
              <a:t>Using LINQ-like queries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9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C8A6A1-52DE-4353-9A6A-34B3E215F3E7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queries are created using similar to the native MongoDB document </a:t>
            </a:r>
            <a:r>
              <a:rPr lang="en-US" dirty="0" smtClean="0"/>
              <a:t>queries</a:t>
            </a:r>
          </a:p>
          <a:p>
            <a:pPr lvl="1">
              <a:spcBef>
                <a:spcPts val="0"/>
              </a:spcBef>
              <a:spcAft>
                <a:spcPts val="9500"/>
              </a:spcAft>
            </a:pPr>
            <a:r>
              <a:rPr lang="en-US" dirty="0"/>
              <a:t>Find recent logs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Remove logs, older than a day:</a:t>
            </a:r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Native-like MongoDb Queries</a:t>
            </a:r>
            <a:endParaRPr lang="en-GB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12812" y="2971800"/>
            <a:ext cx="107442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chemeClr val="tx2"/>
                </a:solidFill>
              </a:rPr>
              <a:t>IMongoQuery findNewLogsQuery = Query.And(</a:t>
            </a:r>
          </a:p>
          <a:p>
            <a:r>
              <a:rPr lang="en-US" sz="2200" noProof="1">
                <a:solidFill>
                  <a:schemeClr val="tx2"/>
                </a:solidFill>
              </a:rPr>
              <a:t> </a:t>
            </a:r>
            <a:r>
              <a:rPr lang="en-US" sz="2200" noProof="1" smtClean="0">
                <a:solidFill>
                  <a:schemeClr val="tx2"/>
                </a:solidFill>
              </a:rPr>
              <a:t>           Query.GT("LogDate", date));</a:t>
            </a:r>
          </a:p>
          <a:p>
            <a:r>
              <a:rPr lang="en-US" sz="2200" noProof="1" smtClean="0">
                <a:solidFill>
                  <a:schemeClr val="tx2"/>
                </a:solidFill>
              </a:rPr>
              <a:t>var logs = logsCollection.Find(findNewLogsQuery);</a:t>
            </a:r>
            <a:endParaRPr lang="en-US" sz="2200" noProof="1">
              <a:solidFill>
                <a:schemeClr val="tx2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912812" y="4800600"/>
            <a:ext cx="107442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IMongoQuery findOldLogsQuery = Query.And(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          Query.LT("LogDate", Date.now.addDays(-1)));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logsCollection.Remove(findOldLogsQuery);</a:t>
            </a:r>
            <a:endParaRPr lang="en-US" sz="22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72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953000"/>
            <a:ext cx="9959128" cy="820600"/>
          </a:xfrm>
        </p:spPr>
        <p:txBody>
          <a:bodyPr/>
          <a:lstStyle/>
          <a:p>
            <a:r>
              <a:rPr lang="en-US" dirty="0" smtClean="0"/>
              <a:t>Native-like MongoDB Queries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48" y="1723103"/>
            <a:ext cx="6096000" cy="32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C8A6A1-52DE-4353-9A6A-34B3E215F3E7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LINQ-like Queries</a:t>
            </a:r>
            <a:endParaRPr lang="en-GB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60412" y="1371600"/>
            <a:ext cx="104394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var findRecentBugsQuery = Query&lt;Log&gt;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</a:t>
            </a:r>
            <a:r>
              <a:rPr lang="en-US" sz="2200" noProof="1" smtClean="0">
                <a:solidFill>
                  <a:srgbClr val="FBEEDC"/>
                </a:solidFill>
              </a:rPr>
              <a:t>             .Where(log =&gt; log.LogType.Type == "bug" &amp;&amp; 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                         log.LogDate &gt; date);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var logs = logsCollection.Find(findRecentBugsQuery)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           .Select(log =&gt; log.Text);</a:t>
            </a:r>
          </a:p>
          <a:p>
            <a:endParaRPr lang="en-US" sz="2200" noProof="1" smtClean="0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logsCollection.Update();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760412" y="4191000"/>
            <a:ext cx="10439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var findOldPendwingBugsQuery = Query&lt;Log&gt;.Where(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log =&gt; log.LogDate &lt; DateTime.Now.AddDays(-10) &amp;&amp;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      log.LogType.Type == "bug" &amp;&amp;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      log.LogType.State == "pending");</a:t>
            </a:r>
            <a:endParaRPr lang="en-US" sz="22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2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LINQ-like MongoDB Queries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48" y="1723103"/>
            <a:ext cx="6096000" cy="32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2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MongoDB C# driver supports part of LINQ over MongoDB collections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LINQ queries that can be translated to an equivalent MongoDB query are supported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Others throw runtime exception and the error message will indicate which part of the query wasn’t supported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LINQ-to-MongoDB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7612" y="4724400"/>
            <a:ext cx="9982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var logs = 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from log in db.GetCollection&lt;Log&gt;("Logs").AsQueryable&lt;Log&gt;()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where log.LogType.Type == "ticket" &amp;&amp; 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     log.LogType.State == "pending"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select log;</a:t>
            </a:r>
            <a:endParaRPr lang="en-US" sz="22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LINQ-to-MongoDB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 descr="http://cdn5.agoda.net/hotelimages/246/2469/2469_14041123210019057746_ST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084" y="1524000"/>
            <a:ext cx="4472728" cy="334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79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https://softuni.bg/courses/database-applications/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4" y="117000"/>
            <a:ext cx="11163397" cy="1008000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smtClean="0"/>
              <a:t>MongoDB </a:t>
            </a:r>
            <a:r>
              <a:rPr lang="en-US" dirty="0"/>
              <a:t>with .NET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37160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37160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37160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37160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37160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2" name="Picture 11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2927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GB" noProof="1" smtClean="0"/>
              <a:t>Connecting to MongoDb with .NET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GB" noProof="1" smtClean="0"/>
              <a:t>MongoDb .NET Driver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GB" noProof="1" smtClean="0"/>
              <a:t>CRUD over MongoDb with .NET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GB" noProof="1" smtClean="0"/>
              <a:t>Native MongoDb Queries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GB" noProof="1" smtClean="0"/>
              <a:t>LINQ Queries with MongoDb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4648200"/>
            <a:ext cx="3740709" cy="10687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1336681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C8A6A1-52DE-4353-9A6A-34B3E215F3E7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The C# driver for MongoDB provides a .NET SDK for working with MongoDB</a:t>
            </a:r>
          </a:p>
          <a:p>
            <a:pPr lvl="1"/>
            <a:r>
              <a:rPr lang="en-US" noProof="1" smtClean="0"/>
              <a:t>Download the official MongoDb driver NuGet</a:t>
            </a:r>
            <a:endParaRPr lang="en-US" dirty="0"/>
          </a:p>
          <a:p>
            <a:pPr marL="892237" lvl="1" indent="-514350">
              <a:spcAft>
                <a:spcPts val="4000"/>
              </a:spcAft>
              <a:buFont typeface="+mj-lt"/>
              <a:buAutoNum type="arabicPeriod"/>
            </a:pPr>
            <a:r>
              <a:rPr lang="en-US" sz="3000" dirty="0" smtClean="0"/>
              <a:t>Initialize </a:t>
            </a:r>
            <a:r>
              <a:rPr lang="en-US" sz="3000" dirty="0"/>
              <a:t>a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MongoClient</a:t>
            </a:r>
            <a:r>
              <a:rPr lang="en-US" sz="3000" dirty="0"/>
              <a:t> with a connection </a:t>
            </a:r>
            <a:r>
              <a:rPr lang="en-US" sz="3000" dirty="0" smtClean="0"/>
              <a:t>string</a:t>
            </a:r>
          </a:p>
          <a:p>
            <a:pPr marL="892237" lvl="1" indent="-514350">
              <a:spcAft>
                <a:spcPts val="4000"/>
              </a:spcAft>
              <a:buFont typeface="+mj-lt"/>
              <a:buAutoNum type="arabicPeriod"/>
            </a:pPr>
            <a:r>
              <a:rPr lang="en-US" sz="3000" dirty="0" smtClean="0"/>
              <a:t>Host </a:t>
            </a:r>
            <a:r>
              <a:rPr lang="en-US" sz="3000" dirty="0"/>
              <a:t>the MongoDB </a:t>
            </a:r>
            <a:r>
              <a:rPr lang="en-US" sz="3000" dirty="0" smtClean="0"/>
              <a:t>instance</a:t>
            </a:r>
          </a:p>
          <a:p>
            <a:pPr marL="892237" lvl="1" indent="-514350">
              <a:spcAft>
                <a:spcPts val="4000"/>
              </a:spcAft>
              <a:buFont typeface="+mj-lt"/>
              <a:buAutoNum type="arabicPeriod"/>
            </a:pPr>
            <a:r>
              <a:rPr lang="en-US" sz="3000" dirty="0" smtClean="0"/>
              <a:t>Connect </a:t>
            </a:r>
            <a:r>
              <a:rPr lang="en-US" sz="3000" dirty="0"/>
              <a:t>to a </a:t>
            </a:r>
            <a:r>
              <a:rPr lang="en-US" sz="3000" dirty="0" smtClean="0"/>
              <a:t>database</a:t>
            </a:r>
          </a:p>
          <a:p>
            <a:pPr marL="892237" lvl="1" indent="-514350">
              <a:buFont typeface="+mj-lt"/>
              <a:buAutoNum type="arabicPeriod"/>
            </a:pPr>
            <a:endParaRPr lang="en-US" dirty="0" smtClean="0"/>
          </a:p>
          <a:p>
            <a:pPr marL="892237" lvl="1" indent="-514350">
              <a:buFont typeface="+mj-lt"/>
              <a:buAutoNum type="arabicPeriod"/>
            </a:pPr>
            <a:endParaRPr lang="en-US" dirty="0"/>
          </a:p>
          <a:p>
            <a:pPr marL="892237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to MongoDb with .NET	</a:t>
            </a:r>
            <a:endParaRPr lang="en-GB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217612" y="3653135"/>
            <a:ext cx="103488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noProof="1" smtClean="0">
                <a:solidFill>
                  <a:srgbClr val="FBEEDC"/>
                </a:solidFill>
              </a:rPr>
              <a:t>MongoClient client = new MongoClient("mongodb://localhost");</a:t>
            </a:r>
            <a:endParaRPr lang="en-US" sz="2300" noProof="1">
              <a:solidFill>
                <a:srgbClr val="FBEEDC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217612" y="4693622"/>
            <a:ext cx="103488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noProof="1" smtClean="0">
                <a:solidFill>
                  <a:srgbClr val="FBEEDC"/>
                </a:solidFill>
              </a:rPr>
              <a:t>MongoServer server = client.GetServer();</a:t>
            </a:r>
            <a:endParaRPr lang="en-US" sz="2300" noProof="1">
              <a:solidFill>
                <a:srgbClr val="FBEEDC"/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217612" y="5710535"/>
            <a:ext cx="103488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noProof="1" smtClean="0">
                <a:solidFill>
                  <a:srgbClr val="FBEEDC"/>
                </a:solidFill>
              </a:rPr>
              <a:t>MongoDatabase db = server.GetDatabase("logger");</a:t>
            </a:r>
            <a:endParaRPr lang="en-US" sz="23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1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84" y="4953000"/>
            <a:ext cx="10873528" cy="820600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 smtClean="0"/>
              <a:t>MongoDB with </a:t>
            </a:r>
            <a:r>
              <a:rPr lang="en-US" dirty="0"/>
              <a:t>.</a:t>
            </a:r>
            <a:r>
              <a:rPr lang="en-US" dirty="0" smtClean="0"/>
              <a:t>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jstricks.com/wp-content/uploads/2014/10/mongodb-gui-to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351102"/>
            <a:ext cx="3008500" cy="352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82" y="1662478"/>
            <a:ext cx="4522894" cy="290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6212" y="5334000"/>
            <a:ext cx="8938472" cy="820600"/>
          </a:xfrm>
        </p:spPr>
        <p:txBody>
          <a:bodyPr/>
          <a:lstStyle/>
          <a:p>
            <a:r>
              <a:rPr lang="en-US" noProof="1" smtClean="0"/>
              <a:t>MongoDb .NET Driver</a:t>
            </a:r>
            <a:endParaRPr lang="en-US" noProof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84" y="1368176"/>
            <a:ext cx="5387128" cy="35773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698552"/>
            <a:ext cx="28670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9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.NET driver provides a SDK to work with MongoDB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CRUD operations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create, read, update and delete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create indexes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LINQ-like functionality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That is executed over the database using the native query commands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transactions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has atomicity on a single document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.NET MongoDB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 with MongoDB and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Insert, Remove, Update, Get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12" y="1219200"/>
            <a:ext cx="3603272" cy="294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0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collection must be </a:t>
            </a:r>
            <a:r>
              <a:rPr lang="en-US" dirty="0" smtClean="0"/>
              <a:t>created / fetched</a:t>
            </a:r>
            <a:r>
              <a:rPr lang="en-US" dirty="0"/>
              <a:t> </a:t>
            </a:r>
            <a:r>
              <a:rPr lang="en-US" dirty="0" smtClean="0"/>
              <a:t>before </a:t>
            </a:r>
            <a:r>
              <a:rPr lang="en-US" dirty="0"/>
              <a:t>performing any operations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operations are done over this collection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Fetch</a:t>
            </a:r>
          </a:p>
          <a:p>
            <a:pPr lvl="2"/>
            <a:r>
              <a:rPr lang="en-US" dirty="0" smtClean="0"/>
              <a:t>Update</a:t>
            </a:r>
          </a:p>
          <a:p>
            <a:pPr lvl="2"/>
            <a:r>
              <a:rPr lang="en-US" dirty="0" smtClean="0"/>
              <a:t>Insert</a:t>
            </a:r>
          </a:p>
          <a:p>
            <a:pPr lvl="2"/>
            <a:r>
              <a:rPr lang="en-US" dirty="0" smtClean="0"/>
              <a:t>Remove</a:t>
            </a:r>
            <a:endParaRPr lang="en-GB" dirty="0" smtClean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CRUD Over MongoDB </a:t>
            </a:r>
            <a:r>
              <a:rPr lang="en-US" dirty="0" smtClean="0"/>
              <a:t>with </a:t>
            </a:r>
            <a:r>
              <a:rPr lang="en-US" dirty="0"/>
              <a:t>.NET</a:t>
            </a:r>
            <a:endParaRPr lang="en-GB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84212" y="2362200"/>
            <a:ext cx="108822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var logsCollection = db.GetCollection&lt;Log&gt;("logs");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579812" y="3810000"/>
            <a:ext cx="4038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logsCollection.FindAll();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579812" y="4463164"/>
            <a:ext cx="7986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logsCollection.Update(query, update);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3579812" y="5120835"/>
            <a:ext cx="7986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logsCollection.Insert(log);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579812" y="5778506"/>
            <a:ext cx="7986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logs.Remove(removeQuery);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832612" y="3805493"/>
            <a:ext cx="3733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logs.FindOneById(id);</a:t>
            </a:r>
            <a:endParaRPr lang="en-US" sz="22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13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with MongoDB and .NET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8" name="Picture 4" descr="http://www.spirit-of-metal.com/les%20goupes/C/Crud/pics/781097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2159866"/>
            <a:ext cx="3810000" cy="1885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adrianmejia.com/images/mongo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13716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96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668</Words>
  <Application>Microsoft Office PowerPoint</Application>
  <PresentationFormat>Custom</PresentationFormat>
  <Paragraphs>133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Using MongoDB with .NET</vt:lpstr>
      <vt:lpstr>Table of Contents</vt:lpstr>
      <vt:lpstr>Connecting to MongoDb with .NET </vt:lpstr>
      <vt:lpstr>Using the MongoDB with .NET</vt:lpstr>
      <vt:lpstr>MongoDb .NET Driver</vt:lpstr>
      <vt:lpstr>The .NET MongoDB SDK</vt:lpstr>
      <vt:lpstr>CRUD Operations with MongoDB and .NET</vt:lpstr>
      <vt:lpstr>CRUD Over MongoDB with .NET</vt:lpstr>
      <vt:lpstr>CRUD Operations with MongoDB and .NET</vt:lpstr>
      <vt:lpstr>MongoDB Queries</vt:lpstr>
      <vt:lpstr>MongoDB Queries</vt:lpstr>
      <vt:lpstr>Native-like MongoDb Queries</vt:lpstr>
      <vt:lpstr>Native-like MongoDB Queries</vt:lpstr>
      <vt:lpstr>LINQ-like Queries</vt:lpstr>
      <vt:lpstr>LINQ-like MongoDB Queries</vt:lpstr>
      <vt:lpstr>LINQ-to-MongoDB</vt:lpstr>
      <vt:lpstr>LINQ-to-MongoDB</vt:lpstr>
      <vt:lpstr>Using MongoDB with .NET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JSON in .NET</dc:title>
  <dc:subject>Software Development Course</dc:subject>
  <dc:creator/>
  <cp:keywords>JSON, JSON Parsers, JSON.NET,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2015-07-24T11:06:59Z</dcterms:modified>
  <cp:category>JSON, JSON Parsers, JSON.NET,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