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274" r:id="rId3"/>
    <p:sldId id="276" r:id="rId4"/>
    <p:sldId id="458" r:id="rId5"/>
    <p:sldId id="461" r:id="rId6"/>
    <p:sldId id="473" r:id="rId7"/>
    <p:sldId id="460" r:id="rId8"/>
    <p:sldId id="470" r:id="rId9"/>
    <p:sldId id="469" r:id="rId10"/>
    <p:sldId id="471" r:id="rId11"/>
    <p:sldId id="472" r:id="rId12"/>
    <p:sldId id="467" r:id="rId13"/>
    <p:sldId id="468" r:id="rId14"/>
    <p:sldId id="459" r:id="rId15"/>
    <p:sldId id="462" r:id="rId16"/>
    <p:sldId id="466" r:id="rId17"/>
    <p:sldId id="457" r:id="rId18"/>
    <p:sldId id="424" r:id="rId19"/>
    <p:sldId id="419" r:id="rId20"/>
    <p:sldId id="420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 autoAdjust="0"/>
    <p:restoredTop sz="94533" autoAdjust="0"/>
  </p:normalViewPr>
  <p:slideViewPr>
    <p:cSldViewPr>
      <p:cViewPr varScale="1">
        <p:scale>
          <a:sx n="72" d="100"/>
          <a:sy n="72" d="100"/>
        </p:scale>
        <p:origin x="37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23-Feb-2015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23-Feb-2015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93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oftuni.bg/" TargetMode="External"/><Relationship Id="rId4" Type="http://schemas.openxmlformats.org/officeDocument/2006/relationships/hyperlink" Target="mailto:info@softuni.b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highscalability.com/.../what-the-heck-are-you-actually-using-nosql-for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5.png"/><Relationship Id="rId3" Type="http://schemas.openxmlformats.org/officeDocument/2006/relationships/hyperlink" Target="https://softuni.bg/courses/databases" TargetMode="External"/><Relationship Id="rId7" Type="http://schemas.openxmlformats.org/officeDocument/2006/relationships/image" Target="../media/image32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jpeg"/><Relationship Id="rId15" Type="http://schemas.openxmlformats.org/officeDocument/2006/relationships/image" Target="../media/image36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://www.softwaregroup-bg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27612" y="1122428"/>
            <a:ext cx="63917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NoSQL Databases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9412" y="2285999"/>
            <a:ext cx="7306141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NoSQL Concepts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53" y="3748395"/>
            <a:ext cx="6096000" cy="2392680"/>
          </a:xfrm>
          <a:prstGeom prst="roundRect">
            <a:avLst>
              <a:gd name="adj" fmla="val 1159"/>
            </a:avLst>
          </a:prstGeom>
          <a:effectLst>
            <a:outerShdw blurRad="101600" dist="50800" dir="5400000" algn="ctr" rotWithShape="0">
              <a:srgbClr val="000000"/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987" y="1246073"/>
            <a:ext cx="1843028" cy="1697176"/>
          </a:xfrm>
          <a:prstGeom prst="rect">
            <a:avLst/>
          </a:prstGeom>
        </p:spPr>
      </p:pic>
      <p:pic>
        <p:nvPicPr>
          <p:cNvPr id="14" name="Picture 2" title="Software University Foundation">
            <a:hlinkClick r:id="rId8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 Model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Graph </a:t>
            </a:r>
            <a:r>
              <a:rPr lang="en-GB" dirty="0" smtClean="0"/>
              <a:t>databases employ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nodes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edges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properties</a:t>
            </a:r>
          </a:p>
          <a:p>
            <a:r>
              <a:rPr lang="en-GB" dirty="0" smtClean="0"/>
              <a:t>Based on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graph theory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Nodes</a:t>
            </a:r>
            <a:r>
              <a:rPr lang="en-GB" dirty="0" smtClean="0"/>
              <a:t> represent entities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Edges</a:t>
            </a:r>
            <a:r>
              <a:rPr lang="en-GB" dirty="0" smtClean="0"/>
              <a:t> </a:t>
            </a:r>
            <a:r>
              <a:rPr lang="en-GB" dirty="0"/>
              <a:t>are the lines that connect nodes to nodes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GB" dirty="0"/>
              <a:t> are pertinent information that relate to </a:t>
            </a:r>
            <a:r>
              <a:rPr lang="en-GB" dirty="0" smtClean="0"/>
              <a:t>nodes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1981200"/>
            <a:ext cx="4887712" cy="326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1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 smtClean="0"/>
              <a:t>Cheap and easy to implement</a:t>
            </a:r>
          </a:p>
          <a:p>
            <a:r>
              <a:rPr lang="en-GB" sz="3600" dirty="0" smtClean="0"/>
              <a:t>Data are replicated and can be partitioned</a:t>
            </a:r>
          </a:p>
          <a:p>
            <a:r>
              <a:rPr lang="en-GB" sz="3600" dirty="0" smtClean="0"/>
              <a:t>Easy to distribute</a:t>
            </a:r>
          </a:p>
          <a:p>
            <a:r>
              <a:rPr lang="en-GB" sz="3600" dirty="0" smtClean="0"/>
              <a:t>Don't require a schema</a:t>
            </a:r>
          </a:p>
          <a:p>
            <a:r>
              <a:rPr lang="en-GB" sz="3600" dirty="0" smtClean="0"/>
              <a:t>Can Scale up and down</a:t>
            </a:r>
          </a:p>
          <a:p>
            <a:r>
              <a:rPr lang="en-GB" sz="3600" dirty="0" smtClean="0"/>
              <a:t>Quickly process large amounts of data</a:t>
            </a:r>
            <a:endParaRPr lang="en-GB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of NoSQL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32004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4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is generally duplicated, potential for inconsistency</a:t>
            </a:r>
          </a:p>
          <a:p>
            <a:r>
              <a:rPr lang="en-GB" dirty="0" smtClean="0"/>
              <a:t>No standardized schema</a:t>
            </a:r>
          </a:p>
          <a:p>
            <a:r>
              <a:rPr lang="en-GB" dirty="0" smtClean="0"/>
              <a:t>No standard format for queries</a:t>
            </a:r>
          </a:p>
          <a:p>
            <a:r>
              <a:rPr lang="en-GB" dirty="0" smtClean="0"/>
              <a:t>No standard language</a:t>
            </a:r>
          </a:p>
          <a:p>
            <a:r>
              <a:rPr lang="en-GB" dirty="0" smtClean="0"/>
              <a:t>Difficult to impose complicated structures</a:t>
            </a:r>
          </a:p>
          <a:p>
            <a:r>
              <a:rPr lang="en-GB" dirty="0" smtClean="0"/>
              <a:t>Depend on the application layer to enforce data integrity</a:t>
            </a:r>
          </a:p>
          <a:p>
            <a:r>
              <a:rPr lang="en-GB" dirty="0" smtClean="0"/>
              <a:t>No guarantee of support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Disadvantages of NoSQL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797" y="2057400"/>
            <a:ext cx="236902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Relational vs. NoSQL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700" b="1" dirty="0" smtClean="0">
                <a:solidFill>
                  <a:schemeClr val="tx2">
                    <a:lumMod val="75000"/>
                  </a:schemeClr>
                </a:solidFill>
              </a:rPr>
              <a:t>Relational databases</a:t>
            </a:r>
          </a:p>
          <a:p>
            <a:pPr lvl="1"/>
            <a:r>
              <a:rPr lang="en-US" sz="3500" dirty="0" smtClean="0"/>
              <a:t>Data stored as table rows</a:t>
            </a:r>
          </a:p>
          <a:p>
            <a:pPr lvl="1"/>
            <a:r>
              <a:rPr lang="en-US" sz="3500" dirty="0" smtClean="0"/>
              <a:t>Relationships between related rows</a:t>
            </a:r>
          </a:p>
          <a:p>
            <a:pPr lvl="1"/>
            <a:r>
              <a:rPr lang="en-US" sz="3500" dirty="0" smtClean="0"/>
              <a:t>Single entity spans multiple tables</a:t>
            </a:r>
          </a:p>
          <a:p>
            <a:pPr lvl="1"/>
            <a:r>
              <a:rPr lang="en-US" sz="3500" dirty="0" smtClean="0"/>
              <a:t>RDBMS </a:t>
            </a:r>
            <a:r>
              <a:rPr lang="en-US" sz="3500" dirty="0" smtClean="0"/>
              <a:t>are </a:t>
            </a:r>
            <a:r>
              <a:rPr lang="en-US" sz="3500" dirty="0" smtClean="0"/>
              <a:t>very mature, rock solid</a:t>
            </a:r>
          </a:p>
          <a:p>
            <a:r>
              <a:rPr lang="en-US" sz="3700" b="1" dirty="0" smtClean="0">
                <a:solidFill>
                  <a:schemeClr val="tx2">
                    <a:lumMod val="75000"/>
                  </a:schemeClr>
                </a:solidFill>
              </a:rPr>
              <a:t>NoSQL databases</a:t>
            </a:r>
          </a:p>
          <a:p>
            <a:pPr lvl="1"/>
            <a:r>
              <a:rPr lang="en-US" sz="3500" dirty="0" smtClean="0"/>
              <a:t>Data stored as documents or other values</a:t>
            </a:r>
          </a:p>
          <a:p>
            <a:pPr lvl="1"/>
            <a:r>
              <a:rPr lang="en-US" sz="3500" dirty="0" smtClean="0"/>
              <a:t>Single entity (document) is a single record</a:t>
            </a:r>
          </a:p>
          <a:p>
            <a:pPr lvl="1"/>
            <a:r>
              <a:rPr lang="en-US" sz="3500" dirty="0" smtClean="0"/>
              <a:t>Documents do not have a fixed structure</a:t>
            </a:r>
            <a:endParaRPr lang="bg-BG" sz="35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1600200"/>
            <a:ext cx="3598995" cy="27807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791671" y="4690110"/>
            <a:ext cx="322406" cy="552450"/>
            <a:chOff x="6708708" y="3547110"/>
            <a:chExt cx="322406" cy="55245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743700" y="3606800"/>
              <a:ext cx="0" cy="4318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08708" y="354711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/>
                <a:t>*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11796" y="369945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/>
                <a:t>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vs. NoSQL Models</a:t>
            </a:r>
            <a:endParaRPr lang="bg-BG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96012" y="1574800"/>
            <a:ext cx="4013200" cy="5029200"/>
            <a:chOff x="431800" y="1524000"/>
            <a:chExt cx="4013200" cy="5029200"/>
          </a:xfrm>
        </p:grpSpPr>
        <p:pic>
          <p:nvPicPr>
            <p:cNvPr id="1026" name="Picture 2" descr="blank, document, file, page, paper icon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820" r="10582"/>
            <a:stretch/>
          </p:blipFill>
          <p:spPr bwMode="auto">
            <a:xfrm>
              <a:off x="431800" y="1524000"/>
              <a:ext cx="4013200" cy="50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26126" y="1772483"/>
              <a:ext cx="2575000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Name: </a:t>
              </a:r>
              <a:r>
                <a:rPr lang="en-US" sz="1800" b="1" dirty="0" err="1">
                  <a:solidFill>
                    <a:schemeClr val="bg1"/>
                  </a:solidFill>
                </a:rPr>
                <a:t>Svetlin</a:t>
              </a:r>
              <a:r>
                <a:rPr lang="en-US" sz="1800" b="1" dirty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>
                  <a:solidFill>
                    <a:schemeClr val="bg1"/>
                  </a:solidFill>
                </a:rPr>
                <a:t>Nakov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Gender: </a:t>
              </a:r>
              <a:r>
                <a:rPr lang="en-US" sz="1800" b="1" dirty="0">
                  <a:solidFill>
                    <a:schemeClr val="bg1"/>
                  </a:solidFill>
                </a:rPr>
                <a:t>male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Phone: </a:t>
              </a:r>
              <a:r>
                <a:rPr lang="en-US" sz="1800" b="1" dirty="0">
                  <a:solidFill>
                    <a:schemeClr val="bg1"/>
                  </a:solidFill>
                </a:rPr>
                <a:t>+359899123456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Address: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Street: </a:t>
              </a:r>
              <a:r>
                <a:rPr lang="en-US" sz="1800" b="1" dirty="0" err="1">
                  <a:solidFill>
                    <a:schemeClr val="bg1"/>
                  </a:solidFill>
                </a:rPr>
                <a:t>Tintyava</a:t>
              </a:r>
              <a:r>
                <a:rPr lang="en-US" sz="1800" b="1" dirty="0">
                  <a:solidFill>
                    <a:schemeClr val="bg1"/>
                  </a:solidFill>
                </a:rPr>
                <a:t> 15-17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- Post Code: </a:t>
              </a:r>
              <a:r>
                <a:rPr lang="en-US" sz="1800" b="1" dirty="0">
                  <a:solidFill>
                    <a:schemeClr val="bg1"/>
                  </a:solidFill>
                </a:rPr>
                <a:t>1113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Town: </a:t>
              </a:r>
              <a:r>
                <a:rPr lang="en-US" sz="1800" b="1" dirty="0">
                  <a:solidFill>
                    <a:schemeClr val="bg1"/>
                  </a:solidFill>
                </a:rPr>
                <a:t>Sofia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Country: </a:t>
              </a:r>
              <a:r>
                <a:rPr lang="en-US" sz="1800" b="1" dirty="0">
                  <a:solidFill>
                    <a:schemeClr val="bg1"/>
                  </a:solidFill>
                </a:rPr>
                <a:t>Bulgaria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Email: </a:t>
              </a:r>
              <a:r>
                <a:rPr lang="en-US" sz="1800" b="1" dirty="0">
                  <a:solidFill>
                    <a:schemeClr val="bg1"/>
                  </a:solidFill>
                </a:rPr>
                <a:t>info@softuni.bg</a:t>
              </a:r>
              <a:endParaRPr lang="bg-BG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Site: </a:t>
              </a:r>
              <a:r>
                <a:rPr lang="en-US" sz="1800" b="1" dirty="0">
                  <a:solidFill>
                    <a:schemeClr val="bg1"/>
                  </a:solidFill>
                </a:rPr>
                <a:t>https://softuni.bg/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67662" y="914401"/>
            <a:ext cx="241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3378" y="914401"/>
            <a:ext cx="2373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799839" y="3467040"/>
            <a:ext cx="328054" cy="556320"/>
            <a:chOff x="6710680" y="3543240"/>
            <a:chExt cx="328054" cy="556320"/>
          </a:xfrm>
        </p:grpSpPr>
        <p:cxnSp>
          <p:nvCxnSpPr>
            <p:cNvPr id="16" name="Straight Connector 15"/>
            <p:cNvCxnSpPr>
              <a:stCxn id="11" idx="2"/>
              <a:endCxn id="13" idx="0"/>
            </p:cNvCxnSpPr>
            <p:nvPr/>
          </p:nvCxnSpPr>
          <p:spPr>
            <a:xfrm>
              <a:off x="6743700" y="3606800"/>
              <a:ext cx="0" cy="4318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710680" y="354324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/>
                <a:t>*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19416" y="369945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/>
                <a:t>1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86023" y="5515550"/>
            <a:ext cx="328054" cy="546220"/>
            <a:chOff x="6703060" y="3550860"/>
            <a:chExt cx="328054" cy="54622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743700" y="3606800"/>
              <a:ext cx="0" cy="4318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703060" y="355086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/>
                <a:t>*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1796" y="369697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/>
                <a:t>1</a:t>
              </a: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14258"/>
              </p:ext>
            </p:extLst>
          </p:nvPr>
        </p:nvGraphicFramePr>
        <p:xfrm>
          <a:off x="2118359" y="1549400"/>
          <a:ext cx="3429000" cy="1981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5253"/>
                <a:gridCol w="20437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Svetlin</a:t>
                      </a:r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2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Nakov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Gender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male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Phone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+359</a:t>
                      </a:r>
                      <a:r>
                        <a:rPr lang="en-GB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988123456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Email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4"/>
                        </a:rPr>
                        <a:t>info@softuni.bg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Site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5"/>
                        </a:rPr>
                        <a:t>http://softuni.bg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132012" y="600075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Bulgaria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25683"/>
              </p:ext>
            </p:extLst>
          </p:nvPr>
        </p:nvGraphicFramePr>
        <p:xfrm>
          <a:off x="2118359" y="3962400"/>
          <a:ext cx="3429000" cy="792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Street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Tintyava</a:t>
                      </a:r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15-17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Post Code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1113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132012" y="517906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9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data is not structured or structure is changing</a:t>
            </a:r>
          </a:p>
          <a:p>
            <a:r>
              <a:rPr lang="en-GB" dirty="0" smtClean="0"/>
              <a:t>You need to have a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denormalized</a:t>
            </a:r>
            <a:r>
              <a:rPr lang="en-GB" dirty="0" smtClean="0"/>
              <a:t> representation of your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  <a:p>
            <a:r>
              <a:rPr lang="en-GB" dirty="0" smtClean="0"/>
              <a:t>You need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massive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write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performance</a:t>
            </a:r>
          </a:p>
          <a:p>
            <a:r>
              <a:rPr lang="en-GB" dirty="0" smtClean="0"/>
              <a:t>You need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fast key-value access</a:t>
            </a:r>
          </a:p>
          <a:p>
            <a:r>
              <a:rPr lang="en-GB" dirty="0" smtClean="0"/>
              <a:t>You need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flexible schema/data types</a:t>
            </a:r>
          </a:p>
          <a:p>
            <a:r>
              <a:rPr lang="en-GB" dirty="0" smtClean="0"/>
              <a:t>You need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schema migration</a:t>
            </a:r>
          </a:p>
          <a:p>
            <a:r>
              <a:rPr lang="en-GB" dirty="0" smtClean="0"/>
              <a:t>You need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easier maintainability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700" dirty="0" smtClean="0">
                <a:hlinkClick r:id="rId2"/>
              </a:rPr>
              <a:t>http://highscalability.com/.../what-the-heck-are-you-actually-using-nosql-for.html</a:t>
            </a:r>
            <a:endParaRPr lang="en-GB" sz="27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use NoSQL?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26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How column-oriented databases store data?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What are the main elements of graph model?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What are the main 3 advantages of NoSQL?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What are the main 3 disadvantages of NoSQL?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When to use NoSQL?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endParaRPr lang="en-US" sz="3200" dirty="0" smtClean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11" y="1535238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572000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  <p:pic>
        <p:nvPicPr>
          <p:cNvPr id="9" name="Picture 2" descr="db, statu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942" y="4454797"/>
            <a:ext cx="1535088" cy="151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NoSQL Databases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NoSQL Databases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Overview</a:t>
            </a:r>
          </a:p>
          <a:p>
            <a:pPr marL="761946" lvl="1" indent="-457200">
              <a:lnSpc>
                <a:spcPct val="100000"/>
              </a:lnSpc>
            </a:pPr>
            <a:r>
              <a:rPr lang="en-GB" dirty="0" smtClean="0"/>
              <a:t>Non-Relational </a:t>
            </a:r>
            <a:r>
              <a:rPr lang="en-US" dirty="0" smtClean="0"/>
              <a:t>Data Models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Advantages of NoSQL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Disadvantages of NoSQL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Relational vs NoSQL Databases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When to use NoSQL?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1219200"/>
            <a:ext cx="2522646" cy="252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378" y="4046646"/>
            <a:ext cx="2230068" cy="205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NoSQL Databases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31084" y="5754968"/>
            <a:ext cx="10568728" cy="688256"/>
          </a:xfrm>
        </p:spPr>
        <p:txBody>
          <a:bodyPr/>
          <a:lstStyle/>
          <a:p>
            <a:r>
              <a:rPr lang="en-US" dirty="0" smtClean="0"/>
              <a:t>Overview, Models, Concepts, Examples</a:t>
            </a:r>
            <a:endParaRPr lang="en-US" dirty="0"/>
          </a:p>
        </p:txBody>
      </p:sp>
      <p:pic>
        <p:nvPicPr>
          <p:cNvPr id="4098" name="Picture 2" descr="http://smist08.files.wordpress.com/2012/01/no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3796" y="2641350"/>
            <a:ext cx="7162016" cy="2083050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smoothspan.files.wordpress.com/2011/07/nosql-databa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51575" y="447304"/>
            <a:ext cx="3238500" cy="1781176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cdn4.techworld.com/cmsdata/slideshow/3404109/slide-1_thumb555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6013" y="614380"/>
            <a:ext cx="2143125" cy="1614101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04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NoSQL</a:t>
            </a:r>
            <a:endParaRPr lang="bg-BG" sz="3600" dirty="0" smtClean="0"/>
          </a:p>
          <a:p>
            <a:pPr lvl="1">
              <a:lnSpc>
                <a:spcPct val="100000"/>
              </a:lnSpc>
            </a:pPr>
            <a:r>
              <a:rPr lang="en-US" sz="3400" dirty="0" smtClean="0"/>
              <a:t>Non-relational database</a:t>
            </a:r>
          </a:p>
          <a:p>
            <a:pPr lvl="1">
              <a:lnSpc>
                <a:spcPct val="100000"/>
              </a:lnSpc>
            </a:pPr>
            <a:r>
              <a:rPr lang="en-US" sz="3400" dirty="0" smtClean="0"/>
              <a:t>Schema-free document storage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/>
              <a:t>Still support indexing, querying</a:t>
            </a:r>
            <a:r>
              <a:rPr lang="en-US" sz="3200" dirty="0"/>
              <a:t> </a:t>
            </a:r>
            <a:r>
              <a:rPr lang="en-US" sz="3200" dirty="0" smtClean="0"/>
              <a:t>and CRUD operations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/>
              <a:t>Still supports </a:t>
            </a:r>
            <a:r>
              <a:rPr lang="en-US" sz="3200" dirty="0"/>
              <a:t>concurrency </a:t>
            </a:r>
            <a:r>
              <a:rPr lang="en-US" sz="3200" dirty="0" smtClean="0"/>
              <a:t> and transactions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Can have 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</a:t>
            </a:r>
            <a:r>
              <a:rPr lang="en-US" sz="3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  <a:endParaRPr lang="en-US" sz="3400" dirty="0" smtClean="0"/>
          </a:p>
          <a:p>
            <a:pPr lvl="1">
              <a:lnSpc>
                <a:spcPct val="100000"/>
              </a:lnSpc>
            </a:pPr>
            <a:r>
              <a:rPr lang="en-US" sz="3400" dirty="0" smtClean="0"/>
              <a:t>Highly optimized for append / retrieve</a:t>
            </a:r>
            <a:endParaRPr lang="en-US" sz="3400" dirty="0"/>
          </a:p>
          <a:p>
            <a:pPr lvl="1">
              <a:lnSpc>
                <a:spcPct val="100000"/>
              </a:lnSpc>
            </a:pPr>
            <a:r>
              <a:rPr lang="en-US" sz="3400" dirty="0" smtClean="0"/>
              <a:t>Great performance and scalability</a:t>
            </a:r>
            <a:endParaRPr lang="bg-BG" sz="3400" dirty="0" smtClean="0"/>
          </a:p>
          <a:p>
            <a:pPr lvl="1">
              <a:lnSpc>
                <a:spcPct val="100000"/>
              </a:lnSpc>
            </a:pPr>
            <a:r>
              <a:rPr lang="en-US" sz="3400" dirty="0" smtClean="0"/>
              <a:t>NoSQL == “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No SQL</a:t>
            </a:r>
            <a:r>
              <a:rPr lang="en-US" sz="3400" dirty="0" smtClean="0"/>
              <a:t>” or “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Not Only SQL</a:t>
            </a:r>
            <a:r>
              <a:rPr lang="en-US" sz="3400" dirty="0" smtClean="0"/>
              <a:t>”?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 Database?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2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580200"/>
            <a:ext cx="8938472" cy="820600"/>
          </a:xfrm>
        </p:spPr>
        <p:txBody>
          <a:bodyPr/>
          <a:lstStyle/>
          <a:p>
            <a:r>
              <a:rPr lang="en-GB" dirty="0" smtClean="0"/>
              <a:t>Non-Relational Data Models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84" y="990600"/>
            <a:ext cx="3558328" cy="419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Document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 of documents, e.g. JSON strings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Key-value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 of key-value pairs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Column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tores </a:t>
            </a:r>
            <a:r>
              <a:rPr lang="en-US" dirty="0"/>
              <a:t>data tables as sections of columns of data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Graph model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Use a graph structure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 Models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299" y="2523892"/>
            <a:ext cx="1368553" cy="1155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2714740"/>
            <a:ext cx="1991977" cy="7569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244" y="1160965"/>
            <a:ext cx="1162990" cy="13629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223" y="1409746"/>
            <a:ext cx="1277954" cy="8389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189" y="3931074"/>
            <a:ext cx="1600776" cy="1073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099" y="5401695"/>
            <a:ext cx="1844955" cy="92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7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Implementations of the</a:t>
            </a:r>
            <a:br>
              <a:rPr lang="en-GB" dirty="0" smtClean="0"/>
            </a:br>
            <a:r>
              <a:rPr lang="en-GB" dirty="0" smtClean="0"/>
              <a:t>document model may include:</a:t>
            </a:r>
            <a:endParaRPr lang="en-GB" dirty="0" smtClean="0"/>
          </a:p>
          <a:p>
            <a:pPr lvl="1"/>
            <a:r>
              <a:rPr lang="en-GB" dirty="0" smtClean="0"/>
              <a:t>Collections</a:t>
            </a:r>
            <a:endParaRPr lang="en-GB" dirty="0" smtClean="0"/>
          </a:p>
          <a:p>
            <a:pPr lvl="1"/>
            <a:r>
              <a:rPr lang="en-GB" dirty="0" smtClean="0"/>
              <a:t>Tags</a:t>
            </a:r>
            <a:endParaRPr lang="en-GB" dirty="0" smtClean="0"/>
          </a:p>
          <a:p>
            <a:pPr lvl="1"/>
            <a:r>
              <a:rPr lang="en-GB" dirty="0" smtClean="0"/>
              <a:t>Non-visible metadata</a:t>
            </a:r>
            <a:endParaRPr lang="en-GB" dirty="0" smtClean="0"/>
          </a:p>
          <a:p>
            <a:pPr lvl="1"/>
            <a:r>
              <a:rPr lang="en-GB" dirty="0" smtClean="0"/>
              <a:t>Directory hierarchies</a:t>
            </a:r>
            <a:endParaRPr lang="en-GB" dirty="0" smtClean="0"/>
          </a:p>
          <a:p>
            <a:pPr lvl="1"/>
            <a:r>
              <a:rPr lang="en-GB" dirty="0" smtClean="0"/>
              <a:t>Buckets</a:t>
            </a:r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Model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7262812" y="1447800"/>
            <a:ext cx="4013200" cy="4876800"/>
            <a:chOff x="7585077" y="1828800"/>
            <a:chExt cx="4013200" cy="4876800"/>
          </a:xfrm>
        </p:grpSpPr>
        <p:pic>
          <p:nvPicPr>
            <p:cNvPr id="5" name="Picture 2" descr="blank, document, file, page, paper icon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820" r="10582"/>
            <a:stretch/>
          </p:blipFill>
          <p:spPr bwMode="auto">
            <a:xfrm>
              <a:off x="7585077" y="1828800"/>
              <a:ext cx="40132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879403" y="2016959"/>
              <a:ext cx="2559932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Name: </a:t>
              </a:r>
              <a:r>
                <a:rPr lang="en-US" sz="1800" b="1" noProof="1" smtClean="0">
                  <a:solidFill>
                    <a:schemeClr val="bg1"/>
                  </a:solidFill>
                </a:rPr>
                <a:t>Svetlin Nakov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Gender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: </a:t>
              </a:r>
              <a:r>
                <a:rPr lang="en-US" sz="1800" b="1" dirty="0">
                  <a:solidFill>
                    <a:schemeClr val="bg1"/>
                  </a:solidFill>
                </a:rPr>
                <a:t>male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Phone: </a:t>
              </a:r>
              <a:r>
                <a:rPr lang="en-US" sz="1800" b="1" dirty="0">
                  <a:solidFill>
                    <a:schemeClr val="bg1"/>
                  </a:solidFill>
                </a:rPr>
                <a:t>+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359899123456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Address: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Street: </a:t>
              </a:r>
              <a:r>
                <a:rPr lang="en-US" sz="1800" b="1" noProof="1" smtClean="0">
                  <a:solidFill>
                    <a:schemeClr val="bg1"/>
                  </a:solidFill>
                </a:rPr>
                <a:t>Tintyava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15-17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- Post Code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: 1113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Town: </a:t>
              </a:r>
              <a:r>
                <a:rPr lang="en-US" sz="1800" b="1" dirty="0">
                  <a:solidFill>
                    <a:schemeClr val="bg1"/>
                  </a:solidFill>
                </a:rPr>
                <a:t>Sofia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Country: </a:t>
              </a:r>
              <a:r>
                <a:rPr lang="en-US" sz="1800" b="1" dirty="0">
                  <a:solidFill>
                    <a:schemeClr val="bg1"/>
                  </a:solidFill>
                </a:rPr>
                <a:t>Bulgaria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Email: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info@softuni.bg</a:t>
              </a:r>
              <a:endParaRPr lang="bg-BG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Site: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https://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softuni.bg 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54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r>
              <a:rPr lang="en-GB" dirty="0"/>
              <a:t>is stored in unstructured </a:t>
            </a:r>
            <a:r>
              <a:rPr lang="en-GB" dirty="0" smtClean="0"/>
              <a:t>records</a:t>
            </a:r>
          </a:p>
          <a:p>
            <a:r>
              <a:rPr lang="en-GB" dirty="0" smtClean="0"/>
              <a:t>Records consist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+ 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GB" dirty="0"/>
              <a:t> associated with that </a:t>
            </a:r>
            <a:r>
              <a:rPr lang="en-GB" dirty="0" smtClean="0"/>
              <a:t>record</a:t>
            </a:r>
          </a:p>
          <a:p>
            <a:r>
              <a:rPr lang="en-GB" dirty="0" smtClean="0"/>
              <a:t>Not </a:t>
            </a:r>
            <a:r>
              <a:rPr lang="en-GB" dirty="0" smtClean="0"/>
              <a:t>adequate for </a:t>
            </a:r>
            <a:r>
              <a:rPr lang="en-GB" dirty="0" smtClean="0"/>
              <a:t>complex apps</a:t>
            </a:r>
          </a:p>
          <a:p>
            <a:r>
              <a:rPr lang="en-GB" dirty="0"/>
              <a:t>The simplest form of </a:t>
            </a:r>
            <a:r>
              <a:rPr lang="en-GB" dirty="0" smtClean="0"/>
              <a:t>DBMS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Key-Value Model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3200400"/>
            <a:ext cx="5155140" cy="31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Column Model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Stores data </a:t>
            </a:r>
            <a:r>
              <a:rPr lang="en-GB" dirty="0"/>
              <a:t>tables as sections of columns of data rather than as rows of </a:t>
            </a:r>
            <a:r>
              <a:rPr lang="en-GB" dirty="0" smtClean="0"/>
              <a:t>data</a:t>
            </a:r>
          </a:p>
          <a:p>
            <a:r>
              <a:rPr lang="en-GB" dirty="0" smtClean="0"/>
              <a:t>Has advantages for:</a:t>
            </a:r>
          </a:p>
          <a:p>
            <a:pPr lvl="1"/>
            <a:r>
              <a:rPr lang="en-GB" dirty="0" smtClean="0"/>
              <a:t>Data warehouses</a:t>
            </a:r>
          </a:p>
          <a:p>
            <a:pPr lvl="1"/>
            <a:r>
              <a:rPr lang="en-GB" dirty="0" smtClean="0"/>
              <a:t>CRM</a:t>
            </a:r>
          </a:p>
          <a:p>
            <a:pPr lvl="1"/>
            <a:r>
              <a:rPr lang="en-GB" dirty="0" smtClean="0"/>
              <a:t>HOC systems</a:t>
            </a:r>
          </a:p>
          <a:p>
            <a:endParaRPr lang="en-GB" dirty="0" smtClean="0"/>
          </a:p>
          <a:p>
            <a:r>
              <a:rPr lang="en-GB" dirty="0" smtClean="0"/>
              <a:t>More efficient in computation over many rows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12" y="1981200"/>
            <a:ext cx="5584324" cy="37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8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791</Words>
  <Application>Microsoft Office PowerPoint</Application>
  <PresentationFormat>Custom</PresentationFormat>
  <Paragraphs>200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Wingdings</vt:lpstr>
      <vt:lpstr>Wingdings 2</vt:lpstr>
      <vt:lpstr>SoftUni 16x9</vt:lpstr>
      <vt:lpstr>NoSQL Databases</vt:lpstr>
      <vt:lpstr>Table of Contents</vt:lpstr>
      <vt:lpstr>NoSQL Databases</vt:lpstr>
      <vt:lpstr>What is NoSQL Database?</vt:lpstr>
      <vt:lpstr>Non-Relational Data Models</vt:lpstr>
      <vt:lpstr>Non-Relational Data Models</vt:lpstr>
      <vt:lpstr>Document Model</vt:lpstr>
      <vt:lpstr>Key-Value Model</vt:lpstr>
      <vt:lpstr>Column Model</vt:lpstr>
      <vt:lpstr>Graph Model</vt:lpstr>
      <vt:lpstr>Advantages of NoSQL</vt:lpstr>
      <vt:lpstr>Disadvantages of NoSQL</vt:lpstr>
      <vt:lpstr>Relational vs. NoSQL Databases</vt:lpstr>
      <vt:lpstr>Relational vs. NoSQL Models</vt:lpstr>
      <vt:lpstr>When to use NoSQL?</vt:lpstr>
      <vt:lpstr>Summary</vt:lpstr>
      <vt:lpstr>NoSQL Databases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</dc:title>
  <dc:subject>Software Development Course</dc:subject>
  <dc:creator/>
  <cp:keywords>Databases, NoSQL, programming, SoftUni, Software University, programming, software development, software engineering, course, database, transactions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2015-02-23T13:12:48Z</dcterms:modified>
  <cp:category>Databases, NoSQL, programming, SoftUni, Software University, programming, software development, software engineering, course, transactions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