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8"/>
  </p:notesMasterIdLst>
  <p:handoutMasterIdLst>
    <p:handoutMasterId r:id="rId59"/>
  </p:handoutMasterIdLst>
  <p:sldIdLst>
    <p:sldId id="274" r:id="rId3"/>
    <p:sldId id="276" r:id="rId4"/>
    <p:sldId id="500" r:id="rId5"/>
    <p:sldId id="50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5" r:id="rId20"/>
    <p:sldId id="516" r:id="rId21"/>
    <p:sldId id="517" r:id="rId22"/>
    <p:sldId id="518" r:id="rId23"/>
    <p:sldId id="519" r:id="rId24"/>
    <p:sldId id="520" r:id="rId25"/>
    <p:sldId id="521" r:id="rId26"/>
    <p:sldId id="522" r:id="rId27"/>
    <p:sldId id="523" r:id="rId28"/>
    <p:sldId id="524" r:id="rId29"/>
    <p:sldId id="525" r:id="rId30"/>
    <p:sldId id="526" r:id="rId31"/>
    <p:sldId id="527" r:id="rId32"/>
    <p:sldId id="528" r:id="rId33"/>
    <p:sldId id="529" r:id="rId34"/>
    <p:sldId id="530" r:id="rId35"/>
    <p:sldId id="531" r:id="rId36"/>
    <p:sldId id="532" r:id="rId37"/>
    <p:sldId id="533" r:id="rId38"/>
    <p:sldId id="534" r:id="rId39"/>
    <p:sldId id="535" r:id="rId40"/>
    <p:sldId id="536" r:id="rId41"/>
    <p:sldId id="537" r:id="rId42"/>
    <p:sldId id="538" r:id="rId43"/>
    <p:sldId id="539" r:id="rId44"/>
    <p:sldId id="540" r:id="rId45"/>
    <p:sldId id="541" r:id="rId46"/>
    <p:sldId id="542" r:id="rId47"/>
    <p:sldId id="543" r:id="rId48"/>
    <p:sldId id="544" r:id="rId49"/>
    <p:sldId id="545" r:id="rId50"/>
    <p:sldId id="546" r:id="rId51"/>
    <p:sldId id="547" r:id="rId52"/>
    <p:sldId id="548" r:id="rId53"/>
    <p:sldId id="457" r:id="rId54"/>
    <p:sldId id="424" r:id="rId55"/>
    <p:sldId id="419" r:id="rId56"/>
    <p:sldId id="420" r:id="rId5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EAAAAA"/>
    <a:srgbClr val="F0A22E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4" autoAdjust="0"/>
    <p:restoredTop sz="94533" autoAdjust="0"/>
  </p:normalViewPr>
  <p:slideViewPr>
    <p:cSldViewPr>
      <p:cViewPr varScale="1">
        <p:scale>
          <a:sx n="72" d="100"/>
          <a:sy n="72" d="100"/>
        </p:scale>
        <p:origin x="378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23-Feb-2015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23-Feb-2015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64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2A868-A183-4A0A-A381-B4799953EA0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0317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A168B-E675-4B5B-A100-7BE280D1D07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0410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77010-E72C-43E2-A3EA-4608701522CE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8271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0D3E7-8228-448E-A71C-FED6D43DF855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000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1667F-FAB2-418B-BA59-74B4D39CAB61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4748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23-Feb-2015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23-Feb-2015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hyperlink" Target="http://softuni.or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5.png"/><Relationship Id="rId3" Type="http://schemas.openxmlformats.org/officeDocument/2006/relationships/hyperlink" Target="https://softuni.bg/courses/databases" TargetMode="External"/><Relationship Id="rId7" Type="http://schemas.openxmlformats.org/officeDocument/2006/relationships/image" Target="../media/image32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1.jpeg"/><Relationship Id="rId15" Type="http://schemas.openxmlformats.org/officeDocument/2006/relationships/image" Target="../media/image36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://www.softwaregroup-bg.com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027612" y="838200"/>
            <a:ext cx="63917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Transact SQL (T-SQL)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9412" y="2001771"/>
            <a:ext cx="7306141" cy="1280903"/>
          </a:xfrm>
        </p:spPr>
        <p:txBody>
          <a:bodyPr>
            <a:normAutofit/>
          </a:bodyPr>
          <a:lstStyle/>
          <a:p>
            <a:r>
              <a:rPr lang="en-US" dirty="0" smtClean="0"/>
              <a:t>Creating Stored Procedures,</a:t>
            </a:r>
            <a:r>
              <a:rPr lang="en-GB" dirty="0"/>
              <a:t> </a:t>
            </a:r>
            <a:r>
              <a:rPr lang="en-GB" dirty="0" smtClean="0"/>
              <a:t>Functions and Triggers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65" y="3810000"/>
            <a:ext cx="3689952" cy="260334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4" name="Picture 2" descr="database, storag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29" y="3619395"/>
            <a:ext cx="1270104" cy="127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4113702"/>
            <a:ext cx="3886026" cy="1995936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5" name="Picture 14" title="Software University Foundation">
            <a:hlinkClick r:id="rId9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T-SQL Syntax Elements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/>
            <a:r>
              <a:rPr lang="en-US" altLang="en-US" dirty="0"/>
              <a:t>Batch Directives</a:t>
            </a:r>
          </a:p>
          <a:p>
            <a:pPr marL="361950" indent="-361950"/>
            <a:r>
              <a:rPr lang="en-US" altLang="en-US" dirty="0"/>
              <a:t>Identifiers</a:t>
            </a:r>
          </a:p>
          <a:p>
            <a:pPr marL="361950" indent="-361950"/>
            <a:r>
              <a:rPr lang="en-US" altLang="en-US" dirty="0" smtClean="0"/>
              <a:t>Data Types</a:t>
            </a:r>
            <a:endParaRPr lang="en-US" altLang="en-US" dirty="0"/>
          </a:p>
          <a:p>
            <a:pPr marL="361950" indent="-361950"/>
            <a:r>
              <a:rPr lang="en-US" altLang="en-US" dirty="0"/>
              <a:t>Variables</a:t>
            </a:r>
          </a:p>
          <a:p>
            <a:pPr marL="361950" indent="-361950"/>
            <a:r>
              <a:rPr lang="en-US" altLang="en-US" dirty="0"/>
              <a:t>System Functions</a:t>
            </a:r>
          </a:p>
          <a:p>
            <a:pPr marL="361950" indent="-361950"/>
            <a:r>
              <a:rPr lang="en-US" altLang="en-US" dirty="0"/>
              <a:t>Operators</a:t>
            </a:r>
          </a:p>
          <a:p>
            <a:pPr marL="361950" indent="-361950"/>
            <a:r>
              <a:rPr lang="en-US" altLang="en-US" dirty="0"/>
              <a:t>Expressions</a:t>
            </a:r>
          </a:p>
          <a:p>
            <a:pPr marL="361950" indent="-361950"/>
            <a:r>
              <a:rPr lang="en-US" altLang="en-US" dirty="0"/>
              <a:t>Control-of-Flow Language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4274" name="Picture 2" descr="http://www.mabsland.com/Art4/The_Elemen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09012" y="1980960"/>
            <a:ext cx="2763140" cy="3742401"/>
          </a:xfrm>
          <a:prstGeom prst="roundRect">
            <a:avLst>
              <a:gd name="adj" fmla="val 215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67504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 &lt;database&gt;</a:t>
            </a:r>
          </a:p>
          <a:p>
            <a:pPr lvl="1"/>
            <a:r>
              <a:rPr lang="en-US" sz="2800" dirty="0"/>
              <a:t>Switch the active database</a:t>
            </a:r>
          </a:p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</a:p>
          <a:p>
            <a:pPr lvl="1"/>
            <a:r>
              <a:rPr lang="en-US" sz="2800" dirty="0"/>
              <a:t>Separates batches (sequences of commands)</a:t>
            </a:r>
          </a:p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EXEC(&lt;command&gt;)</a:t>
            </a:r>
          </a:p>
          <a:p>
            <a:pPr lvl="1"/>
            <a:r>
              <a:rPr lang="en-US" sz="2800" dirty="0"/>
              <a:t>Executes a user-defined or system function stored procedure, or an extended stored procedure</a:t>
            </a:r>
          </a:p>
          <a:p>
            <a:pPr lvl="1"/>
            <a:r>
              <a:rPr lang="en-US" sz="2800" dirty="0"/>
              <a:t>Can supply parameters to be passed as input</a:t>
            </a:r>
          </a:p>
          <a:p>
            <a:pPr lvl="1"/>
            <a:r>
              <a:rPr lang="en-US" sz="2800" dirty="0"/>
              <a:t>Can execute SQL command given as string</a:t>
            </a: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Batch Directives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9928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Batch Directives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32012" y="1293568"/>
            <a:ext cx="7924800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sp_who </a:t>
            </a:r>
            <a:r>
              <a:rPr lang="en-US" alt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</a:t>
            </a:r>
            <a:r>
              <a:rPr lang="bg-BG" alt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will show all active users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132012" y="2102187"/>
            <a:ext cx="7924800" cy="42986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</a:t>
            </a:r>
            <a:r>
              <a:rPr lang="en-US" alt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</a:t>
            </a:r>
            <a:endParaRPr lang="en-US" alt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@table VARCHAR(50) = 'Projects'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'The table is: ' + @table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@query VARCHAR(50) = 'SELECT * FROM ' + @table;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EXEC(@query)</a:t>
            </a: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The following will cause an error because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@table is defined in different batch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'The table is: ' + @table</a:t>
            </a:r>
          </a:p>
        </p:txBody>
      </p:sp>
    </p:spTree>
    <p:extLst>
      <p:ext uri="{BB962C8B-B14F-4D97-AF65-F5344CB8AC3E}">
        <p14:creationId xmlns:p14="http://schemas.microsoft.com/office/powerpoint/2010/main" val="25612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Identifiers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dirty="0"/>
              <a:t>Identifiers in SQL Server (e.g. table names)</a:t>
            </a:r>
          </a:p>
          <a:p>
            <a:pPr lvl="1"/>
            <a:r>
              <a:rPr lang="en-US" altLang="en-US" sz="2800" dirty="0"/>
              <a:t>Alphabetical character + sequence of letters, numerals and symbols, e.g. </a:t>
            </a:r>
            <a:r>
              <a:rPr lang="en-US" alt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</a:p>
          <a:p>
            <a:pPr lvl="1"/>
            <a:r>
              <a:rPr lang="en-US" altLang="en-US" sz="2800" dirty="0"/>
              <a:t>Identifiers starting with symbols are special</a:t>
            </a:r>
          </a:p>
          <a:p>
            <a:r>
              <a:rPr lang="en-US" altLang="en-US" sz="3000" dirty="0"/>
              <a:t>Delimited identifiers</a:t>
            </a:r>
          </a:p>
          <a:p>
            <a:pPr lvl="1"/>
            <a:r>
              <a:rPr lang="en-US" altLang="en-US" sz="2800" dirty="0"/>
              <a:t>Used when names use reserved words or contain embedded spaces and other characters</a:t>
            </a:r>
          </a:p>
          <a:p>
            <a:pPr lvl="1"/>
            <a:r>
              <a:rPr lang="en-US" altLang="en-US" sz="2800" dirty="0"/>
              <a:t>Enclose in brackets (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en-US" sz="2800" dirty="0"/>
              <a:t>) or quotation marks 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sz="2800" dirty="0"/>
              <a:t>)</a:t>
            </a:r>
          </a:p>
          <a:p>
            <a:pPr lvl="1"/>
            <a:r>
              <a:rPr lang="en-US" sz="2800" dirty="0"/>
              <a:t>E.g.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[First Name]</a:t>
            </a:r>
            <a:r>
              <a:rPr lang="en-US" sz="2800" dirty="0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[INT]</a:t>
            </a:r>
            <a:r>
              <a:rPr lang="en-US" sz="2800" dirty="0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"First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Last"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80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dirty="0"/>
              <a:t>Keep names short but meaningful</a:t>
            </a:r>
          </a:p>
          <a:p>
            <a:r>
              <a:rPr lang="en-US" altLang="en-US" sz="3000" dirty="0"/>
              <a:t>Use clear and simple naming conventions</a:t>
            </a:r>
          </a:p>
          <a:p>
            <a:r>
              <a:rPr lang="en-US" altLang="en-US" sz="3000" dirty="0"/>
              <a:t>Use a prefix that distinguishes types of object</a:t>
            </a:r>
          </a:p>
          <a:p>
            <a:pPr lvl="1"/>
            <a:r>
              <a:rPr lang="en-US" altLang="en-US" sz="2800" dirty="0"/>
              <a:t>Views – </a:t>
            </a:r>
            <a:r>
              <a:rPr lang="en-US" alt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V_AllUsers</a:t>
            </a:r>
            <a:r>
              <a:rPr lang="en-US" altLang="en-US" sz="2800" dirty="0"/>
              <a:t>, </a:t>
            </a:r>
            <a:r>
              <a:rPr lang="en-US" alt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V_CustomersInBulgaria</a:t>
            </a:r>
          </a:p>
          <a:p>
            <a:pPr lvl="1"/>
            <a:r>
              <a:rPr lang="en-US" altLang="en-US" sz="2800" dirty="0"/>
              <a:t>Stored procedures – </a:t>
            </a:r>
            <a:r>
              <a:rPr lang="en-US" alt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usp_FindUsersByTown(…)</a:t>
            </a:r>
          </a:p>
          <a:p>
            <a:r>
              <a:rPr lang="en-US" altLang="en-US" sz="3000" dirty="0"/>
              <a:t>Keep object names and user names unique</a:t>
            </a:r>
          </a:p>
          <a:p>
            <a:pPr lvl="1"/>
            <a:r>
              <a:rPr lang="en-US" altLang="en-US" sz="2800" dirty="0"/>
              <a:t>Example of naming collision:</a:t>
            </a:r>
          </a:p>
          <a:p>
            <a:pPr lvl="2"/>
            <a:r>
              <a:rPr lang="en-US" altLang="en-US" sz="2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Sales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600" dirty="0"/>
              <a:t>as table name</a:t>
            </a:r>
          </a:p>
          <a:p>
            <a:pPr lvl="2"/>
            <a:r>
              <a:rPr lang="en-US" altLang="en-US" sz="2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sales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600" dirty="0"/>
              <a:t>as database role</a:t>
            </a:r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Good Naming Practices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30507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000" dirty="0"/>
              <a:t>Variables are defined by </a:t>
            </a:r>
            <a:r>
              <a:rPr lang="en-US" alt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DECLARE</a:t>
            </a:r>
            <a:r>
              <a:rPr lang="en-US" alt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@</a:t>
            </a:r>
            <a:r>
              <a:rPr lang="en-US" altLang="en-US" sz="3000" dirty="0"/>
              <a:t> statement</a:t>
            </a:r>
          </a:p>
          <a:p>
            <a:pPr lvl="1">
              <a:lnSpc>
                <a:spcPts val="3600"/>
              </a:lnSpc>
            </a:pPr>
            <a:r>
              <a:rPr lang="en-US" altLang="en-US" sz="2800" dirty="0"/>
              <a:t>Always prefixed by </a:t>
            </a:r>
            <a:r>
              <a:rPr lang="en-US" alt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altLang="en-US" sz="2800" dirty="0"/>
              <a:t>, e.g. </a:t>
            </a:r>
            <a:r>
              <a:rPr lang="en-US" alt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@EmpID</a:t>
            </a:r>
          </a:p>
          <a:p>
            <a:pPr>
              <a:lnSpc>
                <a:spcPts val="3600"/>
              </a:lnSpc>
            </a:pPr>
            <a:r>
              <a:rPr lang="en-US" altLang="en-US" sz="3000" dirty="0"/>
              <a:t>Assigned by </a:t>
            </a:r>
            <a:r>
              <a:rPr lang="en-US" alt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SET</a:t>
            </a:r>
            <a:r>
              <a:rPr lang="en-US" altLang="en-US" sz="3000" dirty="0"/>
              <a:t> or </a:t>
            </a:r>
            <a:r>
              <a:rPr lang="en-US" alt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alt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@</a:t>
            </a:r>
            <a:r>
              <a:rPr lang="en-US" altLang="en-US" sz="3000" dirty="0"/>
              <a:t> statement</a:t>
            </a:r>
          </a:p>
          <a:p>
            <a:pPr>
              <a:lnSpc>
                <a:spcPts val="3600"/>
              </a:lnSpc>
            </a:pPr>
            <a:r>
              <a:rPr lang="en-US" altLang="en-US" sz="3000" dirty="0"/>
              <a:t>Variables have local scope (until </a:t>
            </a:r>
            <a:r>
              <a:rPr lang="en-US" alt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altLang="en-US" sz="3000" dirty="0"/>
              <a:t> is executed)</a:t>
            </a:r>
            <a:endParaRPr lang="bg-BG" sz="300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Variables</a:t>
            </a:r>
            <a:endParaRPr lang="bg-BG" dirty="0"/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2212974" y="3632943"/>
            <a:ext cx="77597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</a:t>
            </a: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@EmpID varchar(11),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@LastName char(20)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@LastName = 'King'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@EmpID = EmployeeId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LastName = @LastName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@EmpID AS EmployeeID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064499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Types in SQL Server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000" dirty="0"/>
              <a:t>Numbers, e.g. </a:t>
            </a:r>
            <a:r>
              <a:rPr lang="en-US" alt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>
              <a:lnSpc>
                <a:spcPts val="3600"/>
              </a:lnSpc>
            </a:pPr>
            <a:r>
              <a:rPr lang="en-US" altLang="en-US" sz="3000" dirty="0"/>
              <a:t>Dates, e.g. </a:t>
            </a:r>
            <a:r>
              <a:rPr lang="en-US" alt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datatime</a:t>
            </a:r>
            <a:endParaRPr lang="en-US" altLang="en-US" sz="30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en-US" altLang="en-US" sz="3000" dirty="0"/>
              <a:t>Characters, e.g. </a:t>
            </a:r>
            <a:r>
              <a:rPr lang="en-US" alt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varchar</a:t>
            </a:r>
            <a:endParaRPr lang="en-US" altLang="en-US" sz="30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en-US" altLang="en-US" sz="3000" dirty="0"/>
              <a:t>Binary, e.g. </a:t>
            </a:r>
            <a:r>
              <a:rPr lang="en-US" alt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endParaRPr lang="en-US" altLang="en-US" sz="30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en-US" altLang="en-US" sz="3000" dirty="0"/>
              <a:t>Unique Identifiers (GUID)</a:t>
            </a:r>
          </a:p>
          <a:p>
            <a:pPr>
              <a:lnSpc>
                <a:spcPts val="3600"/>
              </a:lnSpc>
            </a:pPr>
            <a:r>
              <a:rPr lang="en-US" altLang="en-US" sz="3000" dirty="0"/>
              <a:t>Unspecified type –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sql_variant</a:t>
            </a:r>
            <a:endParaRPr lang="en-US" altLang="en-US" sz="30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</a:pPr>
            <a:r>
              <a:rPr lang="en-US" altLang="en-US" sz="3000" dirty="0"/>
              <a:t>Table – set of data records</a:t>
            </a:r>
          </a:p>
          <a:p>
            <a:pPr>
              <a:lnSpc>
                <a:spcPts val="3600"/>
              </a:lnSpc>
            </a:pPr>
            <a:r>
              <a:rPr lang="en-US" altLang="en-US" sz="3000" dirty="0"/>
              <a:t>Cursor – iterator over record sets</a:t>
            </a:r>
          </a:p>
          <a:p>
            <a:pPr>
              <a:lnSpc>
                <a:spcPts val="3600"/>
              </a:lnSpc>
            </a:pPr>
            <a:r>
              <a:rPr lang="en-US" altLang="en-US" sz="3000" dirty="0"/>
              <a:t>User-defined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49154" name="Picture 2" descr="http://www.nettonecomm.com/images/5894153_binary_data_fl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9812" y="1752600"/>
            <a:ext cx="3991198" cy="3493772"/>
          </a:xfrm>
          <a:prstGeom prst="roundRect">
            <a:avLst>
              <a:gd name="adj" fmla="val 6213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50000"/>
                <a:alpha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3452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Functions</a:t>
            </a:r>
            <a:endParaRPr lang="bg-BG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Aggregate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functions </a:t>
            </a:r>
            <a:r>
              <a:rPr lang="en-US" altLang="en-US" dirty="0" smtClean="0"/>
              <a:t>– multiple values </a:t>
            </a:r>
            <a:r>
              <a:rPr lang="en-US" altLang="en-US" dirty="0" smtClean="0">
                <a:sym typeface="Wingdings" pitchFamily="2" charset="2"/>
              </a:rPr>
              <a:t> </a:t>
            </a:r>
            <a:r>
              <a:rPr lang="en-US" altLang="en-US" dirty="0" smtClean="0"/>
              <a:t>value</a:t>
            </a:r>
            <a:endParaRPr lang="en-US" altLang="en-US" dirty="0"/>
          </a:p>
          <a:p>
            <a:pPr>
              <a:lnSpc>
                <a:spcPct val="98000"/>
              </a:lnSpc>
            </a:pPr>
            <a:endParaRPr lang="en-US" altLang="en-US" sz="4800" dirty="0"/>
          </a:p>
          <a:p>
            <a:pPr>
              <a:lnSpc>
                <a:spcPct val="98000"/>
              </a:lnSpc>
              <a:spcBef>
                <a:spcPts val="1800"/>
              </a:spcBef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Scalar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functions </a:t>
            </a:r>
            <a:r>
              <a:rPr lang="en-US" altLang="en-US" dirty="0" smtClean="0"/>
              <a:t>– single value </a:t>
            </a:r>
            <a:r>
              <a:rPr lang="en-US" altLang="en-US" dirty="0" smtClean="0">
                <a:sym typeface="Wingdings" pitchFamily="2" charset="2"/>
              </a:rPr>
              <a:t> single value</a:t>
            </a:r>
            <a:endParaRPr lang="en-US" altLang="en-US" dirty="0"/>
          </a:p>
          <a:p>
            <a:pPr>
              <a:lnSpc>
                <a:spcPct val="98000"/>
              </a:lnSpc>
            </a:pPr>
            <a:endParaRPr lang="en-US" altLang="en-US" dirty="0"/>
          </a:p>
          <a:p>
            <a:pPr>
              <a:lnSpc>
                <a:spcPct val="98000"/>
              </a:lnSpc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Rowset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functions </a:t>
            </a:r>
            <a:r>
              <a:rPr lang="en-US" altLang="en-US" dirty="0" smtClean="0"/>
              <a:t>– return a record set</a:t>
            </a:r>
            <a:endParaRPr lang="en-US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2132012" y="1981199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6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AVG(Salary) AS AvgSalary</a:t>
            </a:r>
          </a:p>
          <a:p>
            <a:pPr eaLnBrk="0" hangingPunct="0">
              <a:lnSpc>
                <a:spcPct val="96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  <p:sp>
        <p:nvSpPr>
          <p:cNvPr id="468997" name="Rectangle 5"/>
          <p:cNvSpPr>
            <a:spLocks noChangeArrowheads="1"/>
          </p:cNvSpPr>
          <p:nvPr/>
        </p:nvSpPr>
        <p:spPr bwMode="auto">
          <a:xfrm>
            <a:off x="2132012" y="3581399"/>
            <a:ext cx="7924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6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DB_NAME() AS [Active Database]</a:t>
            </a:r>
          </a:p>
        </p:txBody>
      </p:sp>
      <p:sp>
        <p:nvSpPr>
          <p:cNvPr id="468998" name="Rectangle 6"/>
          <p:cNvSpPr>
            <a:spLocks noChangeArrowheads="1"/>
          </p:cNvSpPr>
          <p:nvPr/>
        </p:nvSpPr>
        <p:spPr bwMode="auto">
          <a:xfrm>
            <a:off x="2132012" y="4898005"/>
            <a:ext cx="7924800" cy="1274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6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</a:t>
            </a:r>
          </a:p>
          <a:p>
            <a:pPr eaLnBrk="0" hangingPunct="0">
              <a:lnSpc>
                <a:spcPct val="96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OPENDATASOURCE('SQLNCLI','Data Source =</a:t>
            </a:r>
          </a:p>
          <a:p>
            <a:pPr eaLnBrk="0" hangingPunct="0">
              <a:lnSpc>
                <a:spcPct val="96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London\Payroll;Integrated Security = SSPI').</a:t>
            </a:r>
          </a:p>
          <a:p>
            <a:pPr eaLnBrk="0" hangingPunct="0">
              <a:lnSpc>
                <a:spcPct val="96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AdventureWorks.HumanResources.Employee</a:t>
            </a:r>
          </a:p>
        </p:txBody>
      </p:sp>
    </p:spTree>
    <p:extLst>
      <p:ext uri="{BB962C8B-B14F-4D97-AF65-F5344CB8AC3E}">
        <p14:creationId xmlns:p14="http://schemas.microsoft.com/office/powerpoint/2010/main" val="1548990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Operators in SQL Server</a:t>
            </a:r>
            <a:endParaRPr lang="bg-BG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Types of </a:t>
            </a:r>
            <a:r>
              <a:rPr lang="en-US" altLang="en-US" dirty="0" smtClean="0"/>
              <a:t>operators</a:t>
            </a:r>
            <a:endParaRPr lang="en-US" altLang="en-US" dirty="0"/>
          </a:p>
          <a:p>
            <a:pPr lvl="1"/>
            <a:r>
              <a:rPr lang="en-US" altLang="en-US" dirty="0" smtClean="0"/>
              <a:t>Arithmetic, e.g.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</a:p>
          <a:p>
            <a:pPr lvl="1"/>
            <a:r>
              <a:rPr lang="en-US" altLang="en-US" dirty="0" smtClean="0"/>
              <a:t>Comparison, e.g.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&lt;&gt;</a:t>
            </a:r>
          </a:p>
          <a:p>
            <a:pPr lvl="1"/>
            <a:r>
              <a:rPr lang="en-US" altLang="en-US" dirty="0" smtClean="0"/>
              <a:t>String concatenation (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Logical, e.g.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EXISTS</a:t>
            </a: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47106" name="Picture 2" descr="http://farm4.static.flickr.com/3152/2637871949_bcbfccb3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0812" y="1219200"/>
            <a:ext cx="2324100" cy="2324100"/>
          </a:xfrm>
          <a:prstGeom prst="roundRect">
            <a:avLst>
              <a:gd name="adj" fmla="val 6145"/>
            </a:avLst>
          </a:prstGeom>
          <a:noFill/>
        </p:spPr>
      </p:pic>
      <p:pic>
        <p:nvPicPr>
          <p:cNvPr id="47108" name="Picture 4" descr="http://chortle.ccsu.edu/java5/Notes/chap09A/bitBox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1412" y="4953000"/>
            <a:ext cx="1847850" cy="14954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4233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Expressions</a:t>
            </a:r>
            <a:endParaRPr lang="bg-BG" dirty="0"/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Expressions are combination </a:t>
            </a:r>
            <a:r>
              <a:rPr lang="en-US" altLang="en-US" dirty="0"/>
              <a:t>of symbols and operators</a:t>
            </a:r>
          </a:p>
          <a:p>
            <a:pPr lvl="1"/>
            <a:r>
              <a:rPr lang="en-US" altLang="en-US" dirty="0" smtClean="0"/>
              <a:t>Evaluated </a:t>
            </a:r>
            <a:r>
              <a:rPr lang="en-US" altLang="en-US" dirty="0"/>
              <a:t>to single scalar value</a:t>
            </a:r>
          </a:p>
          <a:p>
            <a:pPr lvl="1"/>
            <a:r>
              <a:rPr lang="en-US" altLang="en-US" dirty="0"/>
              <a:t>Result data type </a:t>
            </a:r>
            <a:r>
              <a:rPr lang="en-US" altLang="en-US" dirty="0" smtClean="0"/>
              <a:t>is dependent </a:t>
            </a:r>
            <a:r>
              <a:rPr lang="en-US" altLang="en-US" dirty="0"/>
              <a:t>on the elements within the expression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72068" name="Rectangle 4"/>
          <p:cNvSpPr>
            <a:spLocks noChangeArrowheads="1"/>
          </p:cNvSpPr>
          <p:nvPr/>
        </p:nvSpPr>
        <p:spPr bwMode="auto">
          <a:xfrm>
            <a:off x="1749424" y="4191000"/>
            <a:ext cx="86868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DATEDIFF(Year, HireDate, GETDATE()) * Salary / 1000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 [Annual Bonus]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</p:spTree>
    <p:extLst>
      <p:ext uri="{BB962C8B-B14F-4D97-AF65-F5344CB8AC3E}">
        <p14:creationId xmlns:p14="http://schemas.microsoft.com/office/powerpoint/2010/main" val="3991933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lnSpcReduction="10000"/>
          </a:bodyPr>
          <a:lstStyle/>
          <a:p>
            <a:pPr marL="450850" indent="-450850">
              <a:buFontTx/>
              <a:buAutoNum type="arabicPeriod"/>
              <a:tabLst/>
            </a:pPr>
            <a:r>
              <a:rPr lang="en-US" dirty="0"/>
              <a:t>Transact-SQL Programming Language</a:t>
            </a:r>
            <a:endParaRPr lang="bg-BG" dirty="0"/>
          </a:p>
          <a:p>
            <a:pPr marL="901700" lvl="1" indent="-271463"/>
            <a:r>
              <a:rPr lang="en-US" dirty="0"/>
              <a:t>Data Definition Language</a:t>
            </a:r>
          </a:p>
          <a:p>
            <a:pPr marL="901700" lvl="1" indent="-271463"/>
            <a:r>
              <a:rPr lang="en-US" dirty="0"/>
              <a:t>Data Control Language</a:t>
            </a:r>
          </a:p>
          <a:p>
            <a:pPr marL="901700" lvl="1" indent="-271463"/>
            <a:r>
              <a:rPr lang="en-US" dirty="0"/>
              <a:t>Data Manipulation Language</a:t>
            </a:r>
          </a:p>
          <a:p>
            <a:pPr marL="901700" lvl="1" indent="-271463"/>
            <a:r>
              <a:rPr lang="en-US" dirty="0"/>
              <a:t>Syntax Elements</a:t>
            </a:r>
            <a:endParaRPr lang="bg-BG" dirty="0"/>
          </a:p>
          <a:p>
            <a:pPr marL="450850" indent="-450850">
              <a:buFontTx/>
              <a:buAutoNum type="arabicPeriod"/>
              <a:tabLst/>
            </a:pPr>
            <a:r>
              <a:rPr lang="en-US" dirty="0"/>
              <a:t>Stored Procedures</a:t>
            </a:r>
            <a:endParaRPr lang="bg-BG" dirty="0"/>
          </a:p>
          <a:p>
            <a:pPr marL="901700" lvl="1" indent="-271463"/>
            <a:r>
              <a:rPr lang="en-US" dirty="0"/>
              <a:t>Introduction To Stored Procedures</a:t>
            </a:r>
          </a:p>
          <a:p>
            <a:pPr marL="901700" lvl="1" indent="-271463"/>
            <a:r>
              <a:rPr lang="en-US" dirty="0"/>
              <a:t>Using Stored Procedures</a:t>
            </a:r>
          </a:p>
          <a:p>
            <a:pPr marL="901700" lvl="1" indent="-271463"/>
            <a:r>
              <a:rPr lang="en-US" dirty="0"/>
              <a:t>Stored Procedures with Parameters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588" y="1191465"/>
            <a:ext cx="2522646" cy="252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b, statu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810" y="3969482"/>
            <a:ext cx="2206202" cy="217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Statement Level</a:t>
            </a:r>
          </a:p>
          <a:p>
            <a:pPr lvl="1"/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BEGIN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…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END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block</a:t>
            </a:r>
          </a:p>
          <a:p>
            <a:pPr lvl="1"/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…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block</a:t>
            </a:r>
          </a:p>
          <a:p>
            <a:pPr lvl="1"/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WHILE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constructs</a:t>
            </a:r>
          </a:p>
          <a:p>
            <a:r>
              <a:rPr lang="en-US" altLang="en-US" dirty="0"/>
              <a:t>Row Level</a:t>
            </a:r>
          </a:p>
          <a:p>
            <a:pPr lvl="1"/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CASE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smtClean="0"/>
              <a:t>statements</a:t>
            </a:r>
            <a:endParaRPr lang="en-US" altLang="en-US" dirty="0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Control-of-Flow Language Elements</a:t>
            </a:r>
            <a:endParaRPr lang="bg-BG" dirty="0"/>
          </a:p>
        </p:txBody>
      </p:sp>
      <p:pic>
        <p:nvPicPr>
          <p:cNvPr id="45058" name="Picture 2" descr="http://www.defensetech.org/archives/mind_contro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1812" y="1600200"/>
            <a:ext cx="2028824" cy="1991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6428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…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conditional statement is like in C</a:t>
            </a:r>
            <a:r>
              <a:rPr lang="en-US" sz="3000" dirty="0" smtClean="0"/>
              <a:t>#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44712" y="2148086"/>
            <a:ext cx="7912100" cy="12208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((SELECT COUNT(*) FROM Employees) &gt;= 100)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'Employees are at least 100'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4712" y="3746639"/>
            <a:ext cx="7912100" cy="2349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((SELECT COUNT(*) FROM Employees) &gt;= 100)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'Employees are at least 100'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'Employees are less than 100'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</p:txBody>
      </p:sp>
    </p:spTree>
    <p:extLst>
      <p:ext uri="{BB962C8B-B14F-4D97-AF65-F5344CB8AC3E}">
        <p14:creationId xmlns:p14="http://schemas.microsoft.com/office/powerpoint/2010/main" val="319582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loops are like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2974" y="2197360"/>
            <a:ext cx="77597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@n int = 10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'Calculating factoriel of ' + 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CAST(@n as varchar) + ' ...'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@factorial numeric(38) = 1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(@n &gt; 1)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@factorial = @factorial * @n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@n = @n - 1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@factorial</a:t>
            </a:r>
          </a:p>
        </p:txBody>
      </p:sp>
    </p:spTree>
    <p:extLst>
      <p:ext uri="{BB962C8B-B14F-4D97-AF65-F5344CB8AC3E}">
        <p14:creationId xmlns:p14="http://schemas.microsoft.com/office/powerpoint/2010/main" val="41216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examines a sequence of expressions and returns different value depending on the evaluation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9574" y="2761618"/>
            <a:ext cx="8826500" cy="2349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Salary, [Salary Level] =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WHEN Salary BETWEEN 0 and 9999 THEN 'Low'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WHEN Salary BETWEEN 10000 and 30000 THEN 'Average'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WHEN Salary &gt; 30000 THEN 'High'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'Unknown'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</p:spTree>
    <p:extLst>
      <p:ext uri="{BB962C8B-B14F-4D97-AF65-F5344CB8AC3E}">
        <p14:creationId xmlns:p14="http://schemas.microsoft.com/office/powerpoint/2010/main" val="157815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Control-of-Flow – </a:t>
            </a:r>
            <a:r>
              <a:rPr lang="en-US" dirty="0" smtClean="0"/>
              <a:t>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2132012" y="1295400"/>
            <a:ext cx="79121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@n tinyint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@n = 5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(@n BETWEEN 4 and 6)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BEGIN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(@n &gt; 0)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BEGIN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@n AS 'Number',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CASE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WHEN (@n % 2) = 1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THEN 'EVEN'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 'ODD'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END AS 'Type'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@n = @n - 1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END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END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 'NO ANALYSIS'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05532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Stored Procedures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3010" name="Picture 2" descr="http://www.edv-expert.de/img/ser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1312" y="1591304"/>
            <a:ext cx="3619500" cy="2675896"/>
          </a:xfrm>
          <a:prstGeom prst="roundRect">
            <a:avLst>
              <a:gd name="adj" fmla="val 396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98330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</a:t>
            </a:r>
            <a:r>
              <a:rPr lang="en-US" dirty="0"/>
              <a:t>Stored </a:t>
            </a:r>
            <a:r>
              <a:rPr lang="en-US" dirty="0" smtClean="0"/>
              <a:t>Procedures?</a:t>
            </a:r>
            <a:endParaRPr lang="bg-BG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Stored procedures </a:t>
            </a:r>
            <a:r>
              <a:rPr lang="en-US" altLang="en-US" dirty="0"/>
              <a:t>are named </a:t>
            </a:r>
            <a:r>
              <a:rPr lang="en-US" altLang="en-US" dirty="0" smtClean="0"/>
              <a:t>sequences of </a:t>
            </a:r>
            <a:r>
              <a:rPr lang="en-US" altLang="en-US" dirty="0"/>
              <a:t>T-SQL statements</a:t>
            </a:r>
          </a:p>
          <a:p>
            <a:pPr lvl="1"/>
            <a:r>
              <a:rPr lang="en-US" dirty="0"/>
              <a:t>Encapsulate repetitive </a:t>
            </a:r>
            <a:r>
              <a:rPr lang="en-US" dirty="0" smtClean="0"/>
              <a:t>program logic</a:t>
            </a:r>
            <a:endParaRPr lang="en-US" dirty="0"/>
          </a:p>
          <a:p>
            <a:pPr lvl="1"/>
            <a:r>
              <a:rPr lang="en-US" dirty="0" smtClean="0"/>
              <a:t>Can accept </a:t>
            </a:r>
            <a:r>
              <a:rPr lang="en-US" dirty="0"/>
              <a:t>input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Can return output results</a:t>
            </a:r>
            <a:endParaRPr lang="en-US" dirty="0"/>
          </a:p>
          <a:p>
            <a:r>
              <a:rPr lang="en-US" dirty="0" smtClean="0"/>
              <a:t>Benefits of stored procedures</a:t>
            </a:r>
          </a:p>
          <a:p>
            <a:pPr lvl="1"/>
            <a:r>
              <a:rPr lang="en-US" dirty="0" smtClean="0"/>
              <a:t>Share application logic</a:t>
            </a:r>
          </a:p>
          <a:p>
            <a:pPr lvl="1"/>
            <a:r>
              <a:rPr lang="en-US" dirty="0" smtClean="0"/>
              <a:t>Improved performance</a:t>
            </a:r>
          </a:p>
          <a:p>
            <a:pPr lvl="1"/>
            <a:r>
              <a:rPr lang="en-US" dirty="0" smtClean="0"/>
              <a:t>Reduced network traffic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79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Stored Procedures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CREATE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PROCEDURE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…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AS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…</a:t>
            </a:r>
          </a:p>
          <a:p>
            <a:r>
              <a:rPr lang="en-US" altLang="en-US" dirty="0"/>
              <a:t>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2130424" y="2895600"/>
            <a:ext cx="792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</a:t>
            </a:r>
            <a:r>
              <a:rPr lang="en-GB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dbo.usp_SelectEmployeesBySeniority </a:t>
            </a:r>
            <a:endParaRPr lang="bg-BG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*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DATEDIFF(Year, HireDate, GETDATE()) &gt;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970818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Executing Stored Procedures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Executing a stored procedure </a:t>
            </a:r>
            <a:r>
              <a:rPr lang="en-US" dirty="0" smtClean="0"/>
              <a:t>by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EXEC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pPr>
              <a:spcBef>
                <a:spcPts val="1800"/>
              </a:spcBef>
            </a:pP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Executing </a:t>
            </a:r>
            <a:r>
              <a:rPr lang="en-US" dirty="0"/>
              <a:t>a stored procedure within </a:t>
            </a:r>
            <a:r>
              <a:rPr lang="en-US" dirty="0" smtClean="0"/>
              <a:t>an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INSERT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statement</a:t>
            </a:r>
            <a:endParaRPr lang="en-US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2124074" y="2333473"/>
            <a:ext cx="79375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usp_SelectEmployeesBySeniority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0261" name="Rectangle 5"/>
          <p:cNvSpPr>
            <a:spLocks noChangeArrowheads="1"/>
          </p:cNvSpPr>
          <p:nvPr/>
        </p:nvSpPr>
        <p:spPr bwMode="auto">
          <a:xfrm>
            <a:off x="2124074" y="5029200"/>
            <a:ext cx="79375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 INTO Customers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usp_SelectEmployeesBySeniority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014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Altering Stored Procedures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ALTER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PROCEDURE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statement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2130424" y="2197360"/>
            <a:ext cx="7924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</a:t>
            </a:r>
            <a:r>
              <a:rPr lang="en-GB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SoftUni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PROC usp_SelectEmployeesBySeniority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FirstName, LastName, HireDate,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DATEDIFF(Year, HireDate, GETDATE()) as Years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DATEDIFF(Year, HireDate, GETDATE()) &gt;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 BY HireDate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922429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buFontTx/>
              <a:buAutoNum type="arabicPeriod" startAt="3"/>
              <a:tabLst/>
            </a:pPr>
            <a:r>
              <a:rPr lang="en-US" dirty="0"/>
              <a:t>Triggers</a:t>
            </a:r>
            <a:endParaRPr lang="bg-BG" dirty="0"/>
          </a:p>
          <a:p>
            <a:pPr marL="901700" lvl="1" indent="-271463"/>
            <a:r>
              <a:rPr lang="en-US" dirty="0"/>
              <a:t>After Triggers</a:t>
            </a:r>
          </a:p>
          <a:p>
            <a:pPr marL="901700" lvl="1" indent="-271463"/>
            <a:r>
              <a:rPr lang="en-US" dirty="0"/>
              <a:t>Instead Of Triggers</a:t>
            </a:r>
            <a:endParaRPr lang="bg-BG" dirty="0"/>
          </a:p>
          <a:p>
            <a:pPr marL="446088" indent="-446088">
              <a:buFontTx/>
              <a:buAutoNum type="arabicPeriod" startAt="3"/>
              <a:tabLst/>
            </a:pPr>
            <a:r>
              <a:rPr lang="en-US" dirty="0"/>
              <a:t>User-Defined Functions</a:t>
            </a:r>
            <a:endParaRPr lang="bg-BG" dirty="0"/>
          </a:p>
          <a:p>
            <a:pPr marL="901700" lvl="1" indent="-271463"/>
            <a:r>
              <a:rPr lang="en-US" dirty="0"/>
              <a:t>Scalar User-Defined Functions</a:t>
            </a:r>
          </a:p>
          <a:p>
            <a:pPr marL="901700" lvl="1" indent="-271463"/>
            <a:r>
              <a:rPr lang="en-US" dirty="0"/>
              <a:t>Multi-Statement Table-Valued Functions</a:t>
            </a:r>
          </a:p>
          <a:p>
            <a:pPr marL="901700" lvl="1" indent="-271463"/>
            <a:r>
              <a:rPr lang="en-US" dirty="0"/>
              <a:t>Inline Table-Valued Functions</a:t>
            </a:r>
          </a:p>
          <a:p>
            <a:pPr marL="446088" indent="-446088">
              <a:buFontTx/>
              <a:buAutoNum type="arabicPeriod" startAt="3"/>
              <a:tabLst/>
            </a:pPr>
            <a:r>
              <a:rPr lang="en-US" dirty="0"/>
              <a:t>Database </a:t>
            </a:r>
            <a:r>
              <a:rPr lang="en-US" dirty="0" smtClean="0"/>
              <a:t>Cursors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588" y="1191465"/>
            <a:ext cx="2522646" cy="252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b, statu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810" y="3969482"/>
            <a:ext cx="2206202" cy="217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85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DROP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PROCEDURE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Procedure information is removed from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sysobjects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syscomments</a:t>
            </a:r>
            <a:r>
              <a:rPr lang="en-US" b="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system tables</a:t>
            </a:r>
            <a:endParaRPr lang="en-US" altLang="en-US" dirty="0" smtClean="0"/>
          </a:p>
          <a:p>
            <a:pPr>
              <a:lnSpc>
                <a:spcPct val="100000"/>
              </a:lnSpc>
            </a:pPr>
            <a:r>
              <a:rPr lang="en-US" altLang="en-US" dirty="0" smtClean="0"/>
              <a:t>You could check </a:t>
            </a:r>
            <a:r>
              <a:rPr lang="en-US" altLang="en-US" dirty="0"/>
              <a:t>if </a:t>
            </a:r>
            <a:r>
              <a:rPr lang="en-US" altLang="en-US" dirty="0" smtClean="0"/>
              <a:t>any objects </a:t>
            </a:r>
            <a:r>
              <a:rPr lang="en-US" altLang="en-US" dirty="0"/>
              <a:t>depend on the stored procedure </a:t>
            </a:r>
            <a:r>
              <a:rPr lang="en-US" altLang="en-US" dirty="0" smtClean="0"/>
              <a:t>by executing </a:t>
            </a:r>
            <a:r>
              <a:rPr lang="en-US" altLang="en-US" dirty="0"/>
              <a:t>the system stored procedure </a:t>
            </a:r>
            <a:r>
              <a:rPr lang="en-US" alt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sp_depends</a:t>
            </a:r>
            <a:endParaRPr lang="en-US" alt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Dropping Stored Procedures</a:t>
            </a:r>
            <a:endParaRPr lang="bg-BG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2436813" y="1885952"/>
            <a:ext cx="73453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PROC usp_SelectEmployeesBySeniority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36813" y="5238690"/>
            <a:ext cx="73453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sp_depends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'usp_SelectEmployeesBySeniority'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830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Stored Procedures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>Using Parameters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6684" y="1560374"/>
            <a:ext cx="4777528" cy="2991642"/>
          </a:xfrm>
          <a:prstGeom prst="roundRect">
            <a:avLst>
              <a:gd name="adj" fmla="val 40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34485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altLang="en-US" dirty="0"/>
              <a:t>To define a </a:t>
            </a:r>
            <a:r>
              <a:rPr lang="en-US" altLang="en-US" dirty="0" smtClean="0"/>
              <a:t>parameterized procedure </a:t>
            </a:r>
            <a:r>
              <a:rPr lang="en-US" altLang="en-US" dirty="0"/>
              <a:t>use the syntax</a:t>
            </a:r>
            <a:r>
              <a:rPr lang="en-US" altLang="en-US" dirty="0" smtClean="0"/>
              <a:t>:</a:t>
            </a:r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>
              <a:spcBef>
                <a:spcPct val="35000"/>
              </a:spcBef>
            </a:pPr>
            <a:r>
              <a:rPr lang="en-US" dirty="0" smtClean="0"/>
              <a:t>Choose carefully the parameter types, and provide </a:t>
            </a:r>
            <a:r>
              <a:rPr lang="en-US" dirty="0"/>
              <a:t>appropriate default </a:t>
            </a:r>
            <a:r>
              <a:rPr lang="en-US" dirty="0" smtClean="0"/>
              <a:t>values</a:t>
            </a:r>
            <a:endParaRPr lang="en-US" alt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</a:t>
            </a:r>
            <a:r>
              <a:rPr lang="en-US" dirty="0" smtClean="0"/>
              <a:t>Parameterized Procedures</a:t>
            </a:r>
            <a:endParaRPr lang="bg-BG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2208212" y="2108537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 usp_ProcedureName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[(@parameter1Name parameterType,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@parameter2Name parameterType,…)] AS</a:t>
            </a:r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2208212" y="5004137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usp_SelectEmployeesBySeniority(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@minYearsAtWork int = 5) 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93372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Parameterized Stored Procedures </a:t>
            </a:r>
            <a:r>
              <a:rPr lang="en-US" smtClean="0"/>
              <a:t>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1412" y="1676400"/>
            <a:ext cx="97536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usp_SelectEmployeesBySeniority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(@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minYearsAtWork int = 5)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FirstName, LastName, HireDate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DATEDIFF(Year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HireDate, GETDATE()) as Years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DATEDIFF(Year, HireDate, GETDATE())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@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minYearsAtWork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 BY HireDate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usp_SelectEmployeesBySeniority 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usp_SelectEmployeesBySeniority</a:t>
            </a:r>
          </a:p>
        </p:txBody>
      </p:sp>
    </p:spTree>
    <p:extLst>
      <p:ext uri="{BB962C8B-B14F-4D97-AF65-F5344CB8AC3E}">
        <p14:creationId xmlns:p14="http://schemas.microsoft.com/office/powerpoint/2010/main" val="351392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Passing </a:t>
            </a:r>
            <a:r>
              <a:rPr lang="en-US" dirty="0" smtClean="0"/>
              <a:t>values </a:t>
            </a:r>
            <a:r>
              <a:rPr lang="en-US" dirty="0"/>
              <a:t>by </a:t>
            </a:r>
            <a:r>
              <a:rPr lang="en-US" dirty="0" smtClean="0"/>
              <a:t>parameter name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987381" lvl="3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Passing </a:t>
            </a:r>
            <a:r>
              <a:rPr lang="en-US" dirty="0" smtClean="0"/>
              <a:t>values </a:t>
            </a:r>
            <a:r>
              <a:rPr lang="en-US" dirty="0"/>
              <a:t>by </a:t>
            </a:r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Passing Parameter </a:t>
            </a:r>
            <a:r>
              <a:rPr lang="en-US" altLang="en-US" dirty="0"/>
              <a:t>Values</a:t>
            </a:r>
            <a:endParaRPr lang="bg-BG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2062162" y="1860590"/>
            <a:ext cx="80645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usp_AddCustomer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@customerID = 'ALFKI',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@contactName = 'Maria Anders',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@companyName = 'Alfreds Futterkiste',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@contactTitle = 'Sales Representative',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@address = 'Obere Str. 57',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@city = 'Berlin',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@postalCode = '12209',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@country = 'Germany',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@phone = '030-0074321' </a:t>
            </a:r>
          </a:p>
        </p:txBody>
      </p:sp>
      <p:sp>
        <p:nvSpPr>
          <p:cNvPr id="482309" name="Rectangle 5"/>
          <p:cNvSpPr>
            <a:spLocks noChangeArrowheads="1"/>
          </p:cNvSpPr>
          <p:nvPr/>
        </p:nvSpPr>
        <p:spPr bwMode="auto">
          <a:xfrm>
            <a:off x="2062162" y="5638800"/>
            <a:ext cx="80645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usp_AddCustomer 'ALFKI2', 'Alfreds Futterkiste', 'Maria Anders', 'Sales Representative', 'Obere Str. 57', 'Berlin', NULL, '12209', 'Germany', '030-0074321'</a:t>
            </a:r>
          </a:p>
        </p:txBody>
      </p:sp>
    </p:spTree>
    <p:extLst>
      <p:ext uri="{BB962C8B-B14F-4D97-AF65-F5344CB8AC3E}">
        <p14:creationId xmlns:p14="http://schemas.microsoft.com/office/powerpoint/2010/main" val="606165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Values Using OUTPUT Parameters</a:t>
            </a:r>
            <a:endParaRPr lang="bg-BG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2208212" y="1752600"/>
            <a:ext cx="7772400" cy="44028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 dbo.usp_AddNumbers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@firstNumber smallint,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@secondNumber smallint,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@result int OUTPUT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SET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@result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@firstNumber + @secondNumber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@answer smallint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EXECUTE usp_AddNumbers 5, 6,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@answer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'The result is: ',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@answer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The result is: 11</a:t>
            </a:r>
          </a:p>
        </p:txBody>
      </p:sp>
      <p:sp>
        <p:nvSpPr>
          <p:cNvPr id="483333" name="AutoShape 5"/>
          <p:cNvSpPr>
            <a:spLocks noChangeArrowheads="1"/>
          </p:cNvSpPr>
          <p:nvPr/>
        </p:nvSpPr>
        <p:spPr bwMode="auto">
          <a:xfrm>
            <a:off x="7008813" y="1447801"/>
            <a:ext cx="3095625" cy="953453"/>
          </a:xfrm>
          <a:prstGeom prst="wedgeRoundRectCallout">
            <a:avLst>
              <a:gd name="adj1" fmla="val -95691"/>
              <a:gd name="adj2" fmla="val 14666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Creating stored procedure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83334" name="AutoShape 6"/>
          <p:cNvSpPr>
            <a:spLocks noChangeArrowheads="1"/>
          </p:cNvSpPr>
          <p:nvPr/>
        </p:nvSpPr>
        <p:spPr bwMode="auto">
          <a:xfrm>
            <a:off x="7161213" y="3810001"/>
            <a:ext cx="2943225" cy="953453"/>
          </a:xfrm>
          <a:prstGeom prst="wedgeRoundRectCallout">
            <a:avLst>
              <a:gd name="adj1" fmla="val -107611"/>
              <a:gd name="adj2" fmla="val 511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Executing stored procedure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83335" name="AutoShape 7"/>
          <p:cNvSpPr>
            <a:spLocks noChangeArrowheads="1"/>
          </p:cNvSpPr>
          <p:nvPr/>
        </p:nvSpPr>
        <p:spPr bwMode="auto">
          <a:xfrm>
            <a:off x="7008813" y="5562600"/>
            <a:ext cx="3095625" cy="527804"/>
          </a:xfrm>
          <a:prstGeom prst="wedgeRoundRectCallout">
            <a:avLst>
              <a:gd name="adj1" fmla="val -112526"/>
              <a:gd name="adj2" fmla="val 1807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Execution results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157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Returning Values Using The Return Statement</a:t>
            </a:r>
            <a:endParaRPr lang="bg-BG" sz="3600" dirty="0"/>
          </a:p>
        </p:txBody>
      </p:sp>
      <p:sp>
        <p:nvSpPr>
          <p:cNvPr id="489475" name="Rectangle 3"/>
          <p:cNvSpPr>
            <a:spLocks noChangeArrowheads="1"/>
          </p:cNvSpPr>
          <p:nvPr/>
        </p:nvSpPr>
        <p:spPr bwMode="auto">
          <a:xfrm>
            <a:off x="1141412" y="1295401"/>
            <a:ext cx="99060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usp_NewEmployee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@firstName nvarchar(50), @lastName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@jobTitle nvarchar(50), @deptId int, @salary money)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INSERT INTO Employees(FirstName, LastName,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JobTitle, DepartmentID, HireDate, Salary)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VALUES (@firstName, @lastName, @jobTitle, @deptId,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GETDATE(), @salary)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SCOPE_IDENTITY()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@newEmployeeId 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@newEmployeeId =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usp_NewEmployee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@firstName='Steve', @lastName='Jobs', @jobTitle='Trainee',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@deptId=1, @salary=7500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EmployeeID, FirstName, 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EmployeeId = @newEmployeeId</a:t>
            </a:r>
          </a:p>
        </p:txBody>
      </p:sp>
    </p:spTree>
    <p:extLst>
      <p:ext uri="{BB962C8B-B14F-4D97-AF65-F5344CB8AC3E}">
        <p14:creationId xmlns:p14="http://schemas.microsoft.com/office/powerpoint/2010/main" val="80995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Triggers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8674" name="Picture 2" descr="http://www.pyramydair.com/blog/images/men-triggers-we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5573" y="1523463"/>
            <a:ext cx="4015722" cy="29337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7" name="Picture 5" descr="E:\Movies\Job Projects\Current Job\2.6. Intro to Transact-SQL\largeCalloutCoachTrigger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612" y="1524000"/>
            <a:ext cx="2930522" cy="29305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15874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Triggers?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Triggers are very much like stored </a:t>
            </a:r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Called in case of specific event</a:t>
            </a:r>
          </a:p>
          <a:p>
            <a:r>
              <a:rPr lang="en-US" dirty="0" smtClean="0"/>
              <a:t>We </a:t>
            </a:r>
            <a:r>
              <a:rPr lang="en-US" dirty="0"/>
              <a:t>do not call triggers explicitly</a:t>
            </a:r>
          </a:p>
          <a:p>
            <a:pPr lvl="1"/>
            <a:r>
              <a:rPr lang="en-US" dirty="0"/>
              <a:t>Triggers are attached to a table</a:t>
            </a:r>
          </a:p>
          <a:p>
            <a:pPr lvl="1"/>
            <a:r>
              <a:rPr lang="en-US" dirty="0"/>
              <a:t>Triggers are fired when a certain SQL statement is executed against the contents of the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E.g. when a new row is inserted in given table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63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Triggers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triggers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After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triggers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Instead-of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triggers</a:t>
            </a:r>
          </a:p>
          <a:p>
            <a:r>
              <a:rPr lang="en-US" dirty="0"/>
              <a:t>After </a:t>
            </a:r>
            <a:r>
              <a:rPr lang="en-US" dirty="0" smtClean="0"/>
              <a:t>triggers</a:t>
            </a:r>
          </a:p>
          <a:p>
            <a:pPr lvl="1"/>
            <a:r>
              <a:rPr lang="en-US" dirty="0" smtClean="0"/>
              <a:t>Fired </a:t>
            </a:r>
            <a:r>
              <a:rPr lang="en-US" dirty="0"/>
              <a:t>when the SQL operation has completed and just before committing to the database</a:t>
            </a:r>
          </a:p>
          <a:p>
            <a:r>
              <a:rPr lang="en-US" dirty="0" smtClean="0"/>
              <a:t>Instead-of triggers</a:t>
            </a:r>
          </a:p>
          <a:p>
            <a:pPr lvl="1"/>
            <a:r>
              <a:rPr lang="en-US" dirty="0" smtClean="0"/>
              <a:t>Replace </a:t>
            </a:r>
            <a:r>
              <a:rPr lang="en-US" dirty="0"/>
              <a:t>the actual database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420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http://www.artistsvalley.com/images/icons/Database%20Application%20Icons/Datasource%20SQL%20Script/256x256/Datasource%20SQL%20Scrip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45508">
            <a:off x="2131916" y="1629234"/>
            <a:ext cx="4115946" cy="2743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60418" name="Picture 2" descr="http://i146.photobucket.com/albums/r260/renatovms/The-Beginning-EP-Cover-300x3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446894">
            <a:off x="6077985" y="1547007"/>
            <a:ext cx="3582900" cy="2743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 fov="4200000">
              <a:rot lat="170873" lon="1784080" rev="21385218"/>
            </a:camera>
            <a:lightRig rig="threePt" dir="t"/>
          </a:scene3d>
        </p:spPr>
      </p:pic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Transact-SQL </a:t>
            </a:r>
            <a:r>
              <a:rPr lang="en-US" dirty="0" smtClean="0"/>
              <a:t>Language</a:t>
            </a:r>
            <a:endParaRPr lang="bg-BG" dirty="0"/>
          </a:p>
        </p:txBody>
      </p:sp>
      <p:sp>
        <p:nvSpPr>
          <p:cNvPr id="7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02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Triggers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</a:t>
            </a:r>
            <a:r>
              <a:rPr lang="en-US" dirty="0" smtClean="0"/>
              <a:t>"for-triggers</a:t>
            </a:r>
            <a:r>
              <a:rPr lang="en-US" dirty="0"/>
              <a:t>" or just </a:t>
            </a:r>
            <a:r>
              <a:rPr lang="en-US" dirty="0" smtClean="0"/>
              <a:t>"triggers</a:t>
            </a:r>
            <a:r>
              <a:rPr lang="en-US" dirty="0"/>
              <a:t>"</a:t>
            </a:r>
          </a:p>
          <a:p>
            <a:r>
              <a:rPr lang="en-US" dirty="0"/>
              <a:t>Defined by the keyword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FOR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1903412" y="2615148"/>
            <a:ext cx="8382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TRIGGER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tr_TownsUpdate ON Towns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UPDATE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(EXISTS(SELECT * FROM inserted WHERE Name IS NULL) 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EXISTS(SELECT * FROM inserted WHERE LEN(Name) = 0))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RAISERROR('Town name cannot be empty.', 16,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ROLLBACK TRAN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 Towns SET Name='' WHERE TownId=1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780213" y="4837748"/>
            <a:ext cx="3095625" cy="953453"/>
          </a:xfrm>
          <a:prstGeom prst="wedgeRoundRectCallout">
            <a:avLst>
              <a:gd name="adj1" fmla="val -68562"/>
              <a:gd name="adj2" fmla="val 6602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cause and error</a:t>
            </a:r>
            <a:endParaRPr lang="bg-BG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171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Instead Of Triggers</a:t>
            </a:r>
            <a:endParaRPr lang="bg-BG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by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INSTEAD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OF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2208212" y="1999595"/>
            <a:ext cx="77724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Accounts(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Username varchar(10) NOT NULL PRIMARY KEY,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[Password] varchar(20) NOT NULL,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Active CHAR NOT NULL DEFAULT 'Y')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TRIGGER tr_AccountsDelete ON Accounts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INSTEAD OF DELETE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UPDATE a SET Active = 'N'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Accounts a JOIN DELETED 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d.Username = a.Username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a.Active = 'Y'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590315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User-Defined Functions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2530" name="Picture 2" descr="http://i.zdnet.com/blogs/frustrated_computer_us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6812" y="1636117"/>
            <a:ext cx="3124200" cy="2077594"/>
          </a:xfrm>
          <a:prstGeom prst="roundRect">
            <a:avLst>
              <a:gd name="adj" fmla="val 558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532" name="Picture 4" descr="http://www.icondrawer.com/img/icons_512/User_Delete_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89212" y="2849334"/>
            <a:ext cx="3105150" cy="17287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92938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Types of User-Defined Functions</a:t>
            </a:r>
            <a:endParaRPr lang="bg-BG" sz="3800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 </a:t>
            </a:r>
            <a:r>
              <a:rPr lang="en-US" dirty="0" smtClean="0"/>
              <a:t>functions (like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SQRT(…)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smtClean="0"/>
              <a:t>the </a:t>
            </a:r>
            <a:r>
              <a:rPr lang="en-US" dirty="0"/>
              <a:t>built-in </a:t>
            </a:r>
            <a:r>
              <a:rPr lang="en-US" dirty="0" smtClean="0"/>
              <a:t>functions</a:t>
            </a:r>
            <a:endParaRPr lang="en-US" dirty="0"/>
          </a:p>
          <a:p>
            <a:r>
              <a:rPr lang="en-US" dirty="0" smtClean="0"/>
              <a:t>Table-valued functions</a:t>
            </a:r>
          </a:p>
          <a:p>
            <a:pPr lvl="1"/>
            <a:r>
              <a:rPr lang="en-US" dirty="0" smtClean="0"/>
              <a:t>Similar to a view with parameters</a:t>
            </a:r>
          </a:p>
          <a:p>
            <a:pPr lvl="1"/>
            <a:r>
              <a:rPr lang="en-US" dirty="0" smtClean="0"/>
              <a:t>Return a table as a result of single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Aggregate functions (like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SUM(…)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Perform calculation over set of inputs values</a:t>
            </a:r>
          </a:p>
          <a:p>
            <a:pPr lvl="1"/>
            <a:r>
              <a:rPr lang="en-US" dirty="0" smtClean="0"/>
              <a:t>Defined through external .NET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49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dirty="0" smtClean="0"/>
              <a:t>To create / modify / delete function use:</a:t>
            </a:r>
            <a:endParaRPr lang="en-US" altLang="en-US" dirty="0"/>
          </a:p>
          <a:p>
            <a:pPr lvl="1">
              <a:lnSpc>
                <a:spcPts val="3600"/>
              </a:lnSpc>
            </a:pPr>
            <a:r>
              <a:rPr lang="en-US" alt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CREATE FUNCTION &lt;function_name&gt; RETURNS &lt;datatype</a:t>
            </a:r>
            <a:r>
              <a:rPr lang="en-US" altLang="en-US" b="1" i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 …</a:t>
            </a:r>
          </a:p>
          <a:p>
            <a:pPr lvl="1">
              <a:lnSpc>
                <a:spcPts val="3600"/>
              </a:lnSpc>
            </a:pP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ALTER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FUNCTION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DROP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FUNCTION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700" dirty="0"/>
              <a:t>Creating and Modifying Functions</a:t>
            </a:r>
            <a:endParaRPr lang="bg-BG" sz="3700" dirty="0"/>
          </a:p>
        </p:txBody>
      </p:sp>
      <p:sp>
        <p:nvSpPr>
          <p:cNvPr id="485381" name="Rectangle 5"/>
          <p:cNvSpPr>
            <a:spLocks noChangeArrowheads="1"/>
          </p:cNvSpPr>
          <p:nvPr/>
        </p:nvSpPr>
        <p:spPr bwMode="auto">
          <a:xfrm>
            <a:off x="1366836" y="3474626"/>
            <a:ext cx="945197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FUNCTION ufn_CalcBonus(@salary money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RETURNS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money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(@salary &lt; 10000)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1000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(@salary BETWEEN 10000 and 30000)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@salary /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3500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5677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User-Defined Functions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invoked at any place where a scalar expression of the same data type is allowed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RETURNS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clause</a:t>
            </a:r>
          </a:p>
          <a:p>
            <a:pPr lvl="1"/>
            <a:r>
              <a:rPr lang="en-US" dirty="0" smtClean="0"/>
              <a:t>Specifies the returned data type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Return type is any data type except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Times New Roman" pitchFamily="18" charset="0"/>
              </a:rPr>
              <a:t>text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Times New Roman" pitchFamily="18" charset="0"/>
              </a:rPr>
              <a:t>ntext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Times New Roman" pitchFamily="18" charset="0"/>
              </a:rPr>
              <a:t>image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Times New Roman" pitchFamily="18" charset="0"/>
              </a:rPr>
              <a:t>cursor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noProof="1" smtClean="0">
                <a:cs typeface="Times New Roman" pitchFamily="18" charset="0"/>
              </a:rPr>
              <a:t>or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Times New Roman" pitchFamily="18" charset="0"/>
              </a:rPr>
              <a:t>timestamp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Function </a:t>
            </a:r>
            <a:r>
              <a:rPr lang="en-US" dirty="0" smtClean="0"/>
              <a:t>body is </a:t>
            </a:r>
            <a:r>
              <a:rPr lang="en-US" dirty="0"/>
              <a:t>defined within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BEGIN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END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Should end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&lt;some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value&gt;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25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Table-Valued Functions</a:t>
            </a:r>
            <a:endParaRPr lang="bg-BG"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Inline table-valued functions</a:t>
            </a:r>
          </a:p>
          <a:p>
            <a:pPr lvl="1"/>
            <a:r>
              <a:rPr lang="en-US" dirty="0" smtClean="0"/>
              <a:t>Return a table as result (just like a view)</a:t>
            </a:r>
          </a:p>
          <a:p>
            <a:pPr lvl="1"/>
            <a:r>
              <a:rPr lang="en-US" dirty="0" smtClean="0"/>
              <a:t>Could take some parameters</a:t>
            </a:r>
          </a:p>
          <a:p>
            <a:r>
              <a:rPr lang="en-US" dirty="0" smtClean="0"/>
              <a:t>The content </a:t>
            </a:r>
            <a:r>
              <a:rPr lang="en-US" dirty="0"/>
              <a:t>of the function is </a:t>
            </a:r>
            <a:r>
              <a:rPr lang="en-US" dirty="0" smtClean="0"/>
              <a:t>a single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statement</a:t>
            </a:r>
          </a:p>
          <a:p>
            <a:pPr lvl="1"/>
            <a:r>
              <a:rPr lang="en-US" dirty="0" smtClean="0"/>
              <a:t>The function body does not </a:t>
            </a:r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BEGIN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END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specifies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as </a:t>
            </a:r>
            <a:r>
              <a:rPr lang="en-US" dirty="0" smtClean="0"/>
              <a:t>data type</a:t>
            </a:r>
            <a:endParaRPr lang="en-US" dirty="0"/>
          </a:p>
          <a:p>
            <a:r>
              <a:rPr lang="en-US" dirty="0" smtClean="0"/>
              <a:t>The returned table structure is </a:t>
            </a:r>
            <a:r>
              <a:rPr lang="en-US" dirty="0"/>
              <a:t>defined by the result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26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Defining the function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Calling the </a:t>
            </a:r>
            <a:r>
              <a:rPr lang="en-US" dirty="0" smtClean="0"/>
              <a:t>function with a parameter</a:t>
            </a:r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Inline Table-Valued Functions Example</a:t>
            </a:r>
            <a:endParaRPr lang="bg-BG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2208212" y="1703726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FUNCTION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fn_EmployeeNamesForJobTitle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@jobTitleParameter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nvarchar(30) 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RETURNS TABLE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FirstName, LastName, JobTitle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SoftUni.dbo.Employees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JobTitle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@jobTitleParameter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95621" name="Rectangle 5"/>
          <p:cNvSpPr>
            <a:spLocks noChangeArrowheads="1"/>
          </p:cNvSpPr>
          <p:nvPr/>
        </p:nvSpPr>
        <p:spPr bwMode="auto">
          <a:xfrm>
            <a:off x="2208212" y="600069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 FROM fn_EmployeeNamesForJobTitle(N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'Stocker')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699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BEGIN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enclose multiple statements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clause </a:t>
            </a:r>
            <a:r>
              <a:rPr lang="en-US" dirty="0" smtClean="0"/>
              <a:t>–  </a:t>
            </a:r>
            <a:r>
              <a:rPr lang="en-US" dirty="0"/>
              <a:t>specifies table data type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clause </a:t>
            </a:r>
            <a:r>
              <a:rPr lang="en-US" dirty="0" smtClean="0"/>
              <a:t>– names </a:t>
            </a:r>
            <a:r>
              <a:rPr lang="en-US" dirty="0"/>
              <a:t>and defines the table</a:t>
            </a:r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Multi-Statement Table-Valued Functions</a:t>
            </a:r>
            <a:endParaRPr lang="bg-BG" dirty="0"/>
          </a:p>
        </p:txBody>
      </p:sp>
      <p:pic>
        <p:nvPicPr>
          <p:cNvPr id="17410" name="Picture 2" descr="http://theperfumedcourt.com/images/retur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7012" y="3733800"/>
            <a:ext cx="3819524" cy="2541850"/>
          </a:xfrm>
          <a:prstGeom prst="roundRect">
            <a:avLst>
              <a:gd name="adj" fmla="val 482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13398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Multi-Statement Table-Valued </a:t>
            </a:r>
            <a:r>
              <a:rPr lang="en-US" dirty="0" smtClean="0"/>
              <a:t>Function – Example</a:t>
            </a:r>
            <a:endParaRPr lang="bg-BG" dirty="0"/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2284412" y="1600201"/>
            <a:ext cx="7620000" cy="47429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FUNCTION fn_ListEmployees(@format nvarchar(5))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RETURNS @tbl_Employees TABLE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(EmployeeID int PRIMARY KEY NOT NULL,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[Employee Name] Nvarchar(61) NOT NULL)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@format = 'short'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INSERT @tbl_Employees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EmployeeID, LastName FROM Employees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@format = 'long'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INSERT @tbl_Employees SELECT EmployeeID,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(FirstName + ' ' + LastName) FROM Employees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29742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Transact-SQL</a:t>
            </a:r>
            <a:r>
              <a:rPr lang="en-US" dirty="0" smtClean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T-SQL</a:t>
            </a:r>
            <a:r>
              <a:rPr lang="en-US" dirty="0" smtClean="0"/>
              <a:t>) is database manipulation language, an extension to SQL</a:t>
            </a:r>
          </a:p>
          <a:p>
            <a:pPr lvl="1"/>
            <a:r>
              <a:rPr lang="en-US" dirty="0" smtClean="0"/>
              <a:t>Supported by Microsoft SQL Server and Sybase</a:t>
            </a:r>
          </a:p>
          <a:p>
            <a:pPr lvl="1"/>
            <a:r>
              <a:rPr lang="en-US" dirty="0" smtClean="0"/>
              <a:t>Used for stored procedures, functions, triggers</a:t>
            </a:r>
          </a:p>
          <a:p>
            <a:r>
              <a:rPr lang="en-US" dirty="0" smtClean="0"/>
              <a:t>Transact-SQL extends SQL with few additional features: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 smtClean="0"/>
              <a:t>Control flow constructs (ifs, loops, etc.)</a:t>
            </a:r>
          </a:p>
          <a:p>
            <a:pPr lvl="1"/>
            <a:r>
              <a:rPr lang="en-US" dirty="0" smtClean="0"/>
              <a:t>Functions for strings, dates, math,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Transact-SQL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4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Cursors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088284" y="5754968"/>
            <a:ext cx="9654328" cy="688256"/>
          </a:xfrm>
        </p:spPr>
        <p:txBody>
          <a:bodyPr/>
          <a:lstStyle/>
          <a:p>
            <a:r>
              <a:rPr lang="en-US" dirty="0" smtClean="0"/>
              <a:t>Processing Each Record in a Record Set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35212" y="1219200"/>
            <a:ext cx="7415972" cy="3422378"/>
            <a:chOff x="510564" y="1143000"/>
            <a:chExt cx="7415972" cy="342237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7464" y="1143000"/>
              <a:ext cx="6709072" cy="3422378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247900" y="2298700"/>
              <a:ext cx="6654886" cy="1524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ight Arrow 3"/>
            <p:cNvSpPr/>
            <p:nvPr/>
          </p:nvSpPr>
          <p:spPr>
            <a:xfrm>
              <a:off x="510564" y="2223262"/>
              <a:ext cx="632436" cy="318516"/>
            </a:xfrm>
            <a:prstGeom prst="rightArrow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469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Cursors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08212" y="1231642"/>
            <a:ext cx="76200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empCursor CURSOR READ_ONLY FOR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FirstName, LastName 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OPEN empCursor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@firstName char(50), @lastName 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FETCH NEXT FROM empCursor INTO @firstName, @lastName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@@FETCH_STATUS =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@firstName + ' ' + @lastName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FETCH NEXT FROM empCursor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INTO @firstName, @lastName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CLOSE empCursor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DEALLOCATE empCursor</a:t>
            </a:r>
          </a:p>
        </p:txBody>
      </p:sp>
    </p:spTree>
    <p:extLst>
      <p:ext uri="{BB962C8B-B14F-4D97-AF65-F5344CB8AC3E}">
        <p14:creationId xmlns:p14="http://schemas.microsoft.com/office/powerpoint/2010/main" val="37009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542925" indent="-54292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GB" dirty="0" smtClean="0"/>
              <a:t>What is DCL?</a:t>
            </a:r>
            <a:endParaRPr lang="en-US" dirty="0">
              <a:latin typeface="Courier New" pitchFamily="49" charset="0"/>
            </a:endParaRPr>
          </a:p>
          <a:p>
            <a:pPr marL="542925" indent="-54292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What is </a:t>
            </a:r>
            <a:r>
              <a:rPr lang="en-US" dirty="0" smtClean="0"/>
              <a:t>batch?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GB" dirty="0" smtClean="0"/>
              <a:t>What is aggregate function?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GB" dirty="0" smtClean="0"/>
              <a:t>What </a:t>
            </a:r>
            <a:r>
              <a:rPr lang="en-GB" smtClean="0"/>
              <a:t>is trigger?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811" y="1535238"/>
            <a:ext cx="2438400" cy="243840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572000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  <p:pic>
        <p:nvPicPr>
          <p:cNvPr id="9" name="Picture 2" descr="db, statu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569" y="1239025"/>
            <a:ext cx="1535088" cy="151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Transact SQL (T-SQL)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Databases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</a:t>
            </a:r>
            <a:r>
              <a:rPr lang="en-US" dirty="0" smtClean="0"/>
              <a:t>of T-SQL Statements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dirty="0" smtClean="0"/>
              <a:t>4 types </a:t>
            </a:r>
            <a:r>
              <a:rPr lang="en-US" dirty="0"/>
              <a:t>of statements in the </a:t>
            </a:r>
            <a:r>
              <a:rPr lang="en-US" dirty="0" smtClean="0"/>
              <a:t>Transact-SQL (T-SQL) </a:t>
            </a:r>
            <a:r>
              <a:rPr lang="en-US" dirty="0"/>
              <a:t>language:</a:t>
            </a:r>
          </a:p>
          <a:p>
            <a:pPr lvl="1"/>
            <a:r>
              <a:rPr lang="en-US" altLang="en-US" dirty="0"/>
              <a:t>Data Definition </a:t>
            </a:r>
            <a:r>
              <a:rPr lang="en-US" altLang="en-US" dirty="0" smtClean="0"/>
              <a:t>Language (DDL) </a:t>
            </a:r>
            <a:r>
              <a:rPr lang="en-US" altLang="en-US" dirty="0"/>
              <a:t>Statements </a:t>
            </a:r>
          </a:p>
          <a:p>
            <a:pPr lvl="1"/>
            <a:r>
              <a:rPr lang="en-US" altLang="en-US" dirty="0"/>
              <a:t>Data Control Language </a:t>
            </a:r>
            <a:r>
              <a:rPr lang="en-US" altLang="en-US" dirty="0" smtClean="0"/>
              <a:t>(DCL) Statements</a:t>
            </a:r>
            <a:endParaRPr lang="en-US" altLang="en-US" dirty="0"/>
          </a:p>
          <a:p>
            <a:pPr lvl="1"/>
            <a:r>
              <a:rPr lang="en-US" altLang="en-US" dirty="0"/>
              <a:t>Data Manipulation Language </a:t>
            </a:r>
            <a:r>
              <a:rPr lang="en-US" altLang="en-US" dirty="0" smtClean="0"/>
              <a:t>(DML</a:t>
            </a:r>
            <a:r>
              <a:rPr lang="en-US" altLang="en-US" smtClean="0"/>
              <a:t>) Statements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8370" name="Picture 2" descr="http://www.d-i-g.com/dig-statemen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79451" y="4378326"/>
            <a:ext cx="2964322" cy="2114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24151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Data Definition Language (DDL)</a:t>
            </a:r>
            <a:endParaRPr lang="bg-BG" sz="3800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create, change and delete database objects (tables and others)</a:t>
            </a:r>
          </a:p>
          <a:p>
            <a:pPr lvl="1"/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CREATE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object&gt;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&lt;definition&gt;</a:t>
            </a: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ALTER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object&gt;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&lt;command&gt;</a:t>
            </a: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DROP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 &lt;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object&gt;</a:t>
            </a:r>
          </a:p>
          <a:p>
            <a:r>
              <a:rPr lang="en-US" altLang="en-US" dirty="0" smtClean="0">
                <a:latin typeface="+mj-lt"/>
              </a:rPr>
              <a:t>The 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&lt;object&gt;</a:t>
            </a:r>
            <a:r>
              <a:rPr lang="en-US" altLang="en-US" dirty="0" smtClean="0">
                <a:latin typeface="+mj-lt"/>
              </a:rPr>
              <a:t> can be a table, view, stored procedure, function…</a:t>
            </a:r>
          </a:p>
          <a:p>
            <a:pPr lvl="1"/>
            <a:r>
              <a:rPr lang="en-US" altLang="en-US" dirty="0" smtClean="0">
                <a:latin typeface="+mj-lt"/>
              </a:rPr>
              <a:t>Dome DDL commands require specific permissions</a:t>
            </a:r>
            <a:endParaRPr lang="en-US" alt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6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Control </a:t>
            </a:r>
            <a:r>
              <a:rPr lang="en-US" altLang="en-US" dirty="0" smtClean="0"/>
              <a:t>Language (DCL)</a:t>
            </a:r>
            <a:endParaRPr lang="bg-BG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set </a:t>
            </a:r>
            <a:r>
              <a:rPr lang="en-US" dirty="0" smtClean="0"/>
              <a:t>/ change permissions</a:t>
            </a:r>
            <a:endParaRPr lang="en-US" dirty="0"/>
          </a:p>
          <a:p>
            <a:pPr lvl="1"/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GRANT</a:t>
            </a:r>
            <a:r>
              <a:rPr lang="en-US" altLang="en-US" dirty="0"/>
              <a:t> – grants permissions</a:t>
            </a:r>
          </a:p>
          <a:p>
            <a:pPr lvl="1"/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DENY</a:t>
            </a:r>
            <a:r>
              <a:rPr lang="en-US" altLang="en-US" dirty="0"/>
              <a:t> – denies permissions</a:t>
            </a:r>
          </a:p>
          <a:p>
            <a:pPr lvl="1"/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REVOKE</a:t>
            </a:r>
            <a:r>
              <a:rPr lang="en-US" altLang="en-US" dirty="0"/>
              <a:t> – cancels the granted or denied permissions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with DDL statements you must have the proper permissions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2297112" y="4114801"/>
            <a:ext cx="76073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</a:t>
            </a:r>
            <a:r>
              <a:rPr lang="en-GB" alt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</a:t>
            </a:r>
            <a:endParaRPr lang="en-US" alt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GRANT SELECT ON </a:t>
            </a:r>
            <a:r>
              <a:rPr lang="en-US" alt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TO </a:t>
            </a: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476814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Used to </a:t>
            </a:r>
            <a:r>
              <a:rPr lang="en-US" dirty="0" smtClean="0"/>
              <a:t>retrieve and modify table data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altLang="en-US" dirty="0" smtClean="0"/>
              <a:t> – query table data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INSERT</a:t>
            </a:r>
            <a:r>
              <a:rPr lang="en-US" altLang="en-US" dirty="0" smtClean="0"/>
              <a:t> – insert new records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UPDATE</a:t>
            </a:r>
            <a:r>
              <a:rPr lang="en-US" altLang="en-US" dirty="0" smtClean="0"/>
              <a:t> – modify existing table data (records)</a:t>
            </a:r>
          </a:p>
          <a:p>
            <a:pPr lvl="1">
              <a:lnSpc>
                <a:spcPct val="100000"/>
              </a:lnSpc>
            </a:pP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DELETE</a:t>
            </a:r>
            <a:r>
              <a:rPr lang="en-US" altLang="en-US" dirty="0" smtClean="0"/>
              <a:t> – delete table data (records)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Data Manipulation </a:t>
            </a:r>
            <a:r>
              <a:rPr lang="en-US" altLang="en-US" dirty="0" smtClean="0"/>
              <a:t>Language (DML)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1870074" y="4495800"/>
            <a:ext cx="84455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SoftUni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Salary, JobTitle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Salary BETWEEN 10000 and 20000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JobTitle</a:t>
            </a:r>
            <a:endParaRPr lang="en-US" alt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875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2898</Words>
  <Application>Microsoft Office PowerPoint</Application>
  <PresentationFormat>Custom</PresentationFormat>
  <Paragraphs>605</Paragraphs>
  <Slides>55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Consolas</vt:lpstr>
      <vt:lpstr>Courier New</vt:lpstr>
      <vt:lpstr>Times New Roman</vt:lpstr>
      <vt:lpstr>Wingdings</vt:lpstr>
      <vt:lpstr>Wingdings 2</vt:lpstr>
      <vt:lpstr>SoftUni 16x9</vt:lpstr>
      <vt:lpstr>Transact SQL (T-SQL)</vt:lpstr>
      <vt:lpstr>Table of Contents</vt:lpstr>
      <vt:lpstr>Table of Contents</vt:lpstr>
      <vt:lpstr>Transact-SQL Language</vt:lpstr>
      <vt:lpstr>What is Transact-SQL</vt:lpstr>
      <vt:lpstr>Types of T-SQL Statements</vt:lpstr>
      <vt:lpstr>Data Definition Language (DDL)</vt:lpstr>
      <vt:lpstr>Data Control Language (DCL)</vt:lpstr>
      <vt:lpstr>Data Manipulation Language (DML)</vt:lpstr>
      <vt:lpstr>T-SQL Syntax Elements</vt:lpstr>
      <vt:lpstr>Batch Directives</vt:lpstr>
      <vt:lpstr>Batch Directives – Examples</vt:lpstr>
      <vt:lpstr>Identifiers</vt:lpstr>
      <vt:lpstr>Good Naming Practices</vt:lpstr>
      <vt:lpstr>Variables</vt:lpstr>
      <vt:lpstr>Data Types in SQL Server</vt:lpstr>
      <vt:lpstr>System Functions</vt:lpstr>
      <vt:lpstr>Operators in SQL Server</vt:lpstr>
      <vt:lpstr>Expressions</vt:lpstr>
      <vt:lpstr>Control-of-Flow Language Elements</vt:lpstr>
      <vt:lpstr>IF … ELSE</vt:lpstr>
      <vt:lpstr>WHILE Loops</vt:lpstr>
      <vt:lpstr>CASE Statement</vt:lpstr>
      <vt:lpstr>Control-of-Flow – Example</vt:lpstr>
      <vt:lpstr>Stored Procedures</vt:lpstr>
      <vt:lpstr>What are Stored Procedures?</vt:lpstr>
      <vt:lpstr>Creating Stored Procedures</vt:lpstr>
      <vt:lpstr>Executing Stored Procedures</vt:lpstr>
      <vt:lpstr>Altering Stored Procedures</vt:lpstr>
      <vt:lpstr>Dropping Stored Procedures</vt:lpstr>
      <vt:lpstr>Stored Procedures</vt:lpstr>
      <vt:lpstr>Defining Parameterized Procedures</vt:lpstr>
      <vt:lpstr>Parameterized Stored Procedures – Example</vt:lpstr>
      <vt:lpstr>Passing Parameter Values</vt:lpstr>
      <vt:lpstr>Returning Values Using OUTPUT Parameters</vt:lpstr>
      <vt:lpstr>Returning Values Using The Return Statement</vt:lpstr>
      <vt:lpstr>Triggers</vt:lpstr>
      <vt:lpstr>What Are Triggers?</vt:lpstr>
      <vt:lpstr>Types of Triggers</vt:lpstr>
      <vt:lpstr>After Triggers</vt:lpstr>
      <vt:lpstr>Instead Of Triggers</vt:lpstr>
      <vt:lpstr>User-Defined Functions</vt:lpstr>
      <vt:lpstr>Types of User-Defined Functions</vt:lpstr>
      <vt:lpstr>Creating and Modifying Functions</vt:lpstr>
      <vt:lpstr>Scalar User-Defined Functions</vt:lpstr>
      <vt:lpstr>Inline Table-Valued Functions</vt:lpstr>
      <vt:lpstr>Inline Table-Valued Functions Example</vt:lpstr>
      <vt:lpstr>Multi-Statement Table-Valued Functions</vt:lpstr>
      <vt:lpstr>Multi-Statement Table-Valued Function – Example</vt:lpstr>
      <vt:lpstr>Working with Cursors</vt:lpstr>
      <vt:lpstr>Working with Cursors</vt:lpstr>
      <vt:lpstr>Summary</vt:lpstr>
      <vt:lpstr>Transact SQL (T-SQL)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 SQL (T-SQL)</dc:title>
  <dc:subject>Software Development Course</dc:subject>
  <dc:creator/>
  <cp:keywords>Databases, Advanced SQL, programming, SoftUni, Software University, programming, software development, software engineering, course, grouping, ddl, transact-sql, t-sql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2015-02-23T11:06:40Z</dcterms:modified>
  <cp:category>Databases, Advanced SQL, programming, SoftUni, Software University, programming, software development, software engineering, course, transact-sql, t-sql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