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460" r:id="rId4"/>
    <p:sldId id="461" r:id="rId5"/>
    <p:sldId id="462" r:id="rId6"/>
    <p:sldId id="463" r:id="rId7"/>
    <p:sldId id="482" r:id="rId8"/>
    <p:sldId id="464" r:id="rId9"/>
    <p:sldId id="466" r:id="rId10"/>
    <p:sldId id="483" r:id="rId11"/>
    <p:sldId id="467" r:id="rId12"/>
    <p:sldId id="484" r:id="rId13"/>
    <p:sldId id="468" r:id="rId14"/>
    <p:sldId id="470" r:id="rId15"/>
    <p:sldId id="469" r:id="rId16"/>
    <p:sldId id="471" r:id="rId17"/>
    <p:sldId id="473" r:id="rId18"/>
    <p:sldId id="474" r:id="rId19"/>
    <p:sldId id="475" r:id="rId20"/>
    <p:sldId id="476" r:id="rId21"/>
    <p:sldId id="478" r:id="rId22"/>
    <p:sldId id="479" r:id="rId23"/>
    <p:sldId id="480" r:id="rId24"/>
    <p:sldId id="481" r:id="rId25"/>
    <p:sldId id="417" r:id="rId26"/>
    <p:sldId id="485" r:id="rId27"/>
    <p:sldId id="419" r:id="rId28"/>
    <p:sldId id="42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1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4/9/2015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api/studen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0.png"/><Relationship Id="rId19" Type="http://schemas.openxmlformats.org/officeDocument/2006/relationships/hyperlink" Target="https://softuni.bg/courses/javascript-applications/" TargetMode="External"/><Relationship Id="rId4" Type="http://schemas.openxmlformats.org/officeDocument/2006/relationships/image" Target="../media/image1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Remote Data with JavaScript and REST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362200"/>
            <a:ext cx="7637377" cy="699338"/>
          </a:xfrm>
        </p:spPr>
        <p:txBody>
          <a:bodyPr>
            <a:normAutofit/>
          </a:bodyPr>
          <a:lstStyle/>
          <a:p>
            <a:r>
              <a:rPr lang="en-US" dirty="0" smtClean="0"/>
              <a:t>Making HTTP Requests with AJAX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3414377"/>
            <a:ext cx="2697868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Ready state tell us that the response has arrived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But what is the actual response type?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Remember HTTP status codes?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2XX</a:t>
            </a:r>
            <a:r>
              <a:rPr lang="en-US" sz="2600" dirty="0"/>
              <a:t> means the request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successful</a:t>
            </a:r>
            <a:r>
              <a:rPr lang="en-US" sz="2600" dirty="0"/>
              <a:t> 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/>
              <a:t> mean something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wrong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68424" y="4419600"/>
            <a:ext cx="9448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if (httpRequest.readyState === 4)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statusType = Math.floor(httpRequest.status / 100);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if (statusType === 2)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else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674510"/>
            <a:ext cx="3113442" cy="788580"/>
          </a:xfrm>
          <a:prstGeom prst="wedgeRoundRectCallout">
            <a:avLst>
              <a:gd name="adj1" fmla="val -85680"/>
              <a:gd name="adj2" fmla="val -711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Handles status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codes: 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200, 201, etc…</a:t>
            </a:r>
          </a:p>
        </p:txBody>
      </p:sp>
    </p:spTree>
    <p:extLst>
      <p:ext uri="{BB962C8B-B14F-4D97-AF65-F5344CB8AC3E}">
        <p14:creationId xmlns:p14="http://schemas.microsoft.com/office/powerpoint/2010/main" val="31041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Status Codes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/>
              <a:t> property contains the body of the response</a:t>
            </a:r>
          </a:p>
          <a:p>
            <a:pPr lvl="1"/>
            <a:r>
              <a:rPr lang="en-US" dirty="0" smtClean="0"/>
              <a:t>When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readyState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contains a string with the data</a:t>
            </a:r>
          </a:p>
          <a:p>
            <a:pPr lvl="1"/>
            <a:r>
              <a:rPr lang="en-US" dirty="0" smtClean="0"/>
              <a:t>Based on the value of the Accept HTTP header it is in format HTML, XML, JSON or plain text</a:t>
            </a:r>
          </a:p>
          <a:p>
            <a:pPr lvl="1"/>
            <a:r>
              <a:rPr lang="en-US" dirty="0" smtClean="0"/>
              <a:t>Must be parsed to the correct data format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8389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creates a HTTP request with default characteristics</a:t>
            </a:r>
          </a:p>
          <a:p>
            <a:pPr lvl="1"/>
            <a:r>
              <a:rPr lang="en-US" dirty="0" smtClean="0"/>
              <a:t>The HTTP method is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Content-Type and Accept have different values based on the client</a:t>
            </a:r>
          </a:p>
          <a:p>
            <a:pPr lvl="1"/>
            <a:r>
              <a:rPr lang="en-US" dirty="0" smtClean="0"/>
              <a:t>HTTP body is empty (NULL)</a:t>
            </a:r>
          </a:p>
          <a:p>
            <a:r>
              <a:rPr lang="en-US" dirty="0" smtClean="0"/>
              <a:t>All of these can be customized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an HTTP header on the request use: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httpRequest.setRequestHeader(header, value)</a:t>
            </a:r>
          </a:p>
          <a:p>
            <a:pPr lvl="2"/>
            <a:r>
              <a:rPr lang="en-US" dirty="0" smtClean="0"/>
              <a:t>After the request is open</a:t>
            </a:r>
          </a:p>
          <a:p>
            <a:pPr lvl="2"/>
            <a:r>
              <a:rPr lang="en-US" dirty="0" smtClean="0"/>
              <a:t>And before the request is 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2" y="3954487"/>
            <a:ext cx="10515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httpRequest.open(</a:t>
            </a:r>
            <a:r>
              <a:rPr lang="en-GB" sz="2200" noProof="1" smtClean="0">
                <a:solidFill>
                  <a:schemeClr val="tx2">
                    <a:lumMod val="75000"/>
                  </a:schemeClr>
                </a:solidFill>
              </a:rPr>
              <a:t>httpMethod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endpointUrl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httpRequest.setRequestHeader('Content-type',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httpRequest.setRequestHeader('Accept',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httpRequest.send(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2212" y="5715000"/>
            <a:ext cx="3886200" cy="788580"/>
          </a:xfrm>
          <a:prstGeom prst="wedgeRoundRectCallout">
            <a:avLst>
              <a:gd name="adj1" fmla="val -42516"/>
              <a:gd name="adj2" fmla="val -1009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pass an JSON object or string as 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3967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it will be nice is we can make something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even better – working with promises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33788" y="1733504"/>
            <a:ext cx="10058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success: successCallback,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error: errorCallback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0012" y="4614208"/>
            <a:ext cx="10058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.then(successCallback, errorCallback);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31024" y="3058226"/>
            <a:ext cx="3886200" cy="1000592"/>
          </a:xfrm>
          <a:prstGeom prst="wedgeRoundRectCallout">
            <a:avLst>
              <a:gd name="adj1" fmla="val -78167"/>
              <a:gd name="adj2" fmla="val -1269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errorCallback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unsuccessful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31024" y="2072693"/>
            <a:ext cx="3886200" cy="788580"/>
          </a:xfrm>
          <a:prstGeom prst="wedgeRoundRectCallout">
            <a:avLst>
              <a:gd name="adj1" fmla="val -77810"/>
              <a:gd name="adj2" fmla="val 7648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successCallback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32296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easier way of doing AJAX</a:t>
            </a:r>
            <a:endParaRPr lang="en-US" dirty="0"/>
          </a:p>
        </p:txBody>
      </p:sp>
      <p:pic>
        <p:nvPicPr>
          <p:cNvPr id="4" name="Picture 2" descr="http://www.henryalgus.com/wp-content/uploads/2014/09/23-01_jquery_ajax_ld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756816"/>
            <a:ext cx="7977928" cy="29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GET,  POST, PUT and DELETE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jQuery.ajax([options])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([url], [success])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jQuery.postJSON([url], [success])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jQuery([selector]).load([url]);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2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r>
              <a:rPr lang="en-US" dirty="0" smtClean="0"/>
              <a:t> is the primary method for creating HTTP requests</a:t>
            </a:r>
          </a:p>
          <a:p>
            <a:pPr lvl="1"/>
            <a:r>
              <a:rPr lang="en-US" sz="2800" dirty="0"/>
              <a:t>The options parameter contains all the data about building a complete HTTP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jQuery.ajax()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3624" y="3657600"/>
            <a:ext cx="10058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$.ajax</a:t>
            </a:r>
            <a:r>
              <a:rPr lang="en-US" sz="2400" dirty="0" smtClean="0">
                <a:solidFill>
                  <a:srgbClr val="FBEEDC"/>
                </a:solidFill>
              </a:rPr>
              <a:t>({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type: method,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// GET, POST, PUT,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url</a:t>
            </a:r>
            <a:r>
              <a:rPr lang="en-US" sz="2400" dirty="0">
                <a:solidFill>
                  <a:srgbClr val="FBEEDC"/>
                </a:solidFill>
              </a:rPr>
              <a:t>: endpointUrl</a:t>
            </a:r>
            <a:r>
              <a:rPr lang="en-US" sz="2400" dirty="0" smtClean="0">
                <a:solidFill>
                  <a:srgbClr val="FBEEDC"/>
                </a:solidFill>
              </a:rPr>
              <a:t>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http://softuni.bg/api/students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data: data,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{ name: Pesho, age: 22 }   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  success</a:t>
            </a:r>
            <a:r>
              <a:rPr lang="en-US" sz="2400" dirty="0">
                <a:solidFill>
                  <a:srgbClr val="FBEEDC"/>
                </a:solidFill>
              </a:rPr>
              <a:t>: function(data</a:t>
            </a:r>
            <a:r>
              <a:rPr lang="en-US" sz="2400" dirty="0" smtClean="0">
                <a:solidFill>
                  <a:srgbClr val="FBEEDC"/>
                </a:solidFill>
              </a:rPr>
              <a:t>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success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error</a:t>
            </a:r>
            <a:r>
              <a:rPr lang="en-US" sz="2400" dirty="0">
                <a:solidFill>
                  <a:srgbClr val="FBEEDC"/>
                </a:solidFill>
              </a:rPr>
              <a:t>: function(err)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222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83" y="2023270"/>
            <a:ext cx="6758730" cy="22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XMLHttpRequest (XHR)</a:t>
            </a:r>
          </a:p>
          <a:p>
            <a:pPr lvl="1"/>
            <a:r>
              <a:rPr lang="en-GB" dirty="0" smtClean="0"/>
              <a:t>Building a HTTP Request with XHR</a:t>
            </a:r>
          </a:p>
          <a:p>
            <a:pPr lvl="1"/>
            <a:r>
              <a:rPr lang="en-GB" dirty="0" smtClean="0"/>
              <a:t>Making requests with XHR</a:t>
            </a:r>
          </a:p>
          <a:p>
            <a:pPr lvl="1"/>
            <a:r>
              <a:rPr lang="en-GB" dirty="0" smtClean="0"/>
              <a:t>Consuming the response</a:t>
            </a:r>
          </a:p>
          <a:p>
            <a:r>
              <a:rPr lang="en-GB" dirty="0" smtClean="0"/>
              <a:t>jQuery AJAX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97" y="138030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4038600"/>
            <a:ext cx="2853971" cy="21404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Shortcut methods to make an HTTP requests with GET and POST HTTP method</a:t>
            </a:r>
          </a:p>
          <a:p>
            <a:pPr>
              <a:lnSpc>
                <a:spcPct val="95000"/>
              </a:lnSpc>
            </a:pPr>
            <a:r>
              <a:rPr lang="en-US" dirty="0"/>
              <a:t>Takes </a:t>
            </a:r>
            <a:r>
              <a:rPr lang="en-US" dirty="0" smtClean="0"/>
              <a:t>two parameters: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URL </a:t>
            </a:r>
            <a:r>
              <a:rPr lang="en-US" dirty="0"/>
              <a:t>of the </a:t>
            </a:r>
            <a:r>
              <a:rPr lang="en-US" dirty="0" smtClean="0"/>
              <a:t>resource 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A </a:t>
            </a:r>
            <a:r>
              <a:rPr lang="en-US" dirty="0"/>
              <a:t>success callback</a:t>
            </a:r>
          </a:p>
          <a:p>
            <a:pPr>
              <a:lnSpc>
                <a:spcPct val="95000"/>
              </a:lnSpc>
            </a:pPr>
            <a:r>
              <a:rPr lang="en-US" dirty="0"/>
              <a:t>An error handler should be set as a promise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3624" y="4868123"/>
            <a:ext cx="10058400" cy="1685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$.getJSON(endpointUrl, successCallback)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</a:p>
          <a:p>
            <a:pPr>
              <a:spcBef>
                <a:spcPts val="9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$.post(endpointUrl, data, successCallback, 'json')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54476" y="4267200"/>
            <a:ext cx="2504153" cy="805984"/>
          </a:xfrm>
          <a:prstGeom prst="wedgeRoundRectCallout">
            <a:avLst>
              <a:gd name="adj1" fmla="val -49823"/>
              <a:gd name="adj2" fmla="val 1267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Need to provide data type</a:t>
            </a:r>
          </a:p>
        </p:txBody>
      </p:sp>
    </p:spTree>
    <p:extLst>
      <p:ext uri="{BB962C8B-B14F-4D97-AF65-F5344CB8AC3E}">
        <p14:creationId xmlns:p14="http://schemas.microsoft.com/office/powerpoint/2010/main" val="3933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  <a:r>
              <a:rPr lang="en-US" dirty="0" smtClean="0"/>
              <a:t> is the only ajax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Partial HTML with jQuery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39824" y="4724400"/>
            <a:ext cx="990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$("#http-response").load("partials/details.html");</a:t>
            </a:r>
          </a:p>
        </p:txBody>
      </p:sp>
    </p:spTree>
    <p:extLst>
      <p:ext uri="{BB962C8B-B14F-4D97-AF65-F5344CB8AC3E}">
        <p14:creationId xmlns:p14="http://schemas.microsoft.com/office/powerpoint/2010/main" val="30086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jQuery.load()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0" y="1407604"/>
            <a:ext cx="2783396" cy="278339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43581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and Cookies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https://softuni.bg/courses/javascript-applications/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0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hard way</a:t>
            </a:r>
            <a:endParaRPr lang="en-GB" dirty="0"/>
          </a:p>
        </p:txBody>
      </p:sp>
      <p:pic>
        <p:nvPicPr>
          <p:cNvPr id="2050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 smtClean="0"/>
              <a:t>ML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ttp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/>
              <a:t>equest is a JavaScript object, that provides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way to retrieve a resource by URL</a:t>
            </a:r>
          </a:p>
          <a:p>
            <a:pPr lvl="1"/>
            <a:r>
              <a:rPr lang="en-US" dirty="0" smtClean="0"/>
              <a:t>Designed by Microsoft, adopted by Mozilla, Apple and Google</a:t>
            </a:r>
          </a:p>
          <a:p>
            <a:pPr lvl="1"/>
            <a:r>
              <a:rPr lang="en-US" dirty="0" smtClean="0"/>
              <a:t>Nowadays standardized in the W3C</a:t>
            </a:r>
          </a:p>
          <a:p>
            <a:r>
              <a:rPr lang="en-US" dirty="0" smtClean="0"/>
              <a:t>XHR can retrieve resources both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synchronously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asynchronously</a:t>
            </a:r>
          </a:p>
          <a:p>
            <a:r>
              <a:rPr lang="en-US" dirty="0" smtClean="0"/>
              <a:t>The data can be of any format,</a:t>
            </a:r>
            <a:r>
              <a:rPr lang="en-US" sz="2800" dirty="0"/>
              <a:t> </a:t>
            </a:r>
            <a:r>
              <a:rPr lang="en-US" dirty="0" smtClean="0"/>
              <a:t>not</a:t>
            </a:r>
            <a:r>
              <a:rPr lang="en-US" sz="2800" dirty="0"/>
              <a:t> </a:t>
            </a:r>
            <a:r>
              <a:rPr lang="en-US" dirty="0" smtClean="0"/>
              <a:t>strictly</a:t>
            </a:r>
            <a:r>
              <a:rPr lang="en-US" sz="2800" dirty="0"/>
              <a:t>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  <a:r>
              <a:rPr lang="en-US" dirty="0"/>
              <a:t>, </a:t>
            </a:r>
            <a:r>
              <a:rPr lang="en-US" dirty="0" smtClean="0"/>
              <a:t>HTML, XML or just plain text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3941" indent="-571500"/>
            <a:r>
              <a:rPr lang="en-US" sz="3600" dirty="0" smtClean="0"/>
              <a:t>To create an HTTP request:</a:t>
            </a:r>
            <a:endParaRPr lang="en-US" dirty="0" smtClean="0"/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</a:t>
            </a:r>
            <a:r>
              <a:rPr lang="en-US" dirty="0" smtClean="0"/>
              <a:t> the request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Send</a:t>
            </a:r>
            <a:r>
              <a:rPr lang="en-US" dirty="0" smtClean="0"/>
              <a:t> it to the server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0964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cross-browser instance of XHR is not easy task</a:t>
            </a:r>
          </a:p>
          <a:p>
            <a:pPr marL="814387" lvl="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Microsoft introduces a different XHR object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ActiveXObject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XMLHttpRequest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595436" y="2353532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httpRequest = new XMLHttpRequest();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751012" y="3283777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2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5436" y="3546464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httpRequest.open("GET", endpointUrl, true);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751012" y="4385832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3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95436" y="4706627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httpRequest.send(null);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XMLHttpRequest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server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</a:t>
            </a:r>
            <a:r>
              <a:rPr lang="en-US" dirty="0" smtClean="0"/>
              <a:t> returns a response to the client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response should be handled on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XHR instances have an event that fires when the server sends a response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Handlers are executed for </a:t>
            </a:r>
            <a:br>
              <a:rPr lang="en-US" dirty="0" smtClean="0"/>
            </a:br>
            <a:r>
              <a:rPr lang="en-US" dirty="0" smtClean="0"/>
              <a:t>each request's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HTTP request goes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five </a:t>
            </a:r>
            <a:r>
              <a:rPr lang="en-US" dirty="0" smtClean="0"/>
              <a:t>states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Server Communication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65733"/>
              </p:ext>
            </p:extLst>
          </p:nvPr>
        </p:nvGraphicFramePr>
        <p:xfrm>
          <a:off x="7237412" y="3581400"/>
          <a:ext cx="41700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13"/>
                <a:gridCol w="2085013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State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readyState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Unitialized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Loading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Interactive</a:t>
                      </a:r>
                      <a:r>
                        <a:rPr lang="bg-BG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Complete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 </a:t>
            </a:r>
            <a:r>
              <a:rPr lang="en-US" dirty="0" smtClean="0"/>
              <a:t>state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) means </a:t>
            </a:r>
            <a:r>
              <a:rPr lang="en-US" dirty="0"/>
              <a:t>the client has received a HTTP response from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Yet the response can be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success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Check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en-US" sz="2800" dirty="0"/>
              <a:t> property to see the type of the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XMLHttpRequest</a:t>
            </a:r>
            <a:r>
              <a:rPr lang="en-US" dirty="0" smtClean="0"/>
              <a:t>: </a:t>
            </a:r>
            <a:r>
              <a:rPr lang="en-US" dirty="0"/>
              <a:t>Ready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5836" y="4114800"/>
            <a:ext cx="10213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httpRequest.onreadystatechange </a:t>
            </a:r>
            <a:r>
              <a:rPr lang="en-US" sz="2400" dirty="0">
                <a:solidFill>
                  <a:srgbClr val="FBEEDC"/>
                </a:solidFill>
              </a:rPr>
              <a:t>= function ()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if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httpRequest.readyState === 4</a:t>
            </a:r>
            <a:r>
              <a:rPr lang="en-US" sz="2400" dirty="0">
                <a:solidFill>
                  <a:srgbClr val="FBEEDC"/>
                </a:solidFill>
              </a:rPr>
              <a:t>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 console.log(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Response received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rgbClr val="FBEEDC"/>
                </a:solidFill>
              </a:rPr>
              <a:t>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}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0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Ready States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1096</Words>
  <Application>Microsoft Office PowerPoint</Application>
  <PresentationFormat>Custom</PresentationFormat>
  <Paragraphs>208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 16x9</vt:lpstr>
      <vt:lpstr>Consuming Remote Data with JavaScript and REST</vt:lpstr>
      <vt:lpstr>Table of Contents</vt:lpstr>
      <vt:lpstr>XMLHttpRequest</vt:lpstr>
      <vt:lpstr>XMLHttpRequest</vt:lpstr>
      <vt:lpstr>Using XMLHttpRequest</vt:lpstr>
      <vt:lpstr>Using XMLHttpRequest</vt:lpstr>
      <vt:lpstr>HTTP Client – Server Communication</vt:lpstr>
      <vt:lpstr>XMLHttpRequest: Ready States</vt:lpstr>
      <vt:lpstr>XMLHttpRequest – Ready States</vt:lpstr>
      <vt:lpstr>HTTP Status Code</vt:lpstr>
      <vt:lpstr>XMLHttpRequest – Status Codes</vt:lpstr>
      <vt:lpstr>Consuming the Response</vt:lpstr>
      <vt:lpstr>Building an HTTP Request</vt:lpstr>
      <vt:lpstr>Building an HTTP Request (2)</vt:lpstr>
      <vt:lpstr>Building an XHR Object</vt:lpstr>
      <vt:lpstr>jQuery AJAX</vt:lpstr>
      <vt:lpstr>jQuery AJAX</vt:lpstr>
      <vt:lpstr>jQuery.ajax()</vt:lpstr>
      <vt:lpstr>jQuery.ajax()</vt:lpstr>
      <vt:lpstr>jQuery.getJSON() and jQuery.post()</vt:lpstr>
      <vt:lpstr>jQuery.getJSON() and  jQuery.post()</vt:lpstr>
      <vt:lpstr>Loading Partial HTML with jQuery</vt:lpstr>
      <vt:lpstr>jQuery.load()</vt:lpstr>
      <vt:lpstr>Summary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Remote Data</dc:title>
  <dc:subject>Software Development Course</dc:subject>
  <dc:creator/>
  <cp:keywords>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2015-04-09T15:08:56Z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