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49"/>
  </p:notesMasterIdLst>
  <p:handoutMasterIdLst>
    <p:handoutMasterId r:id="rId50"/>
  </p:handoutMasterIdLst>
  <p:sldIdLst>
    <p:sldId id="274" r:id="rId3"/>
    <p:sldId id="460" r:id="rId4"/>
    <p:sldId id="461" r:id="rId5"/>
    <p:sldId id="462" r:id="rId6"/>
    <p:sldId id="463" r:id="rId7"/>
    <p:sldId id="464" r:id="rId8"/>
    <p:sldId id="465" r:id="rId9"/>
    <p:sldId id="466" r:id="rId10"/>
    <p:sldId id="467" r:id="rId11"/>
    <p:sldId id="468" r:id="rId12"/>
    <p:sldId id="469" r:id="rId13"/>
    <p:sldId id="470" r:id="rId14"/>
    <p:sldId id="471" r:id="rId15"/>
    <p:sldId id="472" r:id="rId16"/>
    <p:sldId id="473" r:id="rId17"/>
    <p:sldId id="474" r:id="rId18"/>
    <p:sldId id="475" r:id="rId19"/>
    <p:sldId id="476" r:id="rId20"/>
    <p:sldId id="477" r:id="rId21"/>
    <p:sldId id="478" r:id="rId22"/>
    <p:sldId id="479" r:id="rId23"/>
    <p:sldId id="480" r:id="rId24"/>
    <p:sldId id="481" r:id="rId25"/>
    <p:sldId id="482" r:id="rId26"/>
    <p:sldId id="483" r:id="rId27"/>
    <p:sldId id="484" r:id="rId28"/>
    <p:sldId id="485" r:id="rId29"/>
    <p:sldId id="486" r:id="rId30"/>
    <p:sldId id="487" r:id="rId31"/>
    <p:sldId id="488" r:id="rId32"/>
    <p:sldId id="489" r:id="rId33"/>
    <p:sldId id="490" r:id="rId34"/>
    <p:sldId id="491" r:id="rId35"/>
    <p:sldId id="492" r:id="rId36"/>
    <p:sldId id="493" r:id="rId37"/>
    <p:sldId id="494" r:id="rId38"/>
    <p:sldId id="495" r:id="rId39"/>
    <p:sldId id="496" r:id="rId40"/>
    <p:sldId id="497" r:id="rId41"/>
    <p:sldId id="498" r:id="rId42"/>
    <p:sldId id="499" r:id="rId43"/>
    <p:sldId id="500" r:id="rId44"/>
    <p:sldId id="501" r:id="rId45"/>
    <p:sldId id="503" r:id="rId46"/>
    <p:sldId id="419" r:id="rId47"/>
    <p:sldId id="420" r:id="rId48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EEDC"/>
    <a:srgbClr val="F0A22E"/>
    <a:srgbClr val="603A14"/>
    <a:srgbClr val="E85C0E"/>
    <a:srgbClr val="BAB398"/>
    <a:srgbClr val="ADA485"/>
    <a:srgbClr val="C6C0AA"/>
    <a:srgbClr val="663606"/>
    <a:srgbClr val="663106"/>
    <a:srgbClr val="F8DC9E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75" autoAdjust="0"/>
    <p:restoredTop sz="94533" autoAdjust="0"/>
  </p:normalViewPr>
  <p:slideViewPr>
    <p:cSldViewPr>
      <p:cViewPr varScale="1">
        <p:scale>
          <a:sx n="75" d="100"/>
          <a:sy n="75" d="100"/>
        </p:scale>
        <p:origin x="-558" y="-96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handoutMaster" Target="handoutMasters/handoutMaster1.xml"/><Relationship Id="rId55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commentAuthors" Target="commentAuthors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4/14/2015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4/14/2015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3963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2770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9941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5539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7AF1A2-7CDB-4DDE-B139-47E42D2ABB2A}" type="datetime1">
              <a:rPr lang="en-US" smtClean="0"/>
              <a:t>4/14/2015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437765" y="76200"/>
            <a:ext cx="9446339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4721" y="990600"/>
            <a:ext cx="11579384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711015" y="1752601"/>
            <a:ext cx="10766795" cy="599740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11477810" y="6553200"/>
            <a:ext cx="609441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868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2437765" y="76200"/>
            <a:ext cx="9446339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4721" y="1066800"/>
            <a:ext cx="11579384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09441" y="1828801"/>
            <a:ext cx="10868369" cy="599740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Source code box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11477810" y="6553200"/>
            <a:ext cx="609441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93702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 userDrawn="1"/>
        </p:nvSpPr>
        <p:spPr>
          <a:xfrm rot="20967018">
            <a:off x="52437" y="3176455"/>
            <a:ext cx="7313295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0000" b="1" kern="1200" noProof="0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100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603A14"/>
                </a:solidFill>
              </a:rPr>
              <a:t>?</a:t>
            </a:r>
            <a:endParaRPr lang="en-US" sz="2400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6760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7672A9-4F4A-4A8F-BB10-38A094071E2D}" type="datetime1">
              <a:rPr lang="en-US" smtClean="0"/>
              <a:t>4/14/2015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9" r:id="rId5"/>
    <p:sldLayoutId id="2147483670" r:id="rId6"/>
    <p:sldLayoutId id="2147483671" r:id="rId7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softuni.org/" TargetMode="External"/><Relationship Id="rId5" Type="http://schemas.openxmlformats.org/officeDocument/2006/relationships/image" Target="../media/image7.png"/><Relationship Id="rId4" Type="http://schemas.openxmlformats.org/officeDocument/2006/relationships/hyperlink" Target="http://creativecommons.org/licenses/by-nc-sa/4.0/" TargetMode="External"/><Relationship Id="rId9" Type="http://schemas.openxmlformats.org/officeDocument/2006/relationships/image" Target="../media/image9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wiki.commonjs.org/wiki/Promises/A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riskowal/q" TargetMode="External"/><Relationship Id="rId2" Type="http://schemas.openxmlformats.org/officeDocument/2006/relationships/hyperlink" Target="http://promises-aplus.github.io/promises-spec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riskowal/q/wiki/API-Reference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s://gist.github.com/domenic/3889970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hyperlink" Target="http://www.softwaregroup-bg.com/" TargetMode="External"/><Relationship Id="rId18" Type="http://schemas.openxmlformats.org/officeDocument/2006/relationships/image" Target="../media/image22.png"/><Relationship Id="rId3" Type="http://schemas.openxmlformats.org/officeDocument/2006/relationships/hyperlink" Target="http://www.vivacom.bg/" TargetMode="External"/><Relationship Id="rId7" Type="http://schemas.openxmlformats.org/officeDocument/2006/relationships/hyperlink" Target="http://www.sbtech.com/" TargetMode="External"/><Relationship Id="rId12" Type="http://schemas.openxmlformats.org/officeDocument/2006/relationships/image" Target="../media/image18.png"/><Relationship Id="rId17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11" Type="http://schemas.openxmlformats.org/officeDocument/2006/relationships/hyperlink" Target="http://smartit.bg/" TargetMode="External"/><Relationship Id="rId5" Type="http://schemas.openxmlformats.org/officeDocument/2006/relationships/hyperlink" Target="http://xs-software.com/" TargetMode="External"/><Relationship Id="rId15" Type="http://schemas.openxmlformats.org/officeDocument/2006/relationships/hyperlink" Target="http://www.superhosting.bg/" TargetMode="External"/><Relationship Id="rId10" Type="http://schemas.openxmlformats.org/officeDocument/2006/relationships/image" Target="../media/image17.png"/><Relationship Id="rId19" Type="http://schemas.openxmlformats.org/officeDocument/2006/relationships/hyperlink" Target="https://softuni.bg/courses/javascript-applications/" TargetMode="External"/><Relationship Id="rId4" Type="http://schemas.openxmlformats.org/officeDocument/2006/relationships/image" Target="../media/image14.jpeg"/><Relationship Id="rId9" Type="http://schemas.openxmlformats.org/officeDocument/2006/relationships/hyperlink" Target="http://komfo.com/" TargetMode="External"/><Relationship Id="rId14" Type="http://schemas.openxmlformats.org/officeDocument/2006/relationships/image" Target="../media/image19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reativecommons.org/licenses/by-nc-sa/3.0/deed.en_US" TargetMode="External"/><Relationship Id="rId5" Type="http://schemas.openxmlformats.org/officeDocument/2006/relationships/hyperlink" Target="http://telerikacademy.com/Courses/Courses/Details/182" TargetMode="External"/><Relationship Id="rId4" Type="http://schemas.openxmlformats.org/officeDocument/2006/relationships/image" Target="../media/image7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6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24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858176" y="1080338"/>
            <a:ext cx="7637377" cy="108737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Promises and </a:t>
            </a:r>
            <a:br>
              <a:rPr lang="en-US" dirty="0" smtClean="0"/>
            </a:br>
            <a:r>
              <a:rPr lang="en-US" dirty="0" smtClean="0"/>
              <a:t>Asynchronous Programming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858176" y="2286000"/>
            <a:ext cx="7637377" cy="949698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Callback-oriented asynchrony, CommonJS Promise/A, Promises in Q, Promises in jQuery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0412" y="4419600"/>
            <a:ext cx="3187613" cy="525135"/>
          </a:xfrm>
        </p:spPr>
        <p:txBody>
          <a:bodyPr/>
          <a:lstStyle/>
          <a:p>
            <a:r>
              <a:rPr lang="en-US" dirty="0" smtClean="0"/>
              <a:t>SoftUni Team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0413" y="4889499"/>
            <a:ext cx="3187614" cy="444343"/>
          </a:xfrm>
        </p:spPr>
        <p:txBody>
          <a:bodyPr/>
          <a:lstStyle/>
          <a:p>
            <a:r>
              <a:rPr lang="en-US" dirty="0"/>
              <a:t>Technical </a:t>
            </a:r>
            <a:r>
              <a:rPr lang="en-US" dirty="0" smtClean="0"/>
              <a:t>Trainers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</a:t>
            </a:r>
            <a:r>
              <a:rPr lang="en-US" dirty="0" smtClean="0"/>
              <a:t>University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softuni.bg</a:t>
            </a:r>
            <a:endParaRPr lang="en-US" dirty="0"/>
          </a:p>
        </p:txBody>
      </p:sp>
      <p:pic>
        <p:nvPicPr>
          <p:cNvPr id="1028" name="Picture 4" title="CC-BY-NC-SA License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983" y="29726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4" name="Picture 13" title="Software University Foundation">
            <a:hlinkClick r:id="rId6" tooltip="Software University Foundation"/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59" t="-15226" r="-5359" b="-15226"/>
          <a:stretch/>
        </p:blipFill>
        <p:spPr>
          <a:xfrm>
            <a:off x="821983" y="1615791"/>
            <a:ext cx="2175525" cy="838551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030" name="Picture 6" descr="http://www.w3devcampus.com/wp-content/uploads/logoAndOther/logo_JavaScript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4212" y="3431103"/>
            <a:ext cx="2697868" cy="2697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8412" y="3431103"/>
            <a:ext cx="3877141" cy="2704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Callback with Value Needed by Other Method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402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31084" y="4572000"/>
            <a:ext cx="10568728" cy="820600"/>
          </a:xfrm>
        </p:spPr>
        <p:txBody>
          <a:bodyPr/>
          <a:lstStyle/>
          <a:p>
            <a:pPr marL="304785" indent="-304785">
              <a:lnSpc>
                <a:spcPct val="95000"/>
              </a:lnSpc>
            </a:pPr>
            <a:r>
              <a:rPr lang="en-US" dirty="0" smtClean="0"/>
              <a:t>Using Browser-provided Async APIs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body" idx="1"/>
          </p:nvPr>
        </p:nvSpPr>
        <p:spPr>
          <a:xfrm>
            <a:off x="1446212" y="5373968"/>
            <a:ext cx="8938472" cy="688256"/>
          </a:xfrm>
        </p:spPr>
        <p:txBody>
          <a:bodyPr/>
          <a:lstStyle/>
          <a:p>
            <a:r>
              <a:rPr lang="en-US" dirty="0" smtClean="0"/>
              <a:t>How to access browser APIs asynchronously</a:t>
            </a:r>
          </a:p>
        </p:txBody>
      </p:sp>
    </p:spTree>
    <p:extLst>
      <p:ext uri="{BB962C8B-B14F-4D97-AF65-F5344CB8AC3E}">
        <p14:creationId xmlns:p14="http://schemas.microsoft.com/office/powerpoint/2010/main" val="1610521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How do asynchronous browser APIs work?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JavaScript runs in one thread of the browser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 browser can create other threads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For its own needs, including async APIs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How do we use asynchronous APIs with JS?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Request some browser API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Pass arguments for what you want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Provide callback methods to execute when the API has processed your request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04785" indent="-304785">
              <a:lnSpc>
                <a:spcPct val="95000"/>
              </a:lnSpc>
            </a:pPr>
            <a:r>
              <a:rPr lang="en-US" dirty="0"/>
              <a:t>Using Browser-provided </a:t>
            </a:r>
            <a:r>
              <a:rPr lang="en-US" dirty="0" smtClean="0"/>
              <a:t>Asynchronous </a:t>
            </a:r>
            <a:r>
              <a:rPr lang="en-US" dirty="0"/>
              <a:t>APIs</a:t>
            </a:r>
          </a:p>
        </p:txBody>
      </p:sp>
    </p:spTree>
    <p:extLst>
      <p:ext uri="{BB962C8B-B14F-4D97-AF65-F5344CB8AC3E}">
        <p14:creationId xmlns:p14="http://schemas.microsoft.com/office/powerpoint/2010/main" val="1232632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Using the Geolocation API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Locating the device takes time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To request the current position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Call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navigator.geolocation.getCurrentPosition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Pass in a success and error handler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i.e. pass in callback functions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Process the data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Visualize it accordingly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04785" indent="-304785">
              <a:lnSpc>
                <a:spcPct val="95000"/>
              </a:lnSpc>
            </a:pPr>
            <a:r>
              <a:rPr lang="en-US" dirty="0"/>
              <a:t>Using Browser-provided </a:t>
            </a:r>
            <a:r>
              <a:rPr lang="en-US" dirty="0" smtClean="0"/>
              <a:t>Asynchronous </a:t>
            </a:r>
            <a:r>
              <a:rPr lang="en-US" dirty="0"/>
              <a:t>APIs</a:t>
            </a:r>
          </a:p>
        </p:txBody>
      </p:sp>
    </p:spTree>
    <p:extLst>
      <p:ext uri="{BB962C8B-B14F-4D97-AF65-F5344CB8AC3E}">
        <p14:creationId xmlns:p14="http://schemas.microsoft.com/office/powerpoint/2010/main" val="2274014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Callback-based usage of the Geolocation API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720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We need some function nesting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We want to have good function cohesion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</a:t>
            </a:r>
            <a:r>
              <a:rPr lang="en-US" dirty="0" smtClean="0"/>
              <a:t>rovide separate functions for different operations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What will happen with a larger application?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Lots of levels of nesting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Nightmarish error-handling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Errors are easy to get lost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Handling needs to happen in inappropriate places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304785" indent="-304785">
              <a:lnSpc>
                <a:spcPct val="95000"/>
              </a:lnSpc>
            </a:pPr>
            <a:r>
              <a:rPr lang="en-US" dirty="0" smtClean="0"/>
              <a:t>Callback-based usage of Geolocation Summary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800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46212" y="4640628"/>
            <a:ext cx="8938472" cy="820600"/>
          </a:xfrm>
        </p:spPr>
        <p:txBody>
          <a:bodyPr/>
          <a:lstStyle/>
          <a:p>
            <a:pPr marL="304785" indent="-304785">
              <a:lnSpc>
                <a:spcPct val="95000"/>
              </a:lnSpc>
            </a:pPr>
            <a:r>
              <a:rPr lang="en-US" dirty="0" smtClean="0"/>
              <a:t>Promises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body" idx="1"/>
          </p:nvPr>
        </p:nvSpPr>
        <p:spPr>
          <a:xfrm>
            <a:off x="1446212" y="5442596"/>
            <a:ext cx="8938472" cy="1339204"/>
          </a:xfrm>
        </p:spPr>
        <p:txBody>
          <a:bodyPr/>
          <a:lstStyle/>
          <a:p>
            <a:r>
              <a:rPr lang="en-US" dirty="0" smtClean="0"/>
              <a:t>The evolution of Callback-oriented programming</a:t>
            </a:r>
          </a:p>
        </p:txBody>
      </p:sp>
    </p:spTree>
    <p:extLst>
      <p:ext uri="{BB962C8B-B14F-4D97-AF65-F5344CB8AC3E}">
        <p14:creationId xmlns:p14="http://schemas.microsoft.com/office/powerpoint/2010/main" val="2195979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A promise is an object which represents an eventual (future) value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Methods "promise" they will return a value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Correct or representing an error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A Promises can be in one of three states: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Fulfilled (resolved, succeeded)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Rejected (an error happened)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Pending (unfulfilled yet, still being computed)</a:t>
            </a:r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lvl="1">
              <a:lnSpc>
                <a:spcPct val="100000"/>
              </a:lnSpc>
            </a:pP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04785" indent="-304785">
              <a:lnSpc>
                <a:spcPct val="95000"/>
              </a:lnSpc>
            </a:pPr>
            <a:r>
              <a:rPr lang="en-US" dirty="0" smtClean="0"/>
              <a:t>Promises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132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Promise objects can be used in code as if their value is known</a:t>
            </a:r>
          </a:p>
          <a:p>
            <a:pPr lvl="1"/>
            <a:r>
              <a:rPr lang="en-US" dirty="0" smtClean="0"/>
              <a:t>Actually we attach code which executes</a:t>
            </a:r>
          </a:p>
          <a:p>
            <a:pPr lvl="2"/>
            <a:r>
              <a:rPr lang="en-US" dirty="0" smtClean="0"/>
              <a:t>When the promise is fulfilled</a:t>
            </a:r>
          </a:p>
          <a:p>
            <a:pPr lvl="2"/>
            <a:r>
              <a:rPr lang="en-US" dirty="0" smtClean="0"/>
              <a:t>When the promise is rejected</a:t>
            </a:r>
          </a:p>
          <a:p>
            <a:pPr lvl="2"/>
            <a:r>
              <a:rPr lang="en-US" dirty="0" smtClean="0"/>
              <a:t>When the promise reports progress (optionally)</a:t>
            </a:r>
          </a:p>
          <a:p>
            <a:r>
              <a:rPr lang="en-US" dirty="0" smtClean="0"/>
              <a:t>Promises are a pattern </a:t>
            </a:r>
          </a:p>
          <a:p>
            <a:pPr lvl="1"/>
            <a:r>
              <a:rPr lang="en-US" dirty="0" smtClean="0"/>
              <a:t>No defined implementation, but strict requirements</a:t>
            </a:r>
          </a:p>
          <a:p>
            <a:pPr lvl="1"/>
            <a:r>
              <a:rPr lang="en-US" dirty="0" smtClean="0"/>
              <a:t>Initially described in </a:t>
            </a:r>
            <a:r>
              <a:rPr lang="en-US" dirty="0" smtClean="0">
                <a:hlinkClick r:id="rId2"/>
              </a:rPr>
              <a:t>CommonJS Promises/A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Promises</a:t>
            </a:r>
          </a:p>
        </p:txBody>
      </p:sp>
    </p:spTree>
    <p:extLst>
      <p:ext uri="{BB962C8B-B14F-4D97-AF65-F5344CB8AC3E}">
        <p14:creationId xmlns:p14="http://schemas.microsoft.com/office/powerpoint/2010/main" val="1139950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Promises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More specifically:</a:t>
            </a:r>
          </a:p>
          <a:p>
            <a:pPr lvl="1"/>
            <a:r>
              <a:rPr lang="en-US" dirty="0" smtClean="0"/>
              <a:t>Each promise has a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.then()</a:t>
            </a:r>
            <a:r>
              <a:rPr lang="en-US" dirty="0" smtClean="0"/>
              <a:t> method accepting 3 parameters:</a:t>
            </a:r>
          </a:p>
          <a:p>
            <a:pPr lvl="2"/>
            <a:r>
              <a:rPr lang="en-US" dirty="0" smtClean="0"/>
              <a:t>Success, Error and Progress function</a:t>
            </a:r>
          </a:p>
          <a:p>
            <a:pPr lvl="2"/>
            <a:r>
              <a:rPr lang="en-US" dirty="0" smtClean="0"/>
              <a:t>All parameters are optional</a:t>
            </a:r>
          </a:p>
          <a:p>
            <a:pPr lvl="1"/>
            <a:r>
              <a:rPr lang="en-US" dirty="0" smtClean="0"/>
              <a:t>So we can write: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* Provided 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promiseMeSomething</a:t>
            </a:r>
            <a:r>
              <a:rPr lang="en-US" dirty="0"/>
              <a:t> returns a </a:t>
            </a:r>
            <a:r>
              <a:rPr lang="en-US" dirty="0" smtClean="0"/>
              <a:t>promise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320924" y="4114800"/>
            <a:ext cx="7543800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promiseMeSomething()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.then(function (value)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dirty="0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handle 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success here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}, function </a:t>
            </a:r>
            <a:r>
              <a:rPr lang="en-US" sz="2000" b="1" dirty="0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(error) </a:t>
            </a:r>
            <a:r>
              <a:rPr lang="en-US" sz="20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// handle 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error here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878850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04785" indent="-304785">
              <a:lnSpc>
                <a:spcPct val="95000"/>
              </a:lnSpc>
            </a:pPr>
            <a:r>
              <a:rPr lang="en-US" dirty="0"/>
              <a:t>Asynchrony in JavaScript</a:t>
            </a:r>
          </a:p>
          <a:p>
            <a:pPr marL="304785" indent="-304785">
              <a:lnSpc>
                <a:spcPct val="95000"/>
              </a:lnSpc>
            </a:pPr>
            <a:r>
              <a:rPr lang="en-US" dirty="0"/>
              <a:t>Callback-oriented programming</a:t>
            </a:r>
          </a:p>
          <a:p>
            <a:pPr marL="652448" lvl="1" indent="-304785">
              <a:lnSpc>
                <a:spcPct val="95000"/>
              </a:lnSpc>
            </a:pPr>
            <a:r>
              <a:rPr lang="en-US" dirty="0"/>
              <a:t>Simple callbacks</a:t>
            </a:r>
          </a:p>
          <a:p>
            <a:pPr marL="652448" lvl="1" indent="-304785">
              <a:lnSpc>
                <a:spcPct val="95000"/>
              </a:lnSpc>
            </a:pPr>
            <a:r>
              <a:rPr lang="en-US" dirty="0"/>
              <a:t>"Passing values" in callbacks</a:t>
            </a:r>
          </a:p>
          <a:p>
            <a:pPr marL="652448" lvl="1" indent="-304785">
              <a:lnSpc>
                <a:spcPct val="95000"/>
              </a:lnSpc>
            </a:pPr>
            <a:r>
              <a:rPr lang="en-US" dirty="0"/>
              <a:t>Example: Geolocation</a:t>
            </a:r>
          </a:p>
          <a:p>
            <a:pPr marL="304785" indent="-304785">
              <a:lnSpc>
                <a:spcPct val="95000"/>
              </a:lnSpc>
            </a:pPr>
            <a:r>
              <a:rPr lang="en-US" dirty="0"/>
              <a:t>Promises</a:t>
            </a:r>
          </a:p>
          <a:p>
            <a:pPr marL="652448" lvl="1" indent="-304785">
              <a:lnSpc>
                <a:spcPct val="95000"/>
              </a:lnSpc>
            </a:pPr>
            <a:r>
              <a:rPr lang="en-US" dirty="0"/>
              <a:t>Overview</a:t>
            </a:r>
          </a:p>
          <a:p>
            <a:pPr marL="652448" lvl="1" indent="-304785">
              <a:lnSpc>
                <a:spcPct val="95000"/>
              </a:lnSpc>
            </a:pPr>
            <a:r>
              <a:rPr lang="en-US" dirty="0"/>
              <a:t>CommonJS Promise/A and A+</a:t>
            </a:r>
          </a:p>
          <a:p>
            <a:pPr marL="304785" indent="-304785">
              <a:lnSpc>
                <a:spcPct val="95000"/>
              </a:lnSpc>
            </a:pPr>
            <a:r>
              <a:rPr lang="en-US" dirty="0"/>
              <a:t>Using the Q Promise Library</a:t>
            </a:r>
          </a:p>
          <a:p>
            <a:pPr marL="304785" indent="-304785">
              <a:lnSpc>
                <a:spcPct val="95000"/>
              </a:lnSpc>
            </a:pPr>
            <a:r>
              <a:rPr lang="en-US" dirty="0"/>
              <a:t>Promises in jQuery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pic>
        <p:nvPicPr>
          <p:cNvPr id="6" name="Picture 2" descr="http://www.graphicsfuel.com/wp-content/uploads/2012/07/books-icon-51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2497" y="1380306"/>
            <a:ext cx="236220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http://www.mmmeeja.com/gfx/blog/javascript.jpg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456612" y="4038600"/>
            <a:ext cx="2853971" cy="2140477"/>
          </a:xfrm>
          <a:prstGeom prst="roundRect">
            <a:avLst>
              <a:gd name="adj" fmla="val 4285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8591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Each .then() method returns a promise in turn</a:t>
            </a:r>
          </a:p>
          <a:p>
            <a:pPr lvl="1"/>
            <a:r>
              <a:rPr lang="en-US" dirty="0" smtClean="0"/>
              <a:t>Meaning promises can be chained:</a:t>
            </a:r>
          </a:p>
          <a:p>
            <a:pPr lvl="1"/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Promises enable us to:</a:t>
            </a:r>
          </a:p>
          <a:p>
            <a:pPr lvl="1"/>
            <a:r>
              <a:rPr lang="en-US" dirty="0" smtClean="0"/>
              <a:t>Remove the callback functions from the parameters and attach them to the "result"</a:t>
            </a:r>
          </a:p>
          <a:p>
            <a:pPr lvl="1"/>
            <a:r>
              <a:rPr lang="en-US" dirty="0" smtClean="0"/>
              <a:t>Make a sequence of operations happen</a:t>
            </a:r>
          </a:p>
          <a:p>
            <a:pPr lvl="1"/>
            <a:r>
              <a:rPr lang="en-US" dirty="0" smtClean="0"/>
              <a:t>Catch errors when we can process them</a:t>
            </a:r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Promises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320924" y="2514600"/>
            <a:ext cx="7543800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asyncComputeTheAnswerToEverything()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.then(addTwo)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.then(printResult, onError);</a:t>
            </a:r>
            <a:endParaRPr lang="en-US" sz="2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5427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Promises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full and modern description of Promises:</a:t>
            </a:r>
          </a:p>
          <a:p>
            <a:pPr lvl="1"/>
            <a:r>
              <a:rPr lang="en-US" dirty="0" smtClean="0"/>
              <a:t>CommonJS Promises/A+</a:t>
            </a:r>
            <a:br>
              <a:rPr lang="en-US" dirty="0" smtClean="0"/>
            </a:br>
            <a:r>
              <a:rPr lang="en-US" dirty="0">
                <a:hlinkClick r:id="rId2"/>
              </a:rPr>
              <a:t>http://promises-aplus.github.io/promises-spec/</a:t>
            </a:r>
            <a:endParaRPr lang="en-US" dirty="0" smtClean="0"/>
          </a:p>
          <a:p>
            <a:pPr lvl="1"/>
            <a:r>
              <a:rPr lang="en-US" dirty="0" smtClean="0"/>
              <a:t>An improvement of the Promises/A description</a:t>
            </a:r>
          </a:p>
          <a:p>
            <a:pPr lvl="1"/>
            <a:r>
              <a:rPr lang="en-US" dirty="0" smtClean="0"/>
              <a:t>Better explanation of border cases</a:t>
            </a:r>
          </a:p>
          <a:p>
            <a:pPr lvl="1"/>
            <a:r>
              <a:rPr lang="en-US" dirty="0" smtClean="0"/>
              <a:t>Several libraries fulfill the A+ spec:</a:t>
            </a:r>
          </a:p>
          <a:p>
            <a:pPr lvl="2"/>
            <a:r>
              <a:rPr lang="en-US" dirty="0" smtClean="0"/>
              <a:t>A notable example is Kris Kowal's Q library</a:t>
            </a:r>
            <a:br>
              <a:rPr lang="en-US" dirty="0" smtClean="0"/>
            </a:b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github.com/kriskowal/q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9226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04785" indent="-304785">
              <a:lnSpc>
                <a:spcPct val="95000"/>
              </a:lnSpc>
            </a:pPr>
            <a:r>
              <a:rPr lang="en-US" dirty="0" smtClean="0"/>
              <a:t>The Q Promise Library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rich CommonJS</a:t>
            </a:r>
            <a:r>
              <a:rPr lang="en-US" dirty="0"/>
              <a:t> </a:t>
            </a:r>
            <a:r>
              <a:rPr lang="en-US" dirty="0" smtClean="0"/>
              <a:t>Promises/A+ library</a:t>
            </a:r>
          </a:p>
        </p:txBody>
      </p:sp>
    </p:spTree>
    <p:extLst>
      <p:ext uri="{BB962C8B-B14F-4D97-AF65-F5344CB8AC3E}">
        <p14:creationId xmlns:p14="http://schemas.microsoft.com/office/powerpoint/2010/main" val="384022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Some ways of using the Q module:</a:t>
            </a:r>
          </a:p>
          <a:p>
            <a:pPr lvl="1"/>
            <a:r>
              <a:rPr lang="en-US" dirty="0" smtClean="0"/>
              <a:t>Option 1: Download it from the Q repository</a:t>
            </a:r>
          </a:p>
          <a:p>
            <a:pPr marL="1163638" lvl="2" indent="-514350">
              <a:buFont typeface="+mj-lt"/>
              <a:buAutoNum type="arabicPeriod"/>
            </a:pPr>
            <a:r>
              <a:rPr lang="en-US" dirty="0" smtClean="0"/>
              <a:t>Add the q.js or q.min.js file to your project</a:t>
            </a:r>
          </a:p>
          <a:p>
            <a:pPr marL="1163638" lvl="2" indent="-514350">
              <a:buFont typeface="+mj-lt"/>
              <a:buAutoNum type="arabicPeriod"/>
            </a:pPr>
            <a:r>
              <a:rPr lang="en-US" dirty="0" smtClean="0"/>
              <a:t>Reference it with a &lt;script&gt; tag</a:t>
            </a:r>
          </a:p>
          <a:p>
            <a:pPr marL="1163638" lvl="2" indent="-514350">
              <a:buFont typeface="+mj-lt"/>
              <a:buAutoNum type="arabicPeriod"/>
            </a:pPr>
            <a:r>
              <a:rPr lang="en-US" dirty="0" smtClean="0"/>
              <a:t>The Q library will create a global Q object you can use</a:t>
            </a:r>
          </a:p>
          <a:p>
            <a:pPr lvl="1"/>
            <a:r>
              <a:rPr lang="en-US" dirty="0" smtClean="0"/>
              <a:t>Option 2: Using NuGet in Visual Studio</a:t>
            </a:r>
          </a:p>
          <a:p>
            <a:pPr marL="1163638" lvl="2" indent="-514350">
              <a:buFont typeface="+mj-lt"/>
              <a:buAutoNum type="arabicPeriod"/>
            </a:pPr>
            <a:r>
              <a:rPr lang="en-US" dirty="0" smtClean="0"/>
              <a:t>Open the Package Manager Console</a:t>
            </a:r>
          </a:p>
          <a:p>
            <a:pPr marL="1163638" lvl="2" indent="-514350">
              <a:buFont typeface="+mj-lt"/>
              <a:buAutoNum type="arabicPeriod"/>
            </a:pPr>
            <a:r>
              <a:rPr lang="en-US" dirty="0" smtClean="0"/>
              <a:t>Type </a:t>
            </a:r>
          </a:p>
          <a:p>
            <a:pPr marL="1163638" lvl="2" indent="-514350">
              <a:buFont typeface="+mj-lt"/>
              <a:buAutoNum type="arabicPeriod"/>
            </a:pPr>
            <a:r>
              <a:rPr lang="en-US" dirty="0" smtClean="0"/>
              <a:t>Go to step 2 in the previous option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Q Promise Library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198812" y="5467290"/>
            <a:ext cx="26670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Install-Package Q</a:t>
            </a:r>
          </a:p>
        </p:txBody>
      </p:sp>
    </p:spTree>
    <p:extLst>
      <p:ext uri="{BB962C8B-B14F-4D97-AF65-F5344CB8AC3E}">
        <p14:creationId xmlns:p14="http://schemas.microsoft.com/office/powerpoint/2010/main" val="1035544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Started with Q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3623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Creating Promises with Q</a:t>
            </a:r>
          </a:p>
          <a:p>
            <a:pPr lvl="1"/>
            <a:r>
              <a:rPr lang="en-US" dirty="0" smtClean="0"/>
              <a:t>We can make a regular function into a Promise</a:t>
            </a:r>
          </a:p>
          <a:p>
            <a:pPr lvl="1"/>
            <a:r>
              <a:rPr lang="en-US" dirty="0" smtClean="0"/>
              <a:t>i.e. we take the return value as the value of the function</a:t>
            </a:r>
          </a:p>
          <a:p>
            <a:pPr lvl="1"/>
            <a:r>
              <a:rPr lang="en-US" dirty="0" smtClean="0"/>
              <a:t>Using the function </a:t>
            </a:r>
          </a:p>
          <a:p>
            <a:pPr lvl="1"/>
            <a:r>
              <a:rPr lang="en-US" dirty="0" smtClean="0"/>
              <a:t>First parameter is the function to call</a:t>
            </a:r>
          </a:p>
          <a:p>
            <a:pPr lvl="1"/>
            <a:r>
              <a:rPr lang="en-US" dirty="0" smtClean="0"/>
              <a:t>The following parameters are passed into the called function</a:t>
            </a:r>
          </a:p>
          <a:p>
            <a:pPr lvl="1"/>
            <a:r>
              <a:rPr lang="en-US" dirty="0" smtClean="0"/>
              <a:t>The return value of .</a:t>
            </a:r>
            <a:r>
              <a:rPr lang="en-US" dirty="0" err="1" smtClean="0"/>
              <a:t>fcall</a:t>
            </a:r>
            <a:r>
              <a:rPr lang="en-US" dirty="0" smtClean="0"/>
              <a:t>() is a promise with the function's return value</a:t>
            </a:r>
          </a:p>
          <a:p>
            <a:pPr lvl="1"/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Q Promise Library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332412" y="3243801"/>
            <a:ext cx="17526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Q.fcall()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7121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Promises from Function Values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3897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0"/>
              </a:spcAft>
            </a:pPr>
            <a:r>
              <a:rPr lang="en-US" dirty="0" smtClean="0"/>
              <a:t>Promises from callback-based functions</a:t>
            </a:r>
          </a:p>
          <a:p>
            <a:pPr lvl="1">
              <a:spcAft>
                <a:spcPts val="0"/>
              </a:spcAft>
            </a:pPr>
            <a:r>
              <a:rPr lang="en-US" dirty="0" smtClean="0"/>
              <a:t>Often we need to wrap a callback in a promise</a:t>
            </a:r>
          </a:p>
          <a:p>
            <a:pPr lvl="1">
              <a:lnSpc>
                <a:spcPct val="100000"/>
              </a:lnSpc>
              <a:spcAft>
                <a:spcPts val="0"/>
              </a:spcAft>
            </a:pPr>
            <a:r>
              <a:rPr lang="en-US" dirty="0" smtClean="0"/>
              <a:t>We can use the Deferred object in Q</a:t>
            </a:r>
          </a:p>
          <a:p>
            <a:pPr lvl="2">
              <a:spcAft>
                <a:spcPts val="0"/>
              </a:spcAft>
            </a:pPr>
            <a:endParaRPr lang="en-US" dirty="0" smtClean="0"/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Deferred is an object which can</a:t>
            </a:r>
          </a:p>
          <a:p>
            <a:pPr lvl="2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self-fulfill itself with some argument:</a:t>
            </a:r>
          </a:p>
          <a:p>
            <a:pPr lvl="2">
              <a:spcBef>
                <a:spcPts val="0"/>
              </a:spcBef>
              <a:spcAft>
                <a:spcPts val="0"/>
              </a:spcAft>
            </a:pPr>
            <a:endParaRPr lang="en-US" dirty="0" smtClean="0"/>
          </a:p>
          <a:p>
            <a:pPr lvl="2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Or self-reject itself with an error:</a:t>
            </a:r>
          </a:p>
          <a:p>
            <a:pPr lvl="2">
              <a:spcBef>
                <a:spcPts val="0"/>
              </a:spcBef>
              <a:spcAft>
                <a:spcPts val="0"/>
              </a:spcAft>
            </a:pPr>
            <a:endParaRPr lang="en-US" dirty="0" smtClean="0"/>
          </a:p>
          <a:p>
            <a:pPr lvl="2">
              <a:spcBef>
                <a:spcPts val="0"/>
              </a:spcBef>
              <a:spcAft>
                <a:spcPts val="1200"/>
              </a:spcAft>
            </a:pPr>
            <a:r>
              <a:rPr lang="en-US" dirty="0" smtClean="0"/>
              <a:t>Get the promise which will be fulfilled/rejected:</a:t>
            </a:r>
          </a:p>
          <a:p>
            <a:pPr lvl="2">
              <a:spcBef>
                <a:spcPts val="0"/>
              </a:spcBef>
              <a:spcAft>
                <a:spcPts val="0"/>
              </a:spcAft>
            </a:pP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Q Promise Library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703225" y="2971800"/>
            <a:ext cx="8200921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deferred = Q.defer()</a:t>
            </a:r>
            <a:endParaRPr lang="en-US" sz="2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703226" y="4419600"/>
            <a:ext cx="8172772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deferred.resolve(result)</a:t>
            </a:r>
            <a:endParaRPr lang="en-US" sz="2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03226" y="5410200"/>
            <a:ext cx="8172772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deferred.reject(reason)</a:t>
            </a:r>
            <a:endParaRPr lang="en-US" sz="2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703225" y="6324600"/>
            <a:ext cx="8172772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deferred.promise</a:t>
            </a:r>
            <a:endParaRPr lang="en-US" sz="2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2435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Promises from Callback-based Functions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3743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.then() method in the Q library</a:t>
            </a:r>
          </a:p>
          <a:p>
            <a:pPr lvl="1"/>
            <a:r>
              <a:rPr lang="en-US" dirty="0" smtClean="0"/>
              <a:t>Follows the specification</a:t>
            </a:r>
          </a:p>
          <a:p>
            <a:pPr lvl="1"/>
            <a:r>
              <a:rPr lang="en-US" dirty="0" smtClean="0"/>
              <a:t>Success, error and progress handlers</a:t>
            </a:r>
          </a:p>
          <a:p>
            <a:pPr lvl="1"/>
            <a:r>
              <a:rPr lang="en-US" dirty="0" smtClean="0"/>
              <a:t>Value returned from the promise is passed to the success handler</a:t>
            </a:r>
          </a:p>
          <a:p>
            <a:pPr lvl="1"/>
            <a:r>
              <a:rPr lang="en-US" dirty="0" smtClean="0"/>
              <a:t>Errors in the promise are passed to the error handler</a:t>
            </a:r>
          </a:p>
          <a:p>
            <a:pPr lvl="1"/>
            <a:r>
              <a:rPr lang="en-US" dirty="0" smtClean="0"/>
              <a:t>Any progress data the promise reports is passed to the progress handler</a:t>
            </a:r>
          </a:p>
          <a:p>
            <a:pPr lvl="1"/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Q Promise Library</a:t>
            </a:r>
          </a:p>
        </p:txBody>
      </p:sp>
    </p:spTree>
    <p:extLst>
      <p:ext uri="{BB962C8B-B14F-4D97-AF65-F5344CB8AC3E}">
        <p14:creationId xmlns:p14="http://schemas.microsoft.com/office/powerpoint/2010/main" val="1121346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04785" indent="-304785">
              <a:lnSpc>
                <a:spcPct val="95000"/>
              </a:lnSpc>
            </a:pPr>
            <a:r>
              <a:rPr lang="en-US" dirty="0"/>
              <a:t>Asynchrony in JavaScript</a:t>
            </a:r>
          </a:p>
        </p:txBody>
      </p:sp>
      <p:sp>
        <p:nvSpPr>
          <p:cNvPr id="6" name="Subtitle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to do it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5520" y="2071498"/>
            <a:ext cx="3311620" cy="248051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0612" y="2071498"/>
            <a:ext cx="3727554" cy="2480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501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Full-featured .then() in Q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23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Chaining promises</a:t>
            </a:r>
          </a:p>
          <a:p>
            <a:pPr lvl="1"/>
            <a:r>
              <a:rPr lang="en-US" dirty="0" smtClean="0"/>
              <a:t>Each .then() method returns a new promise</a:t>
            </a:r>
          </a:p>
          <a:p>
            <a:pPr lvl="1"/>
            <a:r>
              <a:rPr lang="en-US" dirty="0" smtClean="0"/>
              <a:t>The value of the promise is:</a:t>
            </a:r>
          </a:p>
          <a:p>
            <a:pPr lvl="2"/>
            <a:r>
              <a:rPr lang="en-US" dirty="0" smtClean="0"/>
              <a:t>The return value of the success handler, if the previous promise is fulfilled</a:t>
            </a:r>
          </a:p>
          <a:p>
            <a:pPr lvl="2"/>
            <a:r>
              <a:rPr lang="en-US" dirty="0" smtClean="0"/>
              <a:t>The error data if the previous promise failed</a:t>
            </a:r>
          </a:p>
          <a:p>
            <a:pPr lvl="2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Q Promise Library</a:t>
            </a:r>
          </a:p>
        </p:txBody>
      </p:sp>
    </p:spTree>
    <p:extLst>
      <p:ext uri="{BB962C8B-B14F-4D97-AF65-F5344CB8AC3E}">
        <p14:creationId xmlns:p14="http://schemas.microsoft.com/office/powerpoint/2010/main" val="469979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Promise Chaining in Q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786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Error propagation</a:t>
            </a:r>
          </a:p>
          <a:p>
            <a:pPr lvl="1"/>
            <a:r>
              <a:rPr lang="en-US" dirty="0" smtClean="0"/>
              <a:t>Errors are propagated  up the promise chain</a:t>
            </a:r>
          </a:p>
          <a:p>
            <a:pPr lvl="1"/>
            <a:r>
              <a:rPr lang="en-US" dirty="0" smtClean="0"/>
              <a:t>The first error handler processes the error</a:t>
            </a:r>
          </a:p>
          <a:p>
            <a:pPr lvl="2"/>
            <a:r>
              <a:rPr lang="en-US" dirty="0" smtClean="0"/>
              <a:t>All promises after the error are in the rejected state</a:t>
            </a:r>
          </a:p>
          <a:p>
            <a:pPr lvl="2"/>
            <a:r>
              <a:rPr lang="en-US" dirty="0" smtClean="0"/>
              <a:t>No success handler will be called</a:t>
            </a:r>
          </a:p>
          <a:p>
            <a:r>
              <a:rPr lang="en-US" dirty="0" smtClean="0"/>
              <a:t>.done() function</a:t>
            </a:r>
          </a:p>
          <a:p>
            <a:pPr lvl="1"/>
            <a:r>
              <a:rPr lang="en-US" dirty="0" smtClean="0"/>
              <a:t>Good practice to place at the end of chain</a:t>
            </a:r>
          </a:p>
          <a:p>
            <a:pPr lvl="1"/>
            <a:r>
              <a:rPr lang="en-US" dirty="0" smtClean="0"/>
              <a:t>If no error handler is triggered, done will throw an exception</a:t>
            </a:r>
          </a:p>
          <a:p>
            <a:pPr lvl="1"/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Q Promise Library</a:t>
            </a:r>
          </a:p>
        </p:txBody>
      </p:sp>
    </p:spTree>
    <p:extLst>
      <p:ext uri="{BB962C8B-B14F-4D97-AF65-F5344CB8AC3E}">
        <p14:creationId xmlns:p14="http://schemas.microsoft.com/office/powerpoint/2010/main" val="1150435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Error Propagation in Q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506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br>
              <a:rPr lang="en-US" dirty="0" smtClean="0"/>
            </a:br>
            <a:r>
              <a:rPr lang="en-US" dirty="0" smtClean="0"/>
              <a:t>to get a promise for a collection of promises:</a:t>
            </a:r>
          </a:p>
          <a:p>
            <a:pPr lvl="1"/>
            <a:r>
              <a:rPr lang="en-US" dirty="0" smtClean="0"/>
              <a:t>Fulfilled when all promises are fulfilled</a:t>
            </a:r>
          </a:p>
          <a:p>
            <a:pPr lvl="2"/>
            <a:r>
              <a:rPr lang="en-US" dirty="0" smtClean="0"/>
              <a:t>Success handler gets the results as an array</a:t>
            </a:r>
          </a:p>
          <a:p>
            <a:pPr lvl="1"/>
            <a:r>
              <a:rPr lang="en-US" dirty="0" smtClean="0"/>
              <a:t>Rejected if any promise is rejected</a:t>
            </a:r>
          </a:p>
          <a:p>
            <a:pPr lvl="2"/>
            <a:r>
              <a:rPr lang="en-US" dirty="0" smtClean="0"/>
              <a:t>Error handler gets the error of the first rejected</a:t>
            </a:r>
          </a:p>
          <a:p>
            <a:r>
              <a:rPr lang="en-US" dirty="0" smtClean="0"/>
              <a:t>Use                        instead of                   to spread the array of results into                       of success handler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Q Promise Library</a:t>
            </a:r>
          </a:p>
        </p:txBody>
      </p:sp>
      <p:sp>
        <p:nvSpPr>
          <p:cNvPr id="5" name="Rectangle 4"/>
          <p:cNvSpPr/>
          <p:nvPr/>
        </p:nvSpPr>
        <p:spPr>
          <a:xfrm>
            <a:off x="2817812" y="1214735"/>
            <a:ext cx="52578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Q.all([promise1, promise2, …)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15320" y="5029200"/>
            <a:ext cx="17526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.spread()</a:t>
            </a:r>
          </a:p>
        </p:txBody>
      </p:sp>
      <p:sp>
        <p:nvSpPr>
          <p:cNvPr id="7" name="Rectangle 6"/>
          <p:cNvSpPr/>
          <p:nvPr/>
        </p:nvSpPr>
        <p:spPr>
          <a:xfrm>
            <a:off x="5574177" y="5029200"/>
            <a:ext cx="13716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.then()</a:t>
            </a:r>
          </a:p>
        </p:txBody>
      </p:sp>
      <p:sp>
        <p:nvSpPr>
          <p:cNvPr id="8" name="Rectangle 7"/>
          <p:cNvSpPr/>
          <p:nvPr/>
        </p:nvSpPr>
        <p:spPr>
          <a:xfrm>
            <a:off x="2819485" y="5642107"/>
            <a:ext cx="1698811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arguments</a:t>
            </a:r>
          </a:p>
        </p:txBody>
      </p:sp>
    </p:spTree>
    <p:extLst>
      <p:ext uri="{BB962C8B-B14F-4D97-AF65-F5344CB8AC3E}">
        <p14:creationId xmlns:p14="http://schemas.microsoft.com/office/powerpoint/2010/main" val="2079843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Collections of Promises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0968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now know the basics of the Q library and Promises</a:t>
            </a:r>
          </a:p>
          <a:p>
            <a:pPr lvl="1"/>
            <a:r>
              <a:rPr lang="en-US" dirty="0" smtClean="0"/>
              <a:t>There's a lot more functionality in Q</a:t>
            </a:r>
          </a:p>
          <a:p>
            <a:pPr lvl="2"/>
            <a:r>
              <a:rPr lang="en-US" dirty="0" smtClean="0"/>
              <a:t>E.g. each promise instance method has a 'static' counterpart:</a:t>
            </a:r>
          </a:p>
          <a:p>
            <a:pPr lvl="2"/>
            <a:r>
              <a:rPr lang="en-US" dirty="0" smtClean="0"/>
              <a:t>                                         and  </a:t>
            </a:r>
          </a:p>
          <a:p>
            <a:pPr lvl="1"/>
            <a:r>
              <a:rPr lang="en-US" dirty="0" smtClean="0"/>
              <a:t>Read the </a:t>
            </a:r>
            <a:r>
              <a:rPr lang="en-US" dirty="0" smtClean="0">
                <a:hlinkClick r:id="rId2"/>
              </a:rPr>
              <a:t>documentation</a:t>
            </a:r>
            <a:endParaRPr lang="en-US" dirty="0" smtClean="0"/>
          </a:p>
          <a:p>
            <a:r>
              <a:rPr lang="en-US" dirty="0" smtClean="0"/>
              <a:t>We will re-write the Geolocation example</a:t>
            </a:r>
          </a:p>
          <a:p>
            <a:pPr lvl="1"/>
            <a:r>
              <a:rPr lang="en-US" dirty="0" smtClean="0"/>
              <a:t>Without callbacks</a:t>
            </a:r>
            <a:endParaRPr lang="en-US" dirty="0"/>
          </a:p>
          <a:p>
            <a:pPr lvl="1"/>
            <a:r>
              <a:rPr lang="en-US" dirty="0" smtClean="0"/>
              <a:t>With promises and promise chains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Q Promise Library</a:t>
            </a:r>
          </a:p>
        </p:txBody>
      </p:sp>
      <p:sp>
        <p:nvSpPr>
          <p:cNvPr id="5" name="Rectangle 4"/>
          <p:cNvSpPr/>
          <p:nvPr/>
        </p:nvSpPr>
        <p:spPr>
          <a:xfrm>
            <a:off x="1751012" y="3195935"/>
            <a:ext cx="2743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promise.then(…)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484812" y="3195935"/>
            <a:ext cx="32766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Q.then(promise, …)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1510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Geolocation with Q Promises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993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Promises in jQuery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Creation, Usage, Specifics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31215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JavaScript is single-threaded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Long-running operations block other operations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Asynchronous operations in Java</a:t>
            </a:r>
            <a:r>
              <a:rPr lang="en-US" dirty="0"/>
              <a:t>S</a:t>
            </a:r>
            <a:r>
              <a:rPr lang="en-US" dirty="0" smtClean="0"/>
              <a:t>cript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Break up long operations into shorter ones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So other operations can "squeeze in"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Delayed execution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Postpone heavy operations to the end of the event loop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To give event handlers the ability to respond</a:t>
            </a:r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lvl="2"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04785" indent="-304785">
              <a:lnSpc>
                <a:spcPct val="95000"/>
              </a:lnSpc>
            </a:pPr>
            <a:r>
              <a:rPr lang="en-US" dirty="0"/>
              <a:t>Asynchrony in JavaScript</a:t>
            </a:r>
          </a:p>
        </p:txBody>
      </p:sp>
    </p:spTree>
    <p:extLst>
      <p:ext uri="{BB962C8B-B14F-4D97-AF65-F5344CB8AC3E}">
        <p14:creationId xmlns:p14="http://schemas.microsoft.com/office/powerpoint/2010/main" val="2614191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jQuery supports CommonJS Promises/A</a:t>
            </a:r>
          </a:p>
          <a:p>
            <a:pPr lvl="1"/>
            <a:r>
              <a:rPr lang="en-US" dirty="0" smtClean="0"/>
              <a:t>Since jQuery 1.5</a:t>
            </a:r>
          </a:p>
          <a:p>
            <a:pPr lvl="1"/>
            <a:r>
              <a:rPr lang="en-US" dirty="0" smtClean="0"/>
              <a:t>* almost (details </a:t>
            </a:r>
            <a:r>
              <a:rPr lang="en-US" dirty="0" smtClean="0">
                <a:hlinkClick r:id="rId2"/>
              </a:rPr>
              <a:t>here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.then() didn't return a promise until jQuery 1.8</a:t>
            </a:r>
          </a:p>
          <a:p>
            <a:pPr lvl="3"/>
            <a:r>
              <a:rPr lang="en-US" dirty="0" smtClean="0"/>
              <a:t>.pipe() was used</a:t>
            </a:r>
          </a:p>
          <a:p>
            <a:pPr lvl="2"/>
            <a:r>
              <a:rPr lang="en-US" dirty="0" smtClean="0"/>
              <a:t>Errors in handlers don't propagate up</a:t>
            </a:r>
          </a:p>
          <a:p>
            <a:r>
              <a:rPr lang="en-US" dirty="0" smtClean="0"/>
              <a:t>Generally, jQuery promises look and feel the same as Q promises</a:t>
            </a:r>
          </a:p>
          <a:p>
            <a:pPr lvl="1"/>
            <a:r>
              <a:rPr lang="en-US" dirty="0" smtClean="0"/>
              <a:t>Use them the same way, but be cautious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Promises in </a:t>
            </a:r>
            <a:r>
              <a:rPr lang="en-US" dirty="0" err="1" smtClean="0"/>
              <a:t>jQuery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431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jQuery.Deferred object</a:t>
            </a:r>
          </a:p>
          <a:p>
            <a:pPr lvl="1"/>
            <a:r>
              <a:rPr lang="en-US" dirty="0" smtClean="0"/>
              <a:t>Extended, mutable promise</a:t>
            </a:r>
          </a:p>
          <a:p>
            <a:pPr lvl="2"/>
            <a:r>
              <a:rPr lang="en-US" dirty="0"/>
              <a:t>just like in Q</a:t>
            </a:r>
            <a:endParaRPr lang="en-US" dirty="0" smtClean="0"/>
          </a:p>
          <a:p>
            <a:pPr lvl="1"/>
            <a:r>
              <a:rPr lang="en-US" dirty="0" smtClean="0"/>
              <a:t>Can resolve and reject itself with arguments</a:t>
            </a:r>
          </a:p>
          <a:p>
            <a:pPr lvl="1"/>
            <a:r>
              <a:rPr lang="en-US" dirty="0" smtClean="0"/>
              <a:t>Can retrieve an immutable promise object</a:t>
            </a:r>
          </a:p>
          <a:p>
            <a:pPr lvl="2"/>
            <a:r>
              <a:rPr lang="en-US" dirty="0" smtClean="0"/>
              <a:t>Which in fact will be resolved/rejected</a:t>
            </a:r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Promises in jQuery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82624" y="5182850"/>
            <a:ext cx="10820400" cy="144655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d = jQuery.Deferred(); </a:t>
            </a:r>
            <a:r>
              <a:rPr lang="en-US" sz="2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$.Deferred()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d.resolve(result); </a:t>
            </a:r>
            <a:r>
              <a:rPr lang="en-US" sz="2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resolves the deferred, calling success handlers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d.reject(reason); </a:t>
            </a:r>
            <a:r>
              <a:rPr lang="en-US" sz="2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rejects the deferred, calling error handlers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d.promise(); </a:t>
            </a:r>
            <a:r>
              <a:rPr lang="en-US" sz="2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note: here promise is a function</a:t>
            </a:r>
            <a:endParaRPr lang="en-US" sz="22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7289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Creating and Using Promises in jQuery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358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Specifics of error propagation in jQuery</a:t>
            </a:r>
          </a:p>
          <a:p>
            <a:pPr lvl="1"/>
            <a:r>
              <a:rPr lang="en-US" dirty="0" smtClean="0"/>
              <a:t>Calling reject (from deferred) works as expected</a:t>
            </a:r>
          </a:p>
          <a:p>
            <a:pPr lvl="2"/>
            <a:r>
              <a:rPr lang="en-US" dirty="0" smtClean="0"/>
              <a:t>Only error handlers are called</a:t>
            </a:r>
          </a:p>
          <a:p>
            <a:pPr lvl="1"/>
            <a:r>
              <a:rPr lang="en-US" dirty="0" smtClean="0"/>
              <a:t>Errors in success/error handlers are not propagated</a:t>
            </a:r>
          </a:p>
          <a:p>
            <a:pPr lvl="2"/>
            <a:r>
              <a:rPr lang="en-US" dirty="0" smtClean="0"/>
              <a:t>Thrown exceptions will not be processed by error handlers in the chain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Promises in jQuery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598612" y="4699116"/>
            <a:ext cx="9144000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promiseMeSomething().then(function()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invalid code </a:t>
            </a:r>
            <a:r>
              <a:rPr lang="en-US" sz="2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throws an exception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.then(function() {}, function(err)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this error handler will not be called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})</a:t>
            </a:r>
            <a:endParaRPr lang="en-US" sz="2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1144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0297" y="1424940"/>
            <a:ext cx="2203729" cy="784654"/>
          </a:xfrm>
          <a:prstGeom prst="roundRect">
            <a:avLst>
              <a:gd name="adj" fmla="val 3159"/>
            </a:avLst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hlinkClick r:id="rId5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5612" y="1424940"/>
            <a:ext cx="1710402" cy="784860"/>
          </a:xfrm>
          <a:prstGeom prst="roundRect">
            <a:avLst>
              <a:gd name="adj" fmla="val 3159"/>
            </a:avLst>
          </a:prstGeom>
        </p:spPr>
      </p:pic>
      <p:pic>
        <p:nvPicPr>
          <p:cNvPr id="6" name="Picture 5">
            <a:hlinkClick r:id="rId7"/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92052" y="1424940"/>
            <a:ext cx="2372207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7" name="Picture 6">
            <a:hlinkClick r:id="rId9"/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689561" y="1424940"/>
            <a:ext cx="1991815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8" name="Picture 7">
            <a:hlinkClick r:id="rId11"/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420064" y="1424940"/>
            <a:ext cx="2043459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9" name="Picture 8">
            <a:hlinkClick r:id="rId13"/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93938" y="5463746"/>
            <a:ext cx="3096656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10" name="Picture 9">
            <a:hlinkClick r:id="rId15"/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985011" y="5570496"/>
            <a:ext cx="2947601" cy="568632"/>
          </a:xfrm>
          <a:prstGeom prst="roundRect">
            <a:avLst>
              <a:gd name="adj" fmla="val 3159"/>
            </a:avLst>
          </a:prstGeom>
        </p:spPr>
      </p:pic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Storage and Cookies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309535" y="5463746"/>
            <a:ext cx="1451877" cy="784654"/>
          </a:xfrm>
          <a:prstGeom prst="roundRect">
            <a:avLst>
              <a:gd name="adj" fmla="val 2953"/>
            </a:avLst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9159214" y="5461225"/>
            <a:ext cx="2551399" cy="787175"/>
          </a:xfrm>
          <a:prstGeom prst="roundRect">
            <a:avLst>
              <a:gd name="adj" fmla="val 2953"/>
            </a:avLst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hlinkClick r:id="rId19"/>
              </a:rPr>
              <a:t>https://softuni.bg/courses/javascript-applications/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995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License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</a:t>
            </a:r>
            <a:r>
              <a:rPr lang="en-US" dirty="0" smtClean="0"/>
              <a:t>course (slides, examples, demos, videos, homework, etc.)</a:t>
            </a:r>
            <a:br>
              <a:rPr lang="en-US" dirty="0" smtClean="0"/>
            </a:br>
            <a:r>
              <a:rPr lang="en-US" dirty="0" smtClean="0"/>
              <a:t>is </a:t>
            </a:r>
            <a:r>
              <a:rPr lang="en-US" dirty="0"/>
              <a:t>licensed </a:t>
            </a:r>
            <a:r>
              <a:rPr lang="en-US" dirty="0" smtClean="0"/>
              <a:t>under </a:t>
            </a:r>
            <a:r>
              <a:rPr lang="en-US" dirty="0"/>
              <a:t>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4.0 International</a:t>
            </a:r>
            <a:r>
              <a:rPr lang="en-US" dirty="0"/>
              <a:t>" </a:t>
            </a:r>
            <a:r>
              <a:rPr lang="en-US" dirty="0" smtClean="0"/>
              <a:t>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45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88815" y="4724400"/>
            <a:ext cx="11804822" cy="1997079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 smtClean="0"/>
              <a:t>Attribution: this work may contain portions from</a:t>
            </a:r>
          </a:p>
          <a:p>
            <a:pPr lvl="1"/>
            <a:r>
              <a:rPr lang="en-US" sz="2000" dirty="0" smtClean="0"/>
              <a:t>"</a:t>
            </a:r>
            <a:r>
              <a:rPr lang="en-US" sz="2000" dirty="0" smtClean="0">
                <a:hlinkClick r:id="rId5"/>
              </a:rPr>
              <a:t>JavaScript Applications</a:t>
            </a:r>
            <a:r>
              <a:rPr lang="en-US" sz="2000" dirty="0" smtClean="0"/>
              <a:t>" </a:t>
            </a:r>
            <a:r>
              <a:rPr lang="en-US" sz="2000" dirty="0"/>
              <a:t>course by </a:t>
            </a:r>
            <a:r>
              <a:rPr lang="en-US" sz="2000" noProof="1"/>
              <a:t>Telerik Academy</a:t>
            </a:r>
            <a:r>
              <a:rPr lang="en-US" sz="2000" dirty="0"/>
              <a:t> under </a:t>
            </a:r>
            <a:r>
              <a:rPr lang="en-US" sz="2000" dirty="0">
                <a:hlinkClick r:id="rId6"/>
              </a:rPr>
              <a:t>CC-BY-NC-SA</a:t>
            </a:r>
            <a:r>
              <a:rPr lang="en-US" sz="2000" dirty="0"/>
              <a:t> license</a:t>
            </a:r>
          </a:p>
        </p:txBody>
      </p:sp>
    </p:spTree>
    <p:extLst>
      <p:ext uri="{BB962C8B-B14F-4D97-AF65-F5344CB8AC3E}">
        <p14:creationId xmlns:p14="http://schemas.microsoft.com/office/powerpoint/2010/main" val="4007765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Software University Foundation – </a:t>
            </a:r>
            <a:r>
              <a:rPr lang="en-US" sz="3200" noProof="1" smtClean="0">
                <a:hlinkClick r:id="rId3"/>
              </a:rPr>
              <a:t>softuni.org</a:t>
            </a:r>
            <a:endParaRPr lang="en-US" sz="3200" noProof="1" smtClean="0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University </a:t>
            </a:r>
            <a:r>
              <a:rPr lang="en-US" dirty="0"/>
              <a:t>@ </a:t>
            </a:r>
            <a:r>
              <a:rPr lang="en-US" dirty="0" smtClean="0"/>
              <a:t>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</a:t>
            </a:r>
            <a:r>
              <a:rPr lang="en-US" dirty="0"/>
              <a:t>University @ </a:t>
            </a:r>
            <a:r>
              <a:rPr lang="en-US" dirty="0" smtClean="0"/>
              <a:t>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 smtClean="0"/>
              <a:t>Software University Forums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9" name="Picture 8" title="Software University">
            <a:hlinkClick r:id="rId4" tooltip="Software University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59438" y="1594686"/>
            <a:ext cx="1834974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10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075536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title="Software University Videos @ YouTube">
            <a:hlinkClick r:id="rId6" tooltip="Software University YouTube Video Channel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6544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7" tooltip="Software University Discussion Forum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583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Browsers provide some asynchronous APIs</a:t>
            </a:r>
          </a:p>
          <a:p>
            <a:pPr lvl="1"/>
            <a:r>
              <a:rPr lang="en-US" dirty="0" smtClean="0"/>
              <a:t>Web workers</a:t>
            </a:r>
          </a:p>
          <a:p>
            <a:pPr lvl="1"/>
            <a:r>
              <a:rPr lang="en-US" dirty="0" smtClean="0"/>
              <a:t>AJAX</a:t>
            </a:r>
          </a:p>
          <a:p>
            <a:pPr lvl="1"/>
            <a:r>
              <a:rPr lang="en-US" dirty="0" smtClean="0"/>
              <a:t>Geolocation</a:t>
            </a:r>
          </a:p>
          <a:p>
            <a:pPr lvl="1"/>
            <a:r>
              <a:rPr lang="en-US" dirty="0" smtClean="0"/>
              <a:t>CSS3 animations, etc.</a:t>
            </a:r>
          </a:p>
          <a:p>
            <a:r>
              <a:rPr lang="en-US" dirty="0" smtClean="0"/>
              <a:t>All of the above require callbacks</a:t>
            </a:r>
          </a:p>
          <a:p>
            <a:pPr lvl="1"/>
            <a:r>
              <a:rPr lang="en-US" dirty="0" smtClean="0"/>
              <a:t>Functions to call at some point</a:t>
            </a:r>
          </a:p>
          <a:p>
            <a:pPr lvl="2"/>
            <a:r>
              <a:rPr lang="en-US" dirty="0" smtClean="0"/>
              <a:t>When beginning to do work</a:t>
            </a:r>
          </a:p>
          <a:p>
            <a:pPr lvl="2"/>
            <a:r>
              <a:rPr lang="en-US" dirty="0" smtClean="0"/>
              <a:t>After the work is done to transmit values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Asynchrony in </a:t>
            </a:r>
            <a:r>
              <a:rPr lang="en-US" dirty="0" smtClean="0"/>
              <a:t>JavaScript (2)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156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07284" y="4953000"/>
            <a:ext cx="10416328" cy="820600"/>
          </a:xfrm>
        </p:spPr>
        <p:txBody>
          <a:bodyPr/>
          <a:lstStyle/>
          <a:p>
            <a:pPr marL="304785" indent="-304785">
              <a:lnSpc>
                <a:spcPct val="95000"/>
              </a:lnSpc>
            </a:pPr>
            <a:r>
              <a:rPr lang="en-US" dirty="0" smtClean="0"/>
              <a:t>Callback-oriented Programming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with JavaScript</a:t>
            </a:r>
          </a:p>
        </p:txBody>
      </p:sp>
    </p:spTree>
    <p:extLst>
      <p:ext uri="{BB962C8B-B14F-4D97-AF65-F5344CB8AC3E}">
        <p14:creationId xmlns:p14="http://schemas.microsoft.com/office/powerpoint/2010/main" val="3470927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Callback function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 function object passed to another function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 other function can call the passed one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 other function can give arguments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Examples of callbacks: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Event handlers are sort-of callbacks</a:t>
            </a:r>
          </a:p>
          <a:p>
            <a:pPr lvl="1">
              <a:lnSpc>
                <a:spcPct val="100000"/>
              </a:lnSpc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setTimeout</a:t>
            </a:r>
            <a:r>
              <a:rPr lang="en-US" dirty="0" smtClean="0"/>
              <a:t> and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setInterval</a:t>
            </a:r>
            <a:r>
              <a:rPr lang="en-US" dirty="0" smtClean="0"/>
              <a:t> take a callback argument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Some OOP patterns use callbacks for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_super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04785" indent="-304785">
              <a:lnSpc>
                <a:spcPct val="95000"/>
              </a:lnSpc>
            </a:pPr>
            <a:r>
              <a:rPr lang="en-US" dirty="0" smtClean="0"/>
              <a:t>Callback-oriented Programming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524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Simple Callback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6212" y="5754968"/>
            <a:ext cx="8938472" cy="719034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122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Callback-oriented programming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Functions get passed to each other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Each functions calls the passed ones</a:t>
            </a:r>
            <a:endParaRPr lang="en-US" dirty="0"/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To continue the work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To process values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Inversion of control principle ("don't call us, we'll call you")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Problems: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"Return" values by passing to other functions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Heavily nested functions are hard to understand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Errors and exceptions are a nightmare to process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04785" indent="-304785">
              <a:lnSpc>
                <a:spcPct val="95000"/>
              </a:lnSpc>
            </a:pPr>
            <a:r>
              <a:rPr lang="en-US" dirty="0" smtClean="0"/>
              <a:t>Callback-oriented Programming (2)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3071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1635</Words>
  <Application>Microsoft Office PowerPoint</Application>
  <PresentationFormat>Custom</PresentationFormat>
  <Paragraphs>338</Paragraphs>
  <Slides>46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47" baseType="lpstr">
      <vt:lpstr>SoftUni 16x9</vt:lpstr>
      <vt:lpstr>Promises and  Asynchronous Programming</vt:lpstr>
      <vt:lpstr>Table of Contents</vt:lpstr>
      <vt:lpstr>Asynchrony in JavaScript</vt:lpstr>
      <vt:lpstr>Asynchrony in JavaScript</vt:lpstr>
      <vt:lpstr>Asynchrony in JavaScript (2)</vt:lpstr>
      <vt:lpstr>Callback-oriented Programming</vt:lpstr>
      <vt:lpstr>Callback-oriented Programming</vt:lpstr>
      <vt:lpstr>Simple Callback</vt:lpstr>
      <vt:lpstr>Callback-oriented Programming (2)</vt:lpstr>
      <vt:lpstr>Callback with Value Needed by Other Method</vt:lpstr>
      <vt:lpstr>Using Browser-provided Async APIs</vt:lpstr>
      <vt:lpstr>Using Browser-provided Asynchronous APIs</vt:lpstr>
      <vt:lpstr>Using Browser-provided Asynchronous APIs</vt:lpstr>
      <vt:lpstr>Callback-based usage of the Geolocation API</vt:lpstr>
      <vt:lpstr>Callback-based usage of Geolocation Summary</vt:lpstr>
      <vt:lpstr>Promises</vt:lpstr>
      <vt:lpstr>Promises</vt:lpstr>
      <vt:lpstr>Promises</vt:lpstr>
      <vt:lpstr>Promises</vt:lpstr>
      <vt:lpstr>Promises</vt:lpstr>
      <vt:lpstr>Promises</vt:lpstr>
      <vt:lpstr>The Q Promise Library</vt:lpstr>
      <vt:lpstr>The Q Promise Library</vt:lpstr>
      <vt:lpstr>Getting Started with Q</vt:lpstr>
      <vt:lpstr>The Q Promise Library</vt:lpstr>
      <vt:lpstr>Creating Promises from Function Values</vt:lpstr>
      <vt:lpstr>The Q Promise Library</vt:lpstr>
      <vt:lpstr>Creating Promises from Callback-based Functions</vt:lpstr>
      <vt:lpstr>The Q Promise Library</vt:lpstr>
      <vt:lpstr>Full-featured .then() in Q</vt:lpstr>
      <vt:lpstr>The Q Promise Library</vt:lpstr>
      <vt:lpstr>Promise Chaining in Q</vt:lpstr>
      <vt:lpstr>The Q Promise Library</vt:lpstr>
      <vt:lpstr>Error Propagation in Q</vt:lpstr>
      <vt:lpstr>The Q Promise Library</vt:lpstr>
      <vt:lpstr>Collections of Promises</vt:lpstr>
      <vt:lpstr>The Q Promise Library</vt:lpstr>
      <vt:lpstr>Geolocation with Q Promises</vt:lpstr>
      <vt:lpstr>Promises in jQuery</vt:lpstr>
      <vt:lpstr>Promises in jQuery</vt:lpstr>
      <vt:lpstr>Promises in jQuery</vt:lpstr>
      <vt:lpstr>Creating and Using Promises in jQuery</vt:lpstr>
      <vt:lpstr>Promises in jQuery</vt:lpstr>
      <vt:lpstr>Web Storage and Cookies</vt:lpstr>
      <vt:lpstr>License</vt:lpstr>
      <vt:lpstr>Free Trainings @ Software University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Promises and Asynchronous Programming</dc:title>
  <dc:subject>Software Development Course</dc:subject>
  <dc:creator/>
  <cp:keywords>JavaScript, JS, programming, SoftUni, Software University, programming, software development, software engineering, course, Web development, Applications, Promises, Asynchronous Programming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2015-04-14T15:09:58Z</dcterms:modified>
  <cp:category>JavaScript, JS, programming, Applications, Promises, Asynchronous Programming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