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460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91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8" r:id="rId39"/>
    <p:sldId id="489" r:id="rId40"/>
    <p:sldId id="490" r:id="rId41"/>
    <p:sldId id="501" r:id="rId42"/>
    <p:sldId id="419" r:id="rId43"/>
    <p:sldId id="420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3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18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4/16/2015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29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softuni.bg/courses/javascript-applications/" TargetMode="External"/><Relationship Id="rId4" Type="http://schemas.openxmlformats.org/officeDocument/2006/relationships/image" Target="../media/image21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ammyjs.org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804090"/>
            <a:ext cx="7637377" cy="140571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Templating</a:t>
            </a:r>
            <a:r>
              <a:rPr lang="en-US" dirty="0" smtClean="0"/>
              <a:t>, Routing, </a:t>
            </a:r>
            <a:r>
              <a:rPr lang="en-US" dirty="0" err="1" smtClean="0"/>
              <a:t>lodash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0412" y="2057399"/>
            <a:ext cx="6925141" cy="996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Extending functionality </a:t>
            </a:r>
          </a:p>
          <a:p>
            <a:r>
              <a:rPr lang="en-US" dirty="0" smtClean="0"/>
              <a:t>using Collections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53000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4" descr="http://www.mortware.com/wp-content/uploads/2013/05/it-servic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296461"/>
            <a:ext cx="2933700" cy="29337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2758871"/>
            <a:ext cx="3973217" cy="2481936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01" y="4241453"/>
            <a:ext cx="3303036" cy="18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C:\Users\Bi0GaMe\Documents\templating-with-your-mustachejs-1-72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36812" y="1066800"/>
            <a:ext cx="6934200" cy="380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5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Lodash.js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JavaScript functionality</a:t>
            </a:r>
            <a:endParaRPr lang="en-US" dirty="0"/>
          </a:p>
        </p:txBody>
      </p:sp>
      <p:pic>
        <p:nvPicPr>
          <p:cNvPr id="7170" name="Picture 2" descr="C:\Users\Bi0GaMe\Document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2057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4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Lodash.js is a JavaScript library, that extends regular JavaScript functionality</a:t>
            </a:r>
          </a:p>
          <a:p>
            <a:pPr lvl="1"/>
            <a:r>
              <a:rPr lang="en-US" dirty="0" smtClean="0"/>
              <a:t>Provides extensions to object, arrays, selection, etc..</a:t>
            </a:r>
          </a:p>
          <a:p>
            <a:pPr lvl="1"/>
            <a:r>
              <a:rPr lang="en-US" dirty="0" smtClean="0"/>
              <a:t>Usable is client JavaScript (web and mobile) and server JavaScript (Node.js)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lodash.js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dirty="0" err="1" smtClean="0"/>
              <a:t>Lodash</a:t>
            </a:r>
            <a:r>
              <a:rPr lang="en-US" noProof="1" smtClean="0"/>
              <a:t> extends the functionality for: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Collections</a:t>
            </a:r>
          </a:p>
          <a:p>
            <a:pPr lvl="2">
              <a:lnSpc>
                <a:spcPct val="95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countBy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Arrays</a:t>
            </a:r>
          </a:p>
          <a:p>
            <a:pPr lvl="2">
              <a:lnSpc>
                <a:spcPct val="95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Functions</a:t>
            </a:r>
          </a:p>
          <a:p>
            <a:pPr lvl="2">
              <a:lnSpc>
                <a:spcPct val="95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Objects</a:t>
            </a:r>
          </a:p>
          <a:p>
            <a:pPr lvl="2">
              <a:lnSpc>
                <a:spcPct val="95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</a:p>
          <a:p>
            <a:pPr>
              <a:lnSpc>
                <a:spcPct val="95000"/>
              </a:lnSpc>
            </a:pPr>
            <a:r>
              <a:rPr lang="en-US" noProof="1" smtClean="0"/>
              <a:t>Templates and Chaining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lodash.js </a:t>
            </a:r>
            <a:r>
              <a:rPr lang="en-US" dirty="0" smtClean="0"/>
              <a:t>Functionality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for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Collections == arrays and objects</a:t>
            </a:r>
          </a:p>
          <a:p>
            <a:pPr lvl="1"/>
            <a:r>
              <a:rPr lang="en-US" dirty="0" smtClean="0"/>
              <a:t>All underscore methods work both on arrays and objects (associative arrays)</a:t>
            </a:r>
          </a:p>
          <a:p>
            <a:r>
              <a:rPr lang="en-US" dirty="0" smtClean="0"/>
              <a:t>Collection extensions: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_.each()</a:t>
            </a:r>
            <a:r>
              <a:rPr lang="en-US" dirty="0" smtClean="0"/>
              <a:t> - iterates over a collection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_.map()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_.pluck()</a:t>
            </a:r>
            <a:r>
              <a:rPr lang="en-US" dirty="0" smtClean="0"/>
              <a:t> - a projection of a collection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_.filter()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_.reject()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_.where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- filter elements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_.all()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_.any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noProof="1" smtClean="0"/>
              <a:t> - evaluate a collection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_.sortBy()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_.groupBy()</a:t>
            </a:r>
            <a:r>
              <a:rPr lang="en-US" noProof="1" smtClean="0"/>
              <a:t> - sorts </a:t>
            </a:r>
            <a:r>
              <a:rPr lang="en-US" dirty="0" smtClean="0"/>
              <a:t>and groups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_.each()</a:t>
            </a:r>
            <a:r>
              <a:rPr lang="en-US" dirty="0" smtClean="0"/>
              <a:t> iterates </a:t>
            </a:r>
            <a:r>
              <a:rPr lang="en-US" dirty="0"/>
              <a:t>over a list of </a:t>
            </a:r>
            <a:r>
              <a:rPr lang="en-US" dirty="0" smtClean="0"/>
              <a:t>elements, </a:t>
            </a:r>
            <a:r>
              <a:rPr lang="en-US" dirty="0"/>
              <a:t>yielding each in turn to an iterator </a:t>
            </a:r>
            <a:r>
              <a:rPr lang="en-US" dirty="0" smtClean="0"/>
              <a:t>function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Similar to </a:t>
            </a:r>
            <a:r>
              <a:rPr lang="en-US" noProof="1" smtClean="0"/>
              <a:t>for-in loop</a:t>
            </a:r>
          </a:p>
          <a:p>
            <a:pPr marL="914400" lvl="2" indent="-284163">
              <a:lnSpc>
                <a:spcPct val="100000"/>
              </a:lnSpc>
              <a:spcBef>
                <a:spcPts val="300"/>
              </a:spcBef>
            </a:pPr>
            <a:r>
              <a:rPr lang="en-US" noProof="1" smtClean="0"/>
              <a:t>Uses the native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forEach()</a:t>
            </a:r>
            <a:r>
              <a:rPr lang="en-US" noProof="1" smtClean="0"/>
              <a:t> function </a:t>
            </a:r>
            <a:r>
              <a:rPr lang="en-US" dirty="0" smtClean="0"/>
              <a:t>if the browser supports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each()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12812" y="3733800"/>
            <a:ext cx="1064179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var numbers = [1, 2, 3, 4, 5, 6, 7, 8];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_.each</a:t>
            </a:r>
            <a:r>
              <a:rPr lang="en-US" sz="2200" dirty="0">
                <a:solidFill>
                  <a:schemeClr val="tx2"/>
                </a:solidFill>
              </a:rPr>
              <a:t>(numbers, console.log);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_.each</a:t>
            </a:r>
            <a:r>
              <a:rPr lang="en-US" sz="2200" dirty="0">
                <a:solidFill>
                  <a:schemeClr val="tx2"/>
                </a:solidFill>
              </a:rPr>
              <a:t>(numbers, function(item) { console.log(item); }</a:t>
            </a:r>
          </a:p>
          <a:p>
            <a:r>
              <a:rPr lang="en-US" sz="2200" dirty="0">
                <a:solidFill>
                  <a:schemeClr val="tx2"/>
                </a:solidFill>
              </a:rPr>
              <a:t>//log all the </a:t>
            </a:r>
            <a:r>
              <a:rPr lang="en-US" sz="2200" dirty="0" smtClean="0">
                <a:solidFill>
                  <a:schemeClr val="tx2"/>
                </a:solidFill>
              </a:rPr>
              <a:t>numbers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_.each()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_.map()</a:t>
            </a:r>
            <a:r>
              <a:rPr lang="en-US" dirty="0" smtClean="0"/>
              <a:t> produces a new array of elements, after the values are computed</a:t>
            </a:r>
          </a:p>
          <a:p>
            <a:pPr lvl="1">
              <a:spcAft>
                <a:spcPts val="14000"/>
              </a:spcAft>
            </a:pPr>
            <a:r>
              <a:rPr lang="en-US" dirty="0" smtClean="0"/>
              <a:t>Uses </a:t>
            </a:r>
            <a:r>
              <a:rPr lang="en-US" dirty="0"/>
              <a:t>the native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function if the browser supports it</a:t>
            </a:r>
          </a:p>
          <a:p>
            <a:pPr lvl="1"/>
            <a:r>
              <a:rPr lang="en-US" dirty="0" smtClean="0"/>
              <a:t>Can be used with objects as well: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map()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2812" y="5386261"/>
            <a:ext cx="105156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_.map</a:t>
            </a:r>
            <a:r>
              <a:rPr lang="en-US" sz="2200" noProof="1" smtClean="0">
                <a:solidFill>
                  <a:schemeClr val="tx2"/>
                </a:solidFill>
              </a:rPr>
              <a:t>(console, function (item) {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    return item.toString();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});</a:t>
            </a:r>
            <a:endParaRPr lang="en-US" sz="2200" noProof="1">
              <a:solidFill>
                <a:schemeClr val="tx2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912812" y="3048000"/>
            <a:ext cx="10515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var numbers = [0, 1, 2, 3, 4, 5, 6, 7, 8];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numberNames = ["zero", "one", "two", "three"];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function numbersToNames(item) { return numberNames[item]; }</a:t>
            </a:r>
          </a:p>
          <a:p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_.map</a:t>
            </a:r>
            <a:r>
              <a:rPr lang="en-US" sz="2200" noProof="1" smtClean="0">
                <a:solidFill>
                  <a:schemeClr val="tx2"/>
                </a:solidFill>
              </a:rPr>
              <a:t>(numbers, numbersToNames);</a:t>
            </a:r>
          </a:p>
        </p:txBody>
      </p:sp>
    </p:spTree>
    <p:extLst>
      <p:ext uri="{BB962C8B-B14F-4D97-AF65-F5344CB8AC3E}">
        <p14:creationId xmlns:p14="http://schemas.microsoft.com/office/powerpoint/2010/main" val="36663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_.map()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What is Sammy.js?</a:t>
            </a:r>
          </a:p>
          <a:p>
            <a:pPr lvl="1"/>
            <a:r>
              <a:rPr lang="en-GB" dirty="0" smtClean="0"/>
              <a:t>Create custom URLs</a:t>
            </a:r>
          </a:p>
          <a:p>
            <a:r>
              <a:rPr lang="en-GB" dirty="0" smtClean="0"/>
              <a:t>Using HTML templates with </a:t>
            </a:r>
            <a:r>
              <a:rPr lang="en-GB" dirty="0" smtClean="0"/>
              <a:t>Mustache.js</a:t>
            </a:r>
            <a:endParaRPr lang="en-GB" dirty="0" smtClean="0"/>
          </a:p>
          <a:p>
            <a:r>
              <a:rPr lang="en-GB" dirty="0" smtClean="0"/>
              <a:t>Extend JavaScript functionality using lodash.js</a:t>
            </a:r>
          </a:p>
          <a:p>
            <a:pPr lvl="1"/>
            <a:r>
              <a:rPr lang="en-GB" dirty="0" smtClean="0"/>
              <a:t>What extensions does it offer?</a:t>
            </a:r>
          </a:p>
          <a:p>
            <a:pPr lvl="2"/>
            <a:r>
              <a:rPr lang="en-GB" dirty="0" smtClean="0"/>
              <a:t>Collection extensions</a:t>
            </a:r>
          </a:p>
          <a:p>
            <a:pPr lvl="2"/>
            <a:r>
              <a:rPr lang="en-GB" dirty="0" smtClean="0"/>
              <a:t>Array extensions</a:t>
            </a:r>
          </a:p>
          <a:p>
            <a:pPr lvl="2"/>
            <a:r>
              <a:rPr lang="en-GB" dirty="0" smtClean="0"/>
              <a:t>Function extensions</a:t>
            </a:r>
          </a:p>
          <a:p>
            <a:pPr lvl="2"/>
            <a:r>
              <a:rPr lang="en-GB" dirty="0" smtClean="0"/>
              <a:t>Object extensions</a:t>
            </a:r>
          </a:p>
          <a:p>
            <a:endParaRPr lang="en-GB" dirty="0" smtClean="0"/>
          </a:p>
          <a:p>
            <a:pPr lvl="1"/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3368678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mmmeeja.com/gfx/blog/javascrip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6612" y="1337562"/>
            <a:ext cx="2154057" cy="1615542"/>
          </a:xfrm>
          <a:prstGeom prst="roundRect">
            <a:avLst>
              <a:gd name="adj" fmla="val 4285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and reject return a subset of the original collection, based on an boolean expression</a:t>
            </a:r>
          </a:p>
          <a:p>
            <a:pPr lvl="1"/>
            <a:r>
              <a:rPr lang="en-US" sz="2800" dirty="0"/>
              <a:t>Filter returns all items matching the condition</a:t>
            </a:r>
          </a:p>
          <a:p>
            <a:pPr lvl="1"/>
            <a:r>
              <a:rPr lang="en-US" sz="2800" dirty="0"/>
              <a:t>Reject returns all items that </a:t>
            </a:r>
            <a:r>
              <a:rPr lang="en-US" sz="2800" dirty="0" smtClean="0"/>
              <a:t>do not </a:t>
            </a:r>
            <a:r>
              <a:rPr lang="en-US" sz="2800" dirty="0"/>
              <a:t>fulfill the condition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filter() and reject()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2812" y="3733800"/>
            <a:ext cx="106417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/>
                </a:solidFill>
              </a:rPr>
              <a:t>var numbers = [0, 1, 2, 3, 4, 5, 6, 7, 8];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var even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_.filter</a:t>
            </a:r>
            <a:r>
              <a:rPr lang="en-US" sz="2400" noProof="1" smtClean="0">
                <a:solidFill>
                  <a:schemeClr val="tx2"/>
                </a:solidFill>
              </a:rPr>
              <a:t>(numbers, isEven);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var odd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_.reject</a:t>
            </a:r>
            <a:r>
              <a:rPr lang="en-US" sz="2400" noProof="1" smtClean="0">
                <a:solidFill>
                  <a:schemeClr val="tx2"/>
                </a:solidFill>
              </a:rPr>
              <a:t>(numbers, isEven);</a:t>
            </a:r>
          </a:p>
          <a:p>
            <a:endParaRPr lang="en-US" sz="2400" noProof="1" smtClean="0">
              <a:solidFill>
                <a:schemeClr val="tx2"/>
              </a:solidFill>
            </a:endParaRPr>
          </a:p>
          <a:p>
            <a:r>
              <a:rPr lang="en-US" sz="2400" noProof="1">
                <a:solidFill>
                  <a:schemeClr val="tx2"/>
                </a:solidFill>
              </a:rPr>
              <a:t>function isEven(number</a:t>
            </a:r>
            <a:r>
              <a:rPr lang="en-US" sz="2400" noProof="1" smtClean="0">
                <a:solidFill>
                  <a:schemeClr val="tx2"/>
                </a:solidFill>
              </a:rPr>
              <a:t>) { 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</a:t>
            </a:r>
            <a:r>
              <a:rPr lang="en-US" sz="2400" noProof="1" smtClean="0">
                <a:solidFill>
                  <a:schemeClr val="tx2"/>
                </a:solidFill>
              </a:rPr>
              <a:t>   return number % 2 </a:t>
            </a:r>
            <a:r>
              <a:rPr lang="en-US" sz="2400" noProof="1">
                <a:solidFill>
                  <a:schemeClr val="tx2"/>
                </a:solidFill>
              </a:rPr>
              <a:t>=== 0</a:t>
            </a:r>
            <a:r>
              <a:rPr lang="en-US" sz="2400" noProof="1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}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9220200" cy="1568497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_.filter()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_.reject()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9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_.where()</a:t>
            </a:r>
            <a:r>
              <a:rPr lang="en-US" dirty="0" smtClean="0"/>
              <a:t> filters a collection based on a property value</a:t>
            </a:r>
          </a:p>
          <a:p>
            <a:pPr lvl="1"/>
            <a:r>
              <a:rPr lang="en-US" dirty="0"/>
              <a:t>Returns a </a:t>
            </a:r>
            <a:r>
              <a:rPr lang="en-US" noProof="1" smtClean="0"/>
              <a:t>subcollection</a:t>
            </a:r>
            <a:r>
              <a:rPr lang="bg-BG" dirty="0" smtClean="0"/>
              <a:t> </a:t>
            </a:r>
            <a:r>
              <a:rPr lang="en-US" dirty="0"/>
              <a:t>of the original collection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where()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71924" y="2590800"/>
            <a:ext cx="10641799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/>
                </a:solidFill>
              </a:rPr>
              <a:t>var people = [{name: "Ivan Todorov", </a:t>
            </a:r>
            <a:r>
              <a:rPr lang="en-US" sz="2400" dirty="0" smtClean="0">
                <a:solidFill>
                  <a:schemeClr val="tx2"/>
                </a:solidFill>
              </a:rPr>
              <a:t>age</a:t>
            </a:r>
            <a:r>
              <a:rPr lang="en-US" sz="2400" dirty="0">
                <a:solidFill>
                  <a:schemeClr val="tx2"/>
                </a:solidFill>
              </a:rPr>
              <a:t>: 21},</a:t>
            </a:r>
          </a:p>
          <a:p>
            <a:r>
              <a:rPr lang="en-US" sz="2400" dirty="0">
                <a:solidFill>
                  <a:schemeClr val="tx2"/>
                </a:solidFill>
              </a:rPr>
              <a:t>		 </a:t>
            </a:r>
            <a:r>
              <a:rPr lang="en-US" sz="2400" noProof="1" smtClean="0">
                <a:solidFill>
                  <a:schemeClr val="tx2"/>
                </a:solidFill>
              </a:rPr>
              <a:t>{name: "Todor Ivanov", age: </a:t>
            </a:r>
            <a:r>
              <a:rPr lang="en-US" sz="2400" dirty="0" smtClean="0">
                <a:solidFill>
                  <a:schemeClr val="tx2"/>
                </a:solidFill>
              </a:rPr>
              <a:t>11</a:t>
            </a:r>
            <a:r>
              <a:rPr lang="en-US" sz="2400" dirty="0">
                <a:solidFill>
                  <a:schemeClr val="tx2"/>
                </a:solidFill>
              </a:rPr>
              <a:t>},</a:t>
            </a:r>
            <a:endParaRPr lang="bg-BG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		 {name: "Petra </a:t>
            </a:r>
            <a:r>
              <a:rPr lang="en-US" sz="2400" noProof="1" smtClean="0">
                <a:solidFill>
                  <a:schemeClr val="tx2"/>
                </a:solidFill>
              </a:rPr>
              <a:t>Georgieva</a:t>
            </a:r>
            <a:r>
              <a:rPr lang="en-US" sz="2400" dirty="0" smtClean="0">
                <a:solidFill>
                  <a:schemeClr val="tx2"/>
                </a:solidFill>
              </a:rPr>
              <a:t>", </a:t>
            </a:r>
            <a:r>
              <a:rPr lang="en-US" sz="2400" dirty="0">
                <a:solidFill>
                  <a:schemeClr val="tx2"/>
                </a:solidFill>
              </a:rPr>
              <a:t>age: 14},</a:t>
            </a:r>
          </a:p>
          <a:p>
            <a:r>
              <a:rPr lang="en-US" sz="2400" dirty="0">
                <a:solidFill>
                  <a:schemeClr val="tx2"/>
                </a:solidFill>
              </a:rPr>
              <a:t>		 </a:t>
            </a:r>
            <a:r>
              <a:rPr lang="en-US" sz="2400" noProof="1" smtClean="0">
                <a:solidFill>
                  <a:schemeClr val="tx2"/>
                </a:solidFill>
              </a:rPr>
              <a:t>{name: "Georgi Petrov", age: 11},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	 {name: "Stamina Staminova", age: 19}];</a:t>
            </a:r>
          </a:p>
          <a:p>
            <a:endParaRPr lang="en-US" sz="2400" noProof="1" smtClean="0">
              <a:solidFill>
                <a:schemeClr val="tx2"/>
              </a:solidFill>
            </a:endParaRPr>
          </a:p>
          <a:p>
            <a:r>
              <a:rPr lang="en-US" sz="2400" noProof="1" smtClean="0">
                <a:solidFill>
                  <a:schemeClr val="tx2"/>
                </a:solidFill>
              </a:rPr>
              <a:t>var elevenYearsOld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_.where</a:t>
            </a:r>
            <a:r>
              <a:rPr lang="en-US" sz="2400" noProof="1" smtClean="0">
                <a:solidFill>
                  <a:schemeClr val="tx2"/>
                </a:solidFill>
              </a:rPr>
              <a:t>(people, {age: 11});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returns Todor Ivanov and Georgi Petrov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_.where()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_.all()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returns true if ALL of the elements that meet a boolean expression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_.any()</a:t>
            </a:r>
            <a:r>
              <a:rPr lang="en-US" dirty="0" smtClean="0"/>
              <a:t> returns true if ANY of the elements fulfill a </a:t>
            </a:r>
            <a:r>
              <a:rPr lang="en-US" dirty="0" err="1" smtClean="0"/>
              <a:t>boolean</a:t>
            </a:r>
            <a:r>
              <a:rPr lang="en-US" dirty="0" smtClean="0"/>
              <a:t> condition</a:t>
            </a:r>
          </a:p>
          <a:p>
            <a:pPr lvl="1"/>
            <a:r>
              <a:rPr lang="en-US" dirty="0"/>
              <a:t>And false if none if the elements </a:t>
            </a:r>
            <a:r>
              <a:rPr lang="en-US" dirty="0" smtClean="0"/>
              <a:t>fulfill </a:t>
            </a:r>
            <a:r>
              <a:rPr lang="en-US" dirty="0"/>
              <a:t>the condition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all() and any()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4343400"/>
            <a:ext cx="108966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noProof="1" smtClean="0">
                <a:solidFill>
                  <a:schemeClr val="tx2"/>
                </a:solidFill>
              </a:rPr>
              <a:t>var numbers = [1, 2, 3, 4, 5, 6, 7, 8, 9, 10];</a:t>
            </a:r>
          </a:p>
          <a:p>
            <a:endParaRPr lang="en-US" sz="2300" noProof="1" smtClean="0">
              <a:solidFill>
                <a:schemeClr val="tx2"/>
              </a:solidFill>
            </a:endParaRPr>
          </a:p>
          <a:p>
            <a:r>
              <a:rPr lang="en-US" sz="2300" noProof="1" smtClean="0">
                <a:solidFill>
                  <a:schemeClr val="tx2"/>
                </a:solidFill>
              </a:rPr>
              <a:t>var anyEven =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_.any</a:t>
            </a:r>
            <a:r>
              <a:rPr lang="en-US" sz="2300" noProof="1" smtClean="0">
                <a:solidFill>
                  <a:schemeClr val="tx2"/>
                </a:solidFill>
              </a:rPr>
              <a:t>(numbers, function(el){ return el % 2 == 0; });</a:t>
            </a:r>
          </a:p>
          <a:p>
            <a:r>
              <a:rPr lang="en-US" sz="2300" noProof="1" smtClean="0">
                <a:solidFill>
                  <a:schemeClr val="tx2"/>
                </a:solidFill>
              </a:rPr>
              <a:t>//anyEven = true</a:t>
            </a:r>
          </a:p>
          <a:p>
            <a:r>
              <a:rPr lang="en-US" sz="2300" noProof="1" smtClean="0">
                <a:solidFill>
                  <a:schemeClr val="tx2"/>
                </a:solidFill>
              </a:rPr>
              <a:t>var allEven =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_.all</a:t>
            </a:r>
            <a:r>
              <a:rPr lang="en-US" sz="2300" noProof="1" smtClean="0">
                <a:solidFill>
                  <a:schemeClr val="tx2"/>
                </a:solidFill>
              </a:rPr>
              <a:t>(numbers, function(el){ return el % 2 == 0; });</a:t>
            </a:r>
          </a:p>
          <a:p>
            <a:r>
              <a:rPr lang="en-US" sz="2300" noProof="1" smtClean="0">
                <a:solidFill>
                  <a:schemeClr val="tx2"/>
                </a:solidFill>
              </a:rPr>
              <a:t>//allEven = false;</a:t>
            </a:r>
            <a:endParaRPr lang="en-US" sz="23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_.all()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_.any()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2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_.pluck()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returns a projection of a collection</a:t>
            </a:r>
          </a:p>
          <a:p>
            <a:pPr lvl="1"/>
            <a:r>
              <a:rPr lang="en-US" dirty="0" smtClean="0"/>
              <a:t>Returns only a part from all elements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pluck()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0412" y="3124200"/>
            <a:ext cx="10744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/>
                </a:solidFill>
              </a:rPr>
              <a:t>var </a:t>
            </a:r>
            <a:r>
              <a:rPr lang="en-US" sz="2400" dirty="0" smtClean="0">
                <a:solidFill>
                  <a:schemeClr val="tx2"/>
                </a:solidFill>
              </a:rPr>
              <a:t>people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noProof="1" smtClean="0">
                <a:solidFill>
                  <a:schemeClr val="tx2"/>
                </a:solidFill>
              </a:rPr>
              <a:t>[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</a:t>
            </a:r>
            <a:r>
              <a:rPr lang="en-US" sz="2400" noProof="1" smtClean="0">
                <a:solidFill>
                  <a:schemeClr val="tx2"/>
                </a:solidFill>
              </a:rPr>
              <a:t>   {username: "VGeorgiev", </a:t>
            </a:r>
            <a:r>
              <a:rPr lang="en-US" sz="2400" dirty="0" smtClean="0">
                <a:solidFill>
                  <a:schemeClr val="tx2"/>
                </a:solidFill>
              </a:rPr>
              <a:t>email: "vlado@softuni.bg"},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</a:t>
            </a:r>
            <a:r>
              <a:rPr lang="en-US" sz="2400" noProof="1" smtClean="0">
                <a:solidFill>
                  <a:schemeClr val="tx2"/>
                </a:solidFill>
              </a:rPr>
              <a:t>   {</a:t>
            </a:r>
            <a:r>
              <a:rPr lang="en-US" sz="2400" noProof="1">
                <a:solidFill>
                  <a:schemeClr val="tx2"/>
                </a:solidFill>
              </a:rPr>
              <a:t>username </a:t>
            </a:r>
            <a:r>
              <a:rPr lang="en-US" sz="2400" noProof="1" smtClean="0">
                <a:solidFill>
                  <a:schemeClr val="tx2"/>
                </a:solidFill>
              </a:rPr>
              <a:t>: "Teodor92", email: </a:t>
            </a:r>
            <a:r>
              <a:rPr lang="en-US" sz="2400" dirty="0" smtClean="0">
                <a:solidFill>
                  <a:schemeClr val="tx2"/>
                </a:solidFill>
              </a:rPr>
              <a:t>"kurtev@softuni.bg"},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  {</a:t>
            </a:r>
            <a:r>
              <a:rPr lang="en-US" sz="2400" noProof="1">
                <a:solidFill>
                  <a:schemeClr val="tx2"/>
                </a:solidFill>
              </a:rPr>
              <a:t>username </a:t>
            </a:r>
            <a:r>
              <a:rPr lang="en-US" sz="2400" noProof="1" smtClean="0">
                <a:solidFill>
                  <a:schemeClr val="tx2"/>
                </a:solidFill>
              </a:rPr>
              <a:t>: "nakov", </a:t>
            </a:r>
            <a:r>
              <a:rPr lang="en-US" sz="2400" dirty="0" smtClean="0">
                <a:solidFill>
                  <a:schemeClr val="tx2"/>
                </a:solidFill>
              </a:rPr>
              <a:t>email: "spam@nakov.com"},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</a:t>
            </a:r>
            <a:r>
              <a:rPr lang="en-US" sz="2400" noProof="1" smtClean="0">
                <a:solidFill>
                  <a:schemeClr val="tx2"/>
                </a:solidFill>
              </a:rPr>
              <a:t>   {</a:t>
            </a:r>
            <a:r>
              <a:rPr lang="en-US" sz="2400" noProof="1">
                <a:solidFill>
                  <a:schemeClr val="tx2"/>
                </a:solidFill>
              </a:rPr>
              <a:t>username </a:t>
            </a:r>
            <a:r>
              <a:rPr lang="en-US" sz="2400" noProof="1" smtClean="0">
                <a:solidFill>
                  <a:schemeClr val="tx2"/>
                </a:solidFill>
              </a:rPr>
              <a:t>: "Petya", email: "petya@softuni.bg"}</a:t>
            </a:r>
            <a:r>
              <a:rPr lang="en-US" sz="2400" dirty="0" smtClean="0">
                <a:solidFill>
                  <a:schemeClr val="tx2"/>
                </a:solidFill>
              </a:rPr>
              <a:t>];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noProof="1" smtClean="0">
                <a:solidFill>
                  <a:schemeClr val="tx2"/>
                </a:solidFill>
              </a:rPr>
              <a:t>var emails </a:t>
            </a:r>
            <a:r>
              <a:rPr lang="en-US" sz="2400" dirty="0" smtClean="0">
                <a:solidFill>
                  <a:schemeClr val="tx2"/>
                </a:solidFill>
              </a:rPr>
              <a:t>=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_.pluck</a:t>
            </a:r>
            <a:r>
              <a:rPr lang="en-US" sz="2400" dirty="0">
                <a:solidFill>
                  <a:schemeClr val="tx2"/>
                </a:solidFill>
              </a:rPr>
              <a:t>(people, </a:t>
            </a:r>
            <a:r>
              <a:rPr lang="en-US" sz="2400" dirty="0" smtClean="0">
                <a:solidFill>
                  <a:schemeClr val="tx2"/>
                </a:solidFill>
              </a:rPr>
              <a:t>'email');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// emails = [</a:t>
            </a:r>
            <a:r>
              <a:rPr lang="en-US" sz="2400" dirty="0">
                <a:solidFill>
                  <a:schemeClr val="tx2"/>
                </a:solidFill>
              </a:rPr>
              <a:t>"vlado@softuni.bg"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chemeClr val="tx2"/>
                </a:solidFill>
              </a:rPr>
              <a:t>"kurtev@softuni.bg"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chemeClr val="tx2"/>
                </a:solidFill>
              </a:rPr>
              <a:t>"spam@nakov.com"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noProof="1">
                <a:solidFill>
                  <a:schemeClr val="tx2"/>
                </a:solidFill>
              </a:rPr>
              <a:t>"petya@softuni.bg"</a:t>
            </a:r>
            <a:r>
              <a:rPr lang="en-US" sz="2400" dirty="0" smtClean="0">
                <a:solidFill>
                  <a:schemeClr val="tx2"/>
                </a:solidFill>
              </a:rPr>
              <a:t>]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_.pluck()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_.sortBy()</a:t>
            </a:r>
            <a:r>
              <a:rPr lang="en-US" dirty="0" smtClean="0"/>
              <a:t> </a:t>
            </a:r>
            <a:r>
              <a:rPr lang="en-US" dirty="0"/>
              <a:t>sorts the elements of a collection</a:t>
            </a:r>
          </a:p>
          <a:p>
            <a:pPr lvl="1"/>
            <a:r>
              <a:rPr lang="en-US" dirty="0"/>
              <a:t>Much like the native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dirty="0" smtClean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 smtClean="0"/>
              <a:t>Sorts </a:t>
            </a:r>
            <a:r>
              <a:rPr lang="en-US" dirty="0"/>
              <a:t>by a </a:t>
            </a:r>
            <a:r>
              <a:rPr lang="en-US" dirty="0" smtClean="0"/>
              <a:t>property or an iterator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Collections: sortBy()</a:t>
            </a:r>
            <a:endParaRPr lang="en-US" noProof="1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0412" y="3201412"/>
            <a:ext cx="10744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var students </a:t>
            </a:r>
            <a:r>
              <a:rPr lang="en-US" sz="2400" noProof="1" smtClean="0">
                <a:solidFill>
                  <a:schemeClr val="tx2"/>
                </a:solidFill>
              </a:rPr>
              <a:t>= [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    {fname: "</a:t>
            </a:r>
            <a:r>
              <a:rPr lang="en-US" sz="2400" noProof="1">
                <a:solidFill>
                  <a:schemeClr val="tx2"/>
                </a:solidFill>
              </a:rPr>
              <a:t>Mitko</a:t>
            </a:r>
            <a:r>
              <a:rPr lang="en-US" sz="2400" noProof="1" smtClean="0">
                <a:solidFill>
                  <a:schemeClr val="tx2"/>
                </a:solidFill>
              </a:rPr>
              <a:t>", lname: "</a:t>
            </a:r>
            <a:r>
              <a:rPr lang="en-US" sz="2400" noProof="1">
                <a:solidFill>
                  <a:schemeClr val="tx2"/>
                </a:solidFill>
              </a:rPr>
              <a:t>Ruletkata</a:t>
            </a:r>
            <a:r>
              <a:rPr lang="en-US" sz="2400" noProof="1" smtClean="0">
                <a:solidFill>
                  <a:schemeClr val="tx2"/>
                </a:solidFill>
              </a:rPr>
              <a:t>", age: 63},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    {fname: "</a:t>
            </a:r>
            <a:r>
              <a:rPr lang="en-US" sz="2400" noProof="1">
                <a:solidFill>
                  <a:schemeClr val="tx2"/>
                </a:solidFill>
              </a:rPr>
              <a:t>Gencho</a:t>
            </a:r>
            <a:r>
              <a:rPr lang="en-US" sz="2400" noProof="1" smtClean="0">
                <a:solidFill>
                  <a:schemeClr val="tx2"/>
                </a:solidFill>
              </a:rPr>
              <a:t>", lname: "</a:t>
            </a:r>
            <a:r>
              <a:rPr lang="en-US" sz="2400" noProof="1">
                <a:solidFill>
                  <a:schemeClr val="tx2"/>
                </a:solidFill>
              </a:rPr>
              <a:t>Ganev</a:t>
            </a:r>
            <a:r>
              <a:rPr lang="en-US" sz="2400" noProof="1" smtClean="0">
                <a:solidFill>
                  <a:schemeClr val="tx2"/>
                </a:solidFill>
              </a:rPr>
              <a:t>", age: 32},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    {fname: "</a:t>
            </a:r>
            <a:r>
              <a:rPr lang="en-US" sz="2400" noProof="1">
                <a:solidFill>
                  <a:schemeClr val="tx2"/>
                </a:solidFill>
              </a:rPr>
              <a:t>Penio</a:t>
            </a:r>
            <a:r>
              <a:rPr lang="en-US" sz="2400" noProof="1" smtClean="0">
                <a:solidFill>
                  <a:schemeClr val="tx2"/>
                </a:solidFill>
              </a:rPr>
              <a:t>", lname: "</a:t>
            </a:r>
            <a:r>
              <a:rPr lang="en-US" sz="2400" noProof="1">
                <a:solidFill>
                  <a:schemeClr val="tx2"/>
                </a:solidFill>
              </a:rPr>
              <a:t>Penev</a:t>
            </a:r>
            <a:r>
              <a:rPr lang="en-US" sz="2400" noProof="1" smtClean="0">
                <a:solidFill>
                  <a:schemeClr val="tx2"/>
                </a:solidFill>
              </a:rPr>
              <a:t>", age: 10},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    {fname: "</a:t>
            </a:r>
            <a:r>
              <a:rPr lang="en-US" sz="2400" noProof="1">
                <a:solidFill>
                  <a:schemeClr val="tx2"/>
                </a:solidFill>
              </a:rPr>
              <a:t>Unufri</a:t>
            </a:r>
            <a:r>
              <a:rPr lang="en-US" sz="2400" noProof="1" smtClean="0">
                <a:solidFill>
                  <a:schemeClr val="tx2"/>
                </a:solidFill>
              </a:rPr>
              <a:t>", lname: "</a:t>
            </a:r>
            <a:r>
              <a:rPr lang="en-US" sz="2400" noProof="1">
                <a:solidFill>
                  <a:schemeClr val="tx2"/>
                </a:solidFill>
              </a:rPr>
              <a:t>Unufriev</a:t>
            </a:r>
            <a:r>
              <a:rPr lang="en-US" sz="2400" noProof="1" smtClean="0">
                <a:solidFill>
                  <a:schemeClr val="tx2"/>
                </a:solidFill>
              </a:rPr>
              <a:t>", age: 17}];</a:t>
            </a:r>
          </a:p>
          <a:p>
            <a:endParaRPr lang="en-US" sz="2400" noProof="1" smtClean="0">
              <a:solidFill>
                <a:schemeClr val="tx2"/>
              </a:solidFill>
            </a:endParaRPr>
          </a:p>
          <a:p>
            <a:r>
              <a:rPr lang="en-US" sz="2400" noProof="1" smtClean="0">
                <a:solidFill>
                  <a:schemeClr val="tx2"/>
                </a:solidFill>
              </a:rPr>
              <a:t>var sortedByLastname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_.sortBy</a:t>
            </a:r>
            <a:r>
              <a:rPr lang="en-US" sz="2400" noProof="1" smtClean="0">
                <a:solidFill>
                  <a:schemeClr val="tx2"/>
                </a:solidFill>
              </a:rPr>
              <a:t>(students, "lname");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var sortedByAge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_.sortBy</a:t>
            </a:r>
            <a:r>
              <a:rPr lang="en-US" sz="2400" noProof="1" smtClean="0">
                <a:solidFill>
                  <a:schemeClr val="tx2"/>
                </a:solidFill>
              </a:rPr>
              <a:t>(students, "age");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_.groupBy()</a:t>
            </a:r>
            <a:r>
              <a:rPr lang="en-US" noProof="1" smtClean="0"/>
              <a:t> groups </a:t>
            </a:r>
            <a:r>
              <a:rPr lang="en-US" dirty="0" smtClean="0"/>
              <a:t>the </a:t>
            </a:r>
            <a:r>
              <a:rPr lang="en-US" dirty="0"/>
              <a:t>elements of a collection</a:t>
            </a:r>
          </a:p>
          <a:p>
            <a:pPr lvl="1"/>
            <a:r>
              <a:rPr lang="en-US" dirty="0" smtClean="0"/>
              <a:t>Groups </a:t>
            </a:r>
            <a:r>
              <a:rPr lang="en-US" dirty="0"/>
              <a:t>by </a:t>
            </a:r>
            <a:r>
              <a:rPr lang="en-US" dirty="0" smtClean="0"/>
              <a:t>a property or an iterator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Collections: groupBy()</a:t>
            </a:r>
            <a:endParaRPr lang="en-US" noProof="1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20724" y="2514600"/>
            <a:ext cx="10744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/>
                </a:solidFill>
              </a:rPr>
              <a:t>var cars = [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{make: "Nissan", model: "Skyline", color: "red"},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{make: "Audi", model: "A6", color: "blue"},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{make: "Lada", model: "Vesta", color: "red"},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{make: "Moskvich", model: "412", color: "yellow"},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{make: "Peugeot", model: "206", color: "red"}];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	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var carsByColor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_.groupBy</a:t>
            </a:r>
            <a:r>
              <a:rPr lang="en-US" sz="2400" noProof="1" smtClean="0">
                <a:solidFill>
                  <a:schemeClr val="tx2"/>
                </a:solidFill>
              </a:rPr>
              <a:t>(cars, "color");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Defining URL structure of app</a:t>
            </a:r>
            <a:endParaRPr lang="en-US" dirty="0"/>
          </a:p>
        </p:txBody>
      </p:sp>
      <p:pic>
        <p:nvPicPr>
          <p:cNvPr id="1026" name="Picture 2" descr="C:\Users\Bi0GaMe\Documents\مسیریاب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4" y="2209800"/>
            <a:ext cx="3038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9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953000"/>
            <a:ext cx="10363200" cy="820600"/>
          </a:xfrm>
        </p:spPr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_.sortBy()</a:t>
            </a:r>
            <a:r>
              <a:rPr lang="en-US" noProof="1" smtClean="0"/>
              <a:t> 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_.groupBy()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Extensions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extensions work only on array objects</a:t>
            </a:r>
          </a:p>
          <a:p>
            <a:pPr lvl="1"/>
            <a:r>
              <a:rPr lang="en-US" dirty="0"/>
              <a:t>Does not work on associative arrays or objects</a:t>
            </a:r>
          </a:p>
          <a:p>
            <a:r>
              <a:rPr lang="en-US" dirty="0" smtClean="0"/>
              <a:t>Array extensions: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_.first()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_.initial()</a:t>
            </a:r>
            <a:r>
              <a:rPr lang="en-US" dirty="0"/>
              <a:t> selects the 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items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_.last()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_.rest()</a:t>
            </a:r>
            <a:r>
              <a:rPr lang="en-US" dirty="0"/>
              <a:t> selects the last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items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_.compact()</a:t>
            </a:r>
            <a:r>
              <a:rPr lang="en-US" dirty="0"/>
              <a:t> - removes all false values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_.union()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intersection()</a:t>
            </a:r>
            <a:r>
              <a:rPr lang="en-US" dirty="0" smtClean="0"/>
              <a:t> </a:t>
            </a:r>
            <a:r>
              <a:rPr lang="en-US" dirty="0"/>
              <a:t>- unites or intersects two or more arrays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_.first()</a:t>
            </a:r>
            <a:r>
              <a:rPr lang="en-US" dirty="0" smtClean="0"/>
              <a:t> returns the first element in an array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Can be used with a parameter to return the first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elements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_.initial()</a:t>
            </a:r>
            <a:r>
              <a:rPr lang="en-US" dirty="0"/>
              <a:t> returns all elements except the last one</a:t>
            </a:r>
          </a:p>
          <a:p>
            <a:pPr lvl="1"/>
            <a:r>
              <a:rPr lang="en-US" dirty="0"/>
              <a:t>Can be used with a parameter to all the elements except the last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Arrays: first() and initial()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74138" y="5029200"/>
            <a:ext cx="1065427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var numbers = [1, 2, 3, 4, 5];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initial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_.initial</a:t>
            </a:r>
            <a:r>
              <a:rPr lang="en-US" sz="2200" noProof="1" smtClean="0">
                <a:solidFill>
                  <a:schemeClr val="tx2"/>
                </a:solidFill>
              </a:rPr>
              <a:t>(numbers); // [1, 2, 3, 4] 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initialTwo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_.initial</a:t>
            </a:r>
            <a:r>
              <a:rPr lang="en-US" sz="2200" noProof="1" smtClean="0">
                <a:solidFill>
                  <a:schemeClr val="tx2"/>
                </a:solidFill>
              </a:rPr>
              <a:t>(numbers, 2); // [1, 2, 3]</a:t>
            </a:r>
            <a:endParaRPr lang="en-US" sz="2200" noProof="1">
              <a:solidFill>
                <a:schemeClr val="tx2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43070" y="2473404"/>
            <a:ext cx="1068534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var numbers = [1, 2, 3, 4, 5];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first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_.first</a:t>
            </a:r>
            <a:r>
              <a:rPr lang="en-US" sz="2200" noProof="1" smtClean="0">
                <a:solidFill>
                  <a:schemeClr val="tx2"/>
                </a:solidFill>
              </a:rPr>
              <a:t>(numbers); // 1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firstTwo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_.first</a:t>
            </a:r>
            <a:r>
              <a:rPr lang="en-US" sz="2200" noProof="1" smtClean="0">
                <a:solidFill>
                  <a:schemeClr val="tx2"/>
                </a:solidFill>
              </a:rPr>
              <a:t>(numbers, 2); // [1, 2]</a:t>
            </a:r>
            <a:endParaRPr lang="en-US" sz="22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3812" y="4205103"/>
            <a:ext cx="9677400" cy="1568497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_.first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_.last()</a:t>
            </a:r>
            <a:r>
              <a:rPr lang="en-US" dirty="0" smtClean="0"/>
              <a:t> returns the last element in an array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Can be used with a parameter to return the last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elements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_.rest()</a:t>
            </a:r>
            <a:r>
              <a:rPr lang="en-US" dirty="0"/>
              <a:t> returns all elements except the first one</a:t>
            </a:r>
          </a:p>
          <a:p>
            <a:pPr lvl="1"/>
            <a:r>
              <a:rPr lang="en-US" dirty="0"/>
              <a:t>Can be used with a </a:t>
            </a:r>
            <a:r>
              <a:rPr lang="en-US" dirty="0" smtClean="0"/>
              <a:t>parameter </a:t>
            </a:r>
            <a:r>
              <a:rPr lang="en-US" dirty="0"/>
              <a:t>to </a:t>
            </a:r>
            <a:r>
              <a:rPr lang="en-US" dirty="0" smtClean="0"/>
              <a:t>return everything after the first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Arrays: last() and rest()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0412" y="5105400"/>
            <a:ext cx="10731726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var numbers = [1, 2, 3, 4, 5];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initial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_.rest</a:t>
            </a:r>
            <a:r>
              <a:rPr lang="en-US" sz="2200" noProof="1" smtClean="0">
                <a:solidFill>
                  <a:schemeClr val="tx2"/>
                </a:solidFill>
              </a:rPr>
              <a:t>(numbers); // [2, 3, 4, 5]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initialTwo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_.rest</a:t>
            </a:r>
            <a:r>
              <a:rPr lang="en-US" sz="2200" noProof="1" smtClean="0">
                <a:solidFill>
                  <a:schemeClr val="tx2"/>
                </a:solidFill>
              </a:rPr>
              <a:t>(numbers, 2); // [3, 4, 5]</a:t>
            </a:r>
            <a:endParaRPr lang="en-US" sz="2200" noProof="1">
              <a:solidFill>
                <a:schemeClr val="tx2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0412" y="2473404"/>
            <a:ext cx="107442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var numbers = [1, 2, 3, 4, 5];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first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_.last</a:t>
            </a:r>
            <a:r>
              <a:rPr lang="en-US" sz="2200" noProof="1" smtClean="0">
                <a:solidFill>
                  <a:schemeClr val="tx2"/>
                </a:solidFill>
              </a:rPr>
              <a:t>(numbers); // 5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firstTwo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_.last</a:t>
            </a:r>
            <a:r>
              <a:rPr lang="en-US" sz="2200" noProof="1" smtClean="0">
                <a:solidFill>
                  <a:schemeClr val="tx2"/>
                </a:solidFill>
              </a:rPr>
              <a:t>(numbers, 2); // [4, 5]</a:t>
            </a:r>
            <a:endParaRPr lang="en-US" sz="22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3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_.last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_.rest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8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 extensions</a:t>
            </a:r>
            <a:r>
              <a:rPr lang="en-US" dirty="0" smtClean="0"/>
              <a:t> provide some additional functionality to regular objects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_.keys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– list of all the keys of an object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values(obj)</a:t>
            </a:r>
            <a:r>
              <a:rPr lang="en-US" noProof="1" smtClean="0"/>
              <a:t> </a:t>
            </a:r>
            <a:r>
              <a:rPr lang="en-US" dirty="0" smtClean="0"/>
              <a:t>– list of the values of an object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_.invert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inverts the keys and the values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_.extend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properties)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performs prototypal 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3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Extensions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437399" cy="5570355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JavaScript </a:t>
            </a:r>
            <a:r>
              <a:rPr lang="en-US" dirty="0"/>
              <a:t>framework </a:t>
            </a:r>
            <a:r>
              <a:rPr lang="en-US" dirty="0" smtClean="0"/>
              <a:t>providing:</a:t>
            </a:r>
          </a:p>
          <a:p>
            <a:pPr lvl="1"/>
            <a:r>
              <a:rPr lang="en-US" sz="2800" dirty="0" smtClean="0"/>
              <a:t>Routes – defining the basic structure of </a:t>
            </a:r>
            <a:r>
              <a:rPr lang="en-US" sz="2800" dirty="0"/>
              <a:t>RESTful </a:t>
            </a:r>
            <a:r>
              <a:rPr lang="en-US" sz="2800" dirty="0" smtClean="0"/>
              <a:t> your application</a:t>
            </a:r>
          </a:p>
          <a:p>
            <a:pPr lvl="1"/>
            <a:r>
              <a:rPr lang="en-US" sz="2800" dirty="0" smtClean="0"/>
              <a:t>Events – creating custom events implementing some logic</a:t>
            </a:r>
            <a:endParaRPr lang="en-US" dirty="0" smtClean="0"/>
          </a:p>
          <a:p>
            <a:r>
              <a:rPr lang="en-US" dirty="0" smtClean="0"/>
              <a:t>Well suited for building simple RESTful applications</a:t>
            </a:r>
          </a:p>
          <a:p>
            <a:pPr lvl="1"/>
            <a:r>
              <a:rPr lang="en-US" sz="2800" dirty="0" smtClean="0"/>
              <a:t>Using JSON data stores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Sammy.js?</a:t>
            </a:r>
            <a:endParaRPr lang="en-US" dirty="0"/>
          </a:p>
        </p:txBody>
      </p:sp>
      <p:pic>
        <p:nvPicPr>
          <p:cNvPr id="2050" name="Picture 2" descr="C:\Users\Bi0GaMe\Documents\frontend-routing-with-sammy-j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0212" y="2133600"/>
            <a:ext cx="4508500" cy="268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89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and Cookies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9"/>
              </a:rPr>
              <a:t>https://softuni.bg/courses/javascript-applications/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108787" cy="5570355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 smtClean="0"/>
              <a:t>sammy.js </a:t>
            </a:r>
            <a:r>
              <a:rPr lang="en-US" dirty="0"/>
              <a:t>from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sammyjs.org/download</a:t>
            </a:r>
            <a:endParaRPr lang="en-US" dirty="0" smtClean="0"/>
          </a:p>
          <a:p>
            <a:r>
              <a:rPr lang="en-US" dirty="0" smtClean="0"/>
              <a:t>Include it in your project</a:t>
            </a:r>
          </a:p>
          <a:p>
            <a:pPr lvl="1"/>
            <a:r>
              <a:rPr lang="en-US" dirty="0" smtClean="0"/>
              <a:t>Place sammy.js after jQuery</a:t>
            </a:r>
          </a:p>
          <a:p>
            <a:r>
              <a:rPr lang="en-US" dirty="0" smtClean="0"/>
              <a:t>Create routes for your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sammy.js</a:t>
            </a:r>
            <a:endParaRPr lang="en-US" dirty="0"/>
          </a:p>
        </p:txBody>
      </p:sp>
      <p:pic>
        <p:nvPicPr>
          <p:cNvPr id="3074" name="Picture 2" descr="C:\Users\Bi0GaMe\Documents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752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Application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C:\Users\Bi0GaMe\Documents\21_routes_spectaculaires_que_vous_devez_parcourir_au_moins_une_fois_dans_votre_vie_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524000"/>
            <a:ext cx="5105400" cy="34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 HTML templates with data</a:t>
            </a:r>
            <a:endParaRPr lang="en-US" dirty="0"/>
          </a:p>
        </p:txBody>
      </p:sp>
      <p:pic>
        <p:nvPicPr>
          <p:cNvPr id="5" name="Picture 3" descr="C:\Users\Bi0GaMe\Documents\templates_products_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10163" y="2667000"/>
            <a:ext cx="167005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437399" cy="5570355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Logic-less templates:</a:t>
            </a:r>
          </a:p>
          <a:p>
            <a:pPr lvl="1"/>
            <a:r>
              <a:rPr lang="en-US" sz="2800" dirty="0" smtClean="0"/>
              <a:t>Used for HTML,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files, source code – anything</a:t>
            </a:r>
          </a:p>
          <a:p>
            <a:pPr lvl="1"/>
            <a:r>
              <a:rPr lang="en-US" sz="2800" dirty="0" smtClean="0"/>
              <a:t>Logic-less – does not contain if-else statements or loops.</a:t>
            </a:r>
          </a:p>
          <a:p>
            <a:pPr lvl="1"/>
            <a:r>
              <a:rPr lang="en-US" sz="2800" dirty="0" smtClean="0"/>
              <a:t>Entirely defined by tags.</a:t>
            </a:r>
          </a:p>
          <a:p>
            <a:pPr lvl="1"/>
            <a:r>
              <a:rPr lang="en-US" sz="2800" dirty="0" smtClean="0"/>
              <a:t>Runs on many languages like: Ruby, Python, JavaScript, PHP, Perl etc.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Mustache.js?</a:t>
            </a:r>
            <a:endParaRPr lang="en-US" dirty="0"/>
          </a:p>
        </p:txBody>
      </p:sp>
      <p:pic>
        <p:nvPicPr>
          <p:cNvPr id="5122" name="Picture 2" descr="C:\Users\Bi0GaMe\Documents\musta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209800"/>
            <a:ext cx="505146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99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046999" cy="5570355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 smtClean="0"/>
              <a:t>mustache.js </a:t>
            </a:r>
            <a:r>
              <a:rPr lang="en-US" dirty="0"/>
              <a:t>from https://github.com/janl/mustache.js</a:t>
            </a:r>
            <a:endParaRPr lang="en-US" dirty="0" smtClean="0"/>
          </a:p>
          <a:p>
            <a:r>
              <a:rPr lang="en-US" dirty="0" smtClean="0"/>
              <a:t>Include it in your project</a:t>
            </a:r>
          </a:p>
          <a:p>
            <a:pPr lvl="1"/>
            <a:r>
              <a:rPr lang="en-US" dirty="0" smtClean="0"/>
              <a:t>Place mustache.js after jQuery</a:t>
            </a:r>
          </a:p>
          <a:p>
            <a:r>
              <a:rPr lang="en-US" dirty="0" smtClean="0"/>
              <a:t>Create templates for your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mustache.js</a:t>
            </a:r>
            <a:endParaRPr lang="en-US" dirty="0"/>
          </a:p>
        </p:txBody>
      </p:sp>
      <p:pic>
        <p:nvPicPr>
          <p:cNvPr id="3074" name="Picture 2" descr="C:\Users\Bi0GaMe\Documents\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752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1598</Words>
  <Application>Microsoft Office PowerPoint</Application>
  <PresentationFormat>Custom</PresentationFormat>
  <Paragraphs>252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SoftUni 16x9</vt:lpstr>
      <vt:lpstr>Templating, Routing, lodash</vt:lpstr>
      <vt:lpstr>Table of Contents</vt:lpstr>
      <vt:lpstr>Application routing</vt:lpstr>
      <vt:lpstr>What is Sammy.js?</vt:lpstr>
      <vt:lpstr>Installing sammy.js</vt:lpstr>
      <vt:lpstr>Application routing</vt:lpstr>
      <vt:lpstr>HTML Templating</vt:lpstr>
      <vt:lpstr>What is Mustache.js?</vt:lpstr>
      <vt:lpstr>Installing mustache.js</vt:lpstr>
      <vt:lpstr>HTML Templating</vt:lpstr>
      <vt:lpstr>Lodash.js</vt:lpstr>
      <vt:lpstr>lodash.js</vt:lpstr>
      <vt:lpstr>lodash.js Functionality </vt:lpstr>
      <vt:lpstr>Extensions for Collections</vt:lpstr>
      <vt:lpstr>Collections</vt:lpstr>
      <vt:lpstr>Collections: each()</vt:lpstr>
      <vt:lpstr>_.each()</vt:lpstr>
      <vt:lpstr>Collections: map()</vt:lpstr>
      <vt:lpstr>_.map()</vt:lpstr>
      <vt:lpstr>Collections: filter() and reject()</vt:lpstr>
      <vt:lpstr>_.filter() and _.reject()</vt:lpstr>
      <vt:lpstr>Collections: where()</vt:lpstr>
      <vt:lpstr>_.where()</vt:lpstr>
      <vt:lpstr>Collections: all() and any()</vt:lpstr>
      <vt:lpstr>_.all() and _.any()</vt:lpstr>
      <vt:lpstr>Collections: pluck()</vt:lpstr>
      <vt:lpstr>_.pluck()</vt:lpstr>
      <vt:lpstr>Collections: sortBy()</vt:lpstr>
      <vt:lpstr>Collections: groupBy()</vt:lpstr>
      <vt:lpstr>_.sortBy() and _.groupBy()</vt:lpstr>
      <vt:lpstr>Array Extensions</vt:lpstr>
      <vt:lpstr>Array Extensions</vt:lpstr>
      <vt:lpstr>Arrays: first() and initial()</vt:lpstr>
      <vt:lpstr>_.first() and _.initial()</vt:lpstr>
      <vt:lpstr>Arrays: last() and rest()</vt:lpstr>
      <vt:lpstr>_.last() and _.rest()</vt:lpstr>
      <vt:lpstr>Object Extensions</vt:lpstr>
      <vt:lpstr>Object Extensions</vt:lpstr>
      <vt:lpstr>Object Extensions</vt:lpstr>
      <vt:lpstr>Web Storage and Cookies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Underscore JS</dc:title>
  <dc:subject>Software Development Course</dc:subject>
  <dc:creator/>
  <cp:keywords>Underscore, JavaScript, JS, programming, SoftUni, Software University, programming, software development, software engineering, course, Web development, Applications, consuming remote data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2015-04-16T18:15:02Z</dcterms:modified>
  <cp:category>JavaScript, JS, programming, Applications, consuming remote data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