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394" r:id="rId3"/>
    <p:sldId id="437" r:id="rId4"/>
    <p:sldId id="438" r:id="rId5"/>
    <p:sldId id="439" r:id="rId6"/>
    <p:sldId id="440" r:id="rId7"/>
    <p:sldId id="441" r:id="rId8"/>
    <p:sldId id="436" r:id="rId9"/>
    <p:sldId id="442" r:id="rId10"/>
    <p:sldId id="443" r:id="rId11"/>
    <p:sldId id="352" r:id="rId12"/>
    <p:sldId id="39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84" d="100"/>
          <a:sy n="84" d="100"/>
        </p:scale>
        <p:origin x="619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7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163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35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vivacom.bg/" TargetMode="External"/><Relationship Id="rId21" Type="http://schemas.openxmlformats.org/officeDocument/2006/relationships/hyperlink" Target="https://softuni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www.luxoft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://www.indeavr.com/" TargetMode="External"/><Relationship Id="rId4" Type="http://schemas.openxmlformats.org/officeDocument/2006/relationships/image" Target="../media/image1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www.luxoft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://www.indeavr.com/" TargetMode="External"/><Relationship Id="rId4" Type="http://schemas.openxmlformats.org/officeDocument/2006/relationships/image" Target="../media/image1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60812" y="914400"/>
            <a:ext cx="7382341" cy="1171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60812" y="2117699"/>
            <a:ext cx="7382341" cy="8541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Curriculum, Courses, Exams, Jobs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University (</a:t>
            </a:r>
            <a:r>
              <a:rPr lang="en-US" noProof="1" smtClean="0"/>
              <a:t>SoftUni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High-quality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education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profession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jobs </a:t>
            </a:r>
            <a:r>
              <a:rPr lang="en-US" dirty="0"/>
              <a:t>for software engineers</a:t>
            </a:r>
          </a:p>
          <a:p>
            <a:pPr lvl="1"/>
            <a:r>
              <a:rPr lang="en-US" dirty="0" smtClean="0"/>
              <a:t>20+ practical courses, 20+ exams, 15+ projects </a:t>
            </a:r>
            <a:r>
              <a:rPr lang="en-US" dirty="0" smtClean="0">
                <a:sym typeface="Wingdings" panose="05000000000000000000" pitchFamily="2" charset="2"/>
              </a:rPr>
              <a:t> ~ 2 years</a:t>
            </a:r>
            <a:endParaRPr lang="en-US" dirty="0" smtClean="0"/>
          </a:p>
          <a:p>
            <a:pPr lvl="1"/>
            <a:r>
              <a:rPr lang="en-US" dirty="0"/>
              <a:t>Bachelor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: 2 years @ SoftUni + </a:t>
            </a:r>
            <a:r>
              <a:rPr lang="en-US" dirty="0" smtClean="0"/>
              <a:t>1 </a:t>
            </a:r>
            <a:r>
              <a:rPr lang="en-US" dirty="0"/>
              <a:t>year at partner university</a:t>
            </a:r>
          </a:p>
          <a:p>
            <a:pPr lvl="1"/>
            <a:r>
              <a:rPr lang="en-US" dirty="0" smtClean="0"/>
              <a:t>Study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onsite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dirty="0" smtClean="0"/>
              <a:t>(with onsite exams)</a:t>
            </a:r>
          </a:p>
          <a:p>
            <a:pPr lvl="1"/>
            <a:r>
              <a:rPr lang="en-US" dirty="0" smtClean="0"/>
              <a:t>Jobs in Bulgaria and abroad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start</a:t>
            </a:r>
            <a:r>
              <a:rPr lang="en-US" dirty="0" smtClean="0"/>
              <a:t> for everyone</a:t>
            </a:r>
          </a:p>
          <a:p>
            <a:pPr lvl="2"/>
            <a:r>
              <a:rPr lang="en-US" dirty="0" smtClean="0"/>
              <a:t>New Programming Basics course </a:t>
            </a:r>
            <a:r>
              <a:rPr lang="en-US" dirty="0"/>
              <a:t>each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noProof="1" smtClean="0"/>
              <a:t>SoftUni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9804" y="4548666"/>
            <a:ext cx="2390472" cy="1671598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Certificates</a:t>
            </a:r>
          </a:p>
          <a:p>
            <a:pPr lvl="1"/>
            <a:r>
              <a:rPr lang="en-US" dirty="0" smtClean="0"/>
              <a:t>C# Developer (graduated the Programing Fundamentals module)</a:t>
            </a:r>
          </a:p>
          <a:p>
            <a:pPr lvl="1"/>
            <a:r>
              <a:rPr lang="en-US" dirty="0" smtClean="0"/>
              <a:t>Front-End Developer</a:t>
            </a:r>
            <a:r>
              <a:rPr lang="en-US" dirty="0"/>
              <a:t> (graduated </a:t>
            </a:r>
            <a:r>
              <a:rPr lang="en-US" dirty="0" smtClean="0"/>
              <a:t>the Front-End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Back-End Developer</a:t>
            </a:r>
            <a:r>
              <a:rPr lang="en-US" dirty="0"/>
              <a:t> (graduated the </a:t>
            </a:r>
            <a:r>
              <a:rPr lang="en-US" dirty="0" smtClean="0"/>
              <a:t>Back-End </a:t>
            </a:r>
            <a:r>
              <a:rPr lang="en-US" dirty="0"/>
              <a:t>module)</a:t>
            </a:r>
            <a:endParaRPr lang="en-US" dirty="0" smtClean="0"/>
          </a:p>
          <a:p>
            <a:pPr lvl="1"/>
            <a:r>
              <a:rPr lang="en-US" dirty="0" smtClean="0"/>
              <a:t>Web Developer (graduated </a:t>
            </a:r>
            <a:r>
              <a:rPr lang="en-US" dirty="0"/>
              <a:t>the </a:t>
            </a:r>
            <a:r>
              <a:rPr lang="en-US" dirty="0" smtClean="0"/>
              <a:t>Front-End + Back-End modules)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Diploma</a:t>
            </a:r>
            <a:r>
              <a:rPr lang="en-US" dirty="0"/>
              <a:t> from SoftUni</a:t>
            </a:r>
          </a:p>
          <a:p>
            <a:pPr lvl="1"/>
            <a:r>
              <a:rPr lang="en-US" dirty="0"/>
              <a:t>130 credits (from passed courses with exams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Basics + Fundamentals + Front-End + Back-End = 114 credits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Diplomas and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take credits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specialized</a:t>
            </a:r>
            <a:r>
              <a:rPr lang="en-US" dirty="0" smtClean="0"/>
              <a:t> (elective) courses</a:t>
            </a:r>
          </a:p>
          <a:p>
            <a:pPr lvl="1"/>
            <a:r>
              <a:rPr lang="en-US" dirty="0" smtClean="0"/>
              <a:t>QA Fundamentals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Basics</a:t>
            </a:r>
          </a:p>
          <a:p>
            <a:pPr lvl="1"/>
            <a:r>
              <a:rPr lang="en-US" dirty="0" smtClean="0"/>
              <a:t>Digital Marketing and SEO</a:t>
            </a:r>
          </a:p>
          <a:p>
            <a:pPr lvl="1"/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others …</a:t>
            </a:r>
          </a:p>
          <a:p>
            <a:r>
              <a:rPr lang="en-US" dirty="0" smtClean="0"/>
              <a:t>The elective courses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 for everyone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Courses</a:t>
            </a:r>
            <a:endParaRPr lang="en-US" dirty="0"/>
          </a:p>
        </p:txBody>
      </p:sp>
      <p:pic>
        <p:nvPicPr>
          <p:cNvPr id="1026" name="Picture 2" descr="https://softuni.bg/Files/UserFiles/ImageGallery/c-sharp-course-march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189872"/>
            <a:ext cx="5029200" cy="3337085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SoftUni helps the students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start a job </a:t>
            </a:r>
            <a:r>
              <a:rPr lang="en-US" dirty="0" smtClean="0"/>
              <a:t>in the IT industry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Contracts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60+ companies </a:t>
            </a:r>
            <a:r>
              <a:rPr lang="en-US" dirty="0" smtClean="0"/>
              <a:t>for hiring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Best students study free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scholarship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Top 10% of all onsite students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high results </a:t>
            </a:r>
            <a:r>
              <a:rPr lang="en-US" dirty="0" smtClean="0"/>
              <a:t>choose between many employers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Students with </a:t>
            </a:r>
            <a:r>
              <a:rPr lang="en-US" dirty="0" smtClean="0">
                <a:solidFill>
                  <a:srgbClr val="FFAA60"/>
                </a:solidFill>
              </a:rPr>
              <a:t>bad results </a:t>
            </a:r>
            <a:r>
              <a:rPr lang="en-US" dirty="0" smtClean="0"/>
              <a:t>are not guaranteed to start a job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Internships in Germany and USA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2" name="Picture 11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>
            <a:hlinkClick r:id="rId19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1"/>
              </a:rPr>
              <a:t>https://</a:t>
            </a:r>
            <a:r>
              <a:rPr lang="en-US" dirty="0" smtClean="0">
                <a:hlinkClick r:id="rId21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90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68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761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668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446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2301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668" y="5199810"/>
            <a:ext cx="4645555" cy="896190"/>
          </a:xfrm>
          <a:prstGeom prst="rect">
            <a:avLst/>
          </a:prstGeom>
        </p:spPr>
      </p:pic>
      <p:pic>
        <p:nvPicPr>
          <p:cNvPr id="8" name="Picture 7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4622" y="4963426"/>
            <a:ext cx="2095647" cy="1132574"/>
          </a:xfrm>
          <a:prstGeom prst="rect">
            <a:avLst/>
          </a:prstGeom>
        </p:spPr>
      </p:pic>
      <p:pic>
        <p:nvPicPr>
          <p:cNvPr id="12" name="Picture 1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81269" y="4963426"/>
            <a:ext cx="3670908" cy="11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QA Fundamentals Partner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89" y="2498569"/>
            <a:ext cx="7855527" cy="21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439</Words>
  <Application>Microsoft Office PowerPoint</Application>
  <PresentationFormat>Custom</PresentationFormat>
  <Paragraphs>104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2</vt:lpstr>
      <vt:lpstr>SoftUni 16x9</vt:lpstr>
      <vt:lpstr>Software University</vt:lpstr>
      <vt:lpstr>Welcome to SoftUni</vt:lpstr>
      <vt:lpstr>SoftUni: Levels, Modules, Schedule</vt:lpstr>
      <vt:lpstr>Diplomas and Certificates</vt:lpstr>
      <vt:lpstr>Specialized Courses</vt:lpstr>
      <vt:lpstr>Jobs</vt:lpstr>
      <vt:lpstr>Software University</vt:lpstr>
      <vt:lpstr>SoftUni Diamond Partners</vt:lpstr>
      <vt:lpstr>QA Fundamentals Partner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2015-07-13T13:02:03Z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