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11" r:id="rId5"/>
    <p:sldId id="389" r:id="rId6"/>
    <p:sldId id="413" r:id="rId7"/>
    <p:sldId id="394" r:id="rId8"/>
    <p:sldId id="397" r:id="rId9"/>
    <p:sldId id="400" r:id="rId10"/>
    <p:sldId id="402" r:id="rId11"/>
    <p:sldId id="403" r:id="rId12"/>
    <p:sldId id="404" r:id="rId13"/>
    <p:sldId id="405" r:id="rId14"/>
    <p:sldId id="415" r:id="rId15"/>
    <p:sldId id="406" r:id="rId16"/>
    <p:sldId id="407" r:id="rId17"/>
    <p:sldId id="408" r:id="rId18"/>
    <p:sldId id="409" r:id="rId19"/>
    <p:sldId id="410" r:id="rId20"/>
    <p:sldId id="412" r:id="rId21"/>
    <p:sldId id="414" r:id="rId22"/>
    <p:sldId id="352" r:id="rId23"/>
    <p:sldId id="393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237B99-7014-4E0A-972B-1346E9D499EF}">
          <p14:sldIdLst>
            <p14:sldId id="274"/>
            <p14:sldId id="276"/>
            <p14:sldId id="411"/>
          </p14:sldIdLst>
        </p14:section>
        <p14:section name="Untitled Section" id="{1334CC6C-CABB-43FC-90D4-E232A9A3CEE4}">
          <p14:sldIdLst>
            <p14:sldId id="389"/>
            <p14:sldId id="413"/>
            <p14:sldId id="394"/>
            <p14:sldId id="397"/>
            <p14:sldId id="400"/>
            <p14:sldId id="402"/>
            <p14:sldId id="403"/>
            <p14:sldId id="404"/>
            <p14:sldId id="405"/>
            <p14:sldId id="415"/>
            <p14:sldId id="406"/>
            <p14:sldId id="407"/>
            <p14:sldId id="408"/>
            <p14:sldId id="409"/>
            <p14:sldId id="410"/>
            <p14:sldId id="412"/>
            <p14:sldId id="414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81" d="100"/>
          <a:sy n="81" d="100"/>
        </p:scale>
        <p:origin x="-78" y="-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2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1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3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58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83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0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6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4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3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1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52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6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2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.sikuli.org/regi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ul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.sikuli.org/region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javasof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uli.org/downloa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381000"/>
            <a:ext cx="6869207" cy="1476352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err="1" smtClean="0"/>
              <a:t>Sikuli</a:t>
            </a:r>
            <a:r>
              <a:rPr lang="en-US" sz="6000" u="sng" dirty="0" smtClean="0"/>
              <a:t/>
            </a:r>
            <a:br>
              <a:rPr lang="en-US" sz="6000" u="sng" dirty="0" smtClean="0"/>
            </a:br>
            <a:r>
              <a:rPr lang="en-US" sz="4800" dirty="0" smtClean="0"/>
              <a:t>Visual UI Automation</a:t>
            </a:r>
            <a:endParaRPr lang="en-US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8073" y="4350164"/>
            <a:ext cx="3187613" cy="525135"/>
          </a:xfrm>
        </p:spPr>
        <p:txBody>
          <a:bodyPr/>
          <a:lstStyle/>
          <a:p>
            <a:r>
              <a:rPr lang="en-US" dirty="0" smtClean="0"/>
              <a:t>Ivomir Assi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8073" y="4853541"/>
            <a:ext cx="3187614" cy="1478473"/>
          </a:xfrm>
        </p:spPr>
        <p:txBody>
          <a:bodyPr/>
          <a:lstStyle/>
          <a:p>
            <a:r>
              <a:rPr lang="en-US" sz="2000" dirty="0" smtClean="0"/>
              <a:t>QA Engineer </a:t>
            </a:r>
          </a:p>
          <a:p>
            <a:r>
              <a:rPr lang="en-US" sz="2000" dirty="0" err="1"/>
              <a:t>AppBuilder</a:t>
            </a:r>
            <a:r>
              <a:rPr lang="en-US" sz="2000" dirty="0"/>
              <a:t> team</a:t>
            </a:r>
          </a:p>
          <a:p>
            <a:r>
              <a:rPr lang="en-US" sz="2400" dirty="0"/>
              <a:t>Telerik</a:t>
            </a:r>
            <a:endParaRPr lang="en-GB" sz="2400" dirty="0"/>
          </a:p>
          <a:p>
            <a:endParaRPr lang="en-US" dirty="0" smtClean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96515" y="4010498"/>
            <a:ext cx="214885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Fundamentals</a:t>
            </a: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05" y="2527832"/>
            <a:ext cx="3620008" cy="362000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66" y="1989790"/>
            <a:ext cx="2653682" cy="14532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Sikuli</a:t>
            </a:r>
            <a:r>
              <a:rPr lang="en-US" dirty="0" smtClean="0"/>
              <a:t> IDE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8815" y="1905000"/>
            <a:ext cx="8342400" cy="4191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Basic </a:t>
            </a:r>
            <a:r>
              <a:rPr lang="en-US" sz="3200" dirty="0" err="1" smtClean="0"/>
              <a:t>Sikuli</a:t>
            </a:r>
            <a:r>
              <a:rPr lang="en-US" sz="3200" dirty="0" smtClean="0"/>
              <a:t> function: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Find –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find, wait, exists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Mouse Actions –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click, 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dragDrop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, hover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Keyboard Actions –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type, paste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Others –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highlight, 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switchApp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1151121"/>
            <a:ext cx="1912745" cy="52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Sikuli</a:t>
            </a:r>
            <a:r>
              <a:rPr lang="en-US" dirty="0" smtClean="0"/>
              <a:t> IDE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8815" y="1905000"/>
            <a:ext cx="5829397" cy="4191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Image pattern settings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Matching Preview – Similarity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Target offset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182974"/>
            <a:ext cx="5547893" cy="53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1212" y="268941"/>
            <a:ext cx="4331923" cy="1788459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Sikuli</a:t>
            </a:r>
            <a:r>
              <a:rPr lang="en-US" sz="4400" dirty="0" smtClean="0"/>
              <a:t> IDE </a:t>
            </a:r>
            <a:br>
              <a:rPr lang="en-US" sz="4400" dirty="0" smtClean="0"/>
            </a:br>
            <a:r>
              <a:rPr lang="en-US" sz="4400" dirty="0" smtClean="0"/>
              <a:t>Demo</a:t>
            </a:r>
            <a:endParaRPr lang="bg-BG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2057400"/>
            <a:ext cx="5031922" cy="42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folder 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0903" y="1817036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/>
              <a:t>Sikuli</a:t>
            </a:r>
            <a:r>
              <a:rPr lang="en-US" sz="3200" dirty="0"/>
              <a:t> </a:t>
            </a:r>
            <a:r>
              <a:rPr lang="en-US" sz="3200" dirty="0" smtClean="0"/>
              <a:t>script </a:t>
            </a:r>
            <a:r>
              <a:rPr lang="en-US" sz="3200" dirty="0"/>
              <a:t>directory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sikuli</a:t>
            </a:r>
            <a:r>
              <a:rPr lang="en-US" sz="3200" dirty="0" smtClean="0"/>
              <a:t>) contains: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Python source file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py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Images files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png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HTML </a:t>
            </a:r>
            <a:r>
              <a:rPr lang="en-US" sz="2800" dirty="0" smtClean="0"/>
              <a:t>file 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.html</a:t>
            </a:r>
            <a:r>
              <a:rPr lang="en-US" sz="2800" dirty="0" smtClean="0"/>
              <a:t>) – generated after save in </a:t>
            </a:r>
            <a:r>
              <a:rPr lang="en-US" sz="2800" dirty="0" err="1" smtClean="0"/>
              <a:t>Sikuli</a:t>
            </a:r>
            <a:r>
              <a:rPr lang="en-US" sz="2800" dirty="0" smtClean="0"/>
              <a:t> IDE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440" y="3048000"/>
            <a:ext cx="3250794" cy="3250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541" y="3646022"/>
            <a:ext cx="519000" cy="51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576" y="3789433"/>
            <a:ext cx="461953" cy="461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973" y="3785594"/>
            <a:ext cx="342595" cy="3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Cross-platform tool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9092" y="1600200"/>
            <a:ext cx="6743797" cy="4191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Works on any GUI which can be displayed on Windows/Mac/Linux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Remote Desktop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Simulators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Desktop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Web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76200"/>
            <a:ext cx="9577597" cy="1559859"/>
          </a:xfrm>
        </p:spPr>
        <p:txBody>
          <a:bodyPr>
            <a:normAutofit/>
          </a:bodyPr>
          <a:lstStyle/>
          <a:p>
            <a:r>
              <a:rPr lang="en-US" dirty="0" smtClean="0"/>
              <a:t>Cross-Platform demo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3212" y="1905000"/>
            <a:ext cx="6743797" cy="4191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Switching between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Web (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softuni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Desktop App (Calculator)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Video (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Youtube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Web (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Mtel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38" y="2057400"/>
            <a:ext cx="2172003" cy="3067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724" y="3667502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610028"/>
            <a:ext cx="219075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87" y="1679069"/>
            <a:ext cx="3352800" cy="20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7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76200"/>
            <a:ext cx="9577597" cy="1559859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3212" y="1905000"/>
            <a:ext cx="6743797" cy="4191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Cross-Platform tool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Intuitive and natural approach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Reproduce user actions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3886200"/>
            <a:ext cx="3048000" cy="16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76200"/>
            <a:ext cx="9577597" cy="1559859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3212" y="1905000"/>
            <a:ext cx="7315200" cy="4191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Sikuli</a:t>
            </a:r>
            <a:r>
              <a:rPr lang="en-US" sz="3200" dirty="0" smtClean="0"/>
              <a:t> operates only in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visible screen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UI elements can be easily affected from: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Changes in OS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OS Themes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Fonts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updates</a:t>
            </a:r>
            <a:r>
              <a:rPr lang="en-US" dirty="0"/>
              <a:t>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505200"/>
            <a:ext cx="3387793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76200"/>
            <a:ext cx="9577597" cy="1559859"/>
          </a:xfrm>
        </p:spPr>
        <p:txBody>
          <a:bodyPr>
            <a:normAutofit/>
          </a:bodyPr>
          <a:lstStyle/>
          <a:p>
            <a:r>
              <a:rPr lang="en-US" dirty="0" smtClean="0"/>
              <a:t>Advanced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2712" y="1295400"/>
            <a:ext cx="10896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Regions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Region(x, y, w, h)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Finding regions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– find()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Acting with regions –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region.highlight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click, type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Extending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region:</a:t>
            </a: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region.offset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x,y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region.nearby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region.above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region.below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region.left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region.right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51" y="2847714"/>
            <a:ext cx="3810000" cy="28628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184" y="5984788"/>
            <a:ext cx="607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Region Docs - </a:t>
            </a: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://doc.sikuli.org/region.html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0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76200"/>
            <a:ext cx="9577597" cy="1559859"/>
          </a:xfrm>
        </p:spPr>
        <p:txBody>
          <a:bodyPr>
            <a:normAutofit/>
          </a:bodyPr>
          <a:lstStyle/>
          <a:p>
            <a:r>
              <a:rPr lang="en-US" dirty="0" smtClean="0"/>
              <a:t>Regions Demo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590800"/>
            <a:ext cx="3733800" cy="2730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209800"/>
            <a:ext cx="3620008" cy="362000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813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(1)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is a Capture/Replay tool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Introducing </a:t>
            </a:r>
            <a:r>
              <a:rPr lang="en-US" dirty="0" err="1" smtClean="0"/>
              <a:t>Sikuli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we need to run </a:t>
            </a:r>
            <a:r>
              <a:rPr lang="en-US" dirty="0" err="1" smtClean="0"/>
              <a:t>Sikuli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How </a:t>
            </a:r>
            <a:r>
              <a:rPr lang="en-US" dirty="0" err="1" smtClean="0"/>
              <a:t>Sikuli</a:t>
            </a:r>
            <a:r>
              <a:rPr lang="en-US" dirty="0" smtClean="0"/>
              <a:t> works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 smtClean="0"/>
              <a:t>Sikuli</a:t>
            </a:r>
            <a:r>
              <a:rPr lang="en-US" dirty="0" smtClean="0"/>
              <a:t> IDE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Test folder </a:t>
            </a:r>
            <a:r>
              <a:rPr lang="en-US" dirty="0" smtClean="0"/>
              <a:t>structure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Cross-Platform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76200"/>
            <a:ext cx="9577597" cy="1559859"/>
          </a:xfrm>
        </p:spPr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3212" y="1752600"/>
            <a:ext cx="7315200" cy="4191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Sikuli</a:t>
            </a:r>
            <a:r>
              <a:rPr lang="en-US" sz="3200" dirty="0" smtClean="0"/>
              <a:t> site: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://www.sikuli.org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Sikuli</a:t>
            </a:r>
            <a:r>
              <a:rPr lang="en-US" sz="3200" dirty="0" smtClean="0"/>
              <a:t> documentation: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http://doc.sikuli.org/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68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“</a:t>
            </a:r>
            <a:r>
              <a:rPr lang="en-US" sz="1800" u="sng" dirty="0" smtClean="0">
                <a:solidFill>
                  <a:schemeClr val="tx2">
                    <a:lumMod val="75000"/>
                  </a:schemeClr>
                </a:solidFill>
              </a:rPr>
              <a:t>Software Quality Assurance - Part II</a:t>
            </a:r>
            <a:r>
              <a:rPr lang="en-US" sz="1800" dirty="0" smtClean="0"/>
              <a:t>" course by </a:t>
            </a:r>
            <a:r>
              <a:rPr lang="en-US" sz="1800" noProof="1" smtClean="0"/>
              <a:t>Telerik Academy</a:t>
            </a:r>
            <a:r>
              <a:rPr lang="en-US" sz="1800" dirty="0" smtClean="0"/>
              <a:t> under </a:t>
            </a:r>
            <a:r>
              <a:rPr lang="en-US" sz="1800" dirty="0" smtClean="0">
                <a:hlinkClick r:id="rId5"/>
              </a:rPr>
              <a:t>CC-BY-NC-SA</a:t>
            </a:r>
            <a:r>
              <a:rPr lang="en-US" sz="1800" dirty="0" smtClean="0"/>
              <a:t> license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327990"/>
            <a:ext cx="11804822" cy="553001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8. </a:t>
            </a:r>
            <a:r>
              <a:rPr lang="en-US" dirty="0" smtClean="0"/>
              <a:t>Advantages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9. </a:t>
            </a:r>
            <a:r>
              <a:rPr lang="en-US" dirty="0" smtClean="0"/>
              <a:t>Limitation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10. </a:t>
            </a:r>
            <a:r>
              <a:rPr lang="en-US" dirty="0" smtClean="0"/>
              <a:t>Advanced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Capture/Replay tool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255" y="1600200"/>
            <a:ext cx="888650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test developer interacts with an application under test, typically through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 user interface </a:t>
            </a:r>
            <a:r>
              <a:rPr lang="en-US" sz="2800" dirty="0"/>
              <a:t>(GUI), while some capture tool simultaneously generates an automated test script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5272" y="3657600"/>
            <a:ext cx="11804822" cy="228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Limitation of </a:t>
            </a:r>
            <a:r>
              <a:rPr lang="en-US" sz="2800" dirty="0"/>
              <a:t>Capture/Replay </a:t>
            </a:r>
            <a:r>
              <a:rPr lang="en-US" sz="2800" dirty="0" smtClean="0"/>
              <a:t>tool: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Lots of repeated lines of code (DRY?)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 human readable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Difficult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 maintenance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4037295"/>
            <a:ext cx="2767330" cy="13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Automation: Theory VS </a:t>
            </a:r>
            <a:r>
              <a:rPr lang="en-US" dirty="0"/>
              <a:t>R</a:t>
            </a:r>
            <a:r>
              <a:rPr lang="en-US" dirty="0" smtClean="0"/>
              <a:t>eality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151121"/>
            <a:ext cx="7924800" cy="53098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92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Sikuli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397" y="1371600"/>
            <a:ext cx="9812815" cy="3962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Screenshot driven –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 is a visual technology to search, recognize and automate GUI with images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Open-source visual scripting tool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Scripts are written in </a:t>
            </a:r>
            <a:r>
              <a:rPr lang="en-US" sz="3200" dirty="0" err="1" smtClean="0"/>
              <a:t>Jython</a:t>
            </a:r>
            <a:r>
              <a:rPr lang="en-US" sz="3200" dirty="0" smtClean="0"/>
              <a:t> </a:t>
            </a:r>
            <a:r>
              <a:rPr lang="en-US" sz="3200" dirty="0"/>
              <a:t>-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Jython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is an implementation of the high-level, dynamic, object-oriented language 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Python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 seamlessly integrated with the 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Java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 platform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lnSpc>
                <a:spcPct val="100000"/>
              </a:lnSpc>
              <a:buNone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74" y="3733800"/>
            <a:ext cx="1926738" cy="20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4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need to run </a:t>
            </a:r>
            <a:r>
              <a:rPr lang="en-US" dirty="0" err="1" smtClean="0"/>
              <a:t>Sikuli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397" y="1371600"/>
            <a:ext cx="11804822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Sikuli</a:t>
            </a:r>
            <a:r>
              <a:rPr lang="en-US" sz="3200" dirty="0" smtClean="0"/>
              <a:t> 1.0.1 (Official)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Java 7 32-bit version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Windows, </a:t>
            </a:r>
            <a:r>
              <a:rPr lang="en-US" sz="2800" dirty="0"/>
              <a:t>Mac or Linux OS</a:t>
            </a:r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200" dirty="0" err="1"/>
              <a:t>Sikuli</a:t>
            </a:r>
            <a:r>
              <a:rPr lang="en-US" sz="3200" dirty="0"/>
              <a:t> </a:t>
            </a:r>
            <a:r>
              <a:rPr lang="en-US" sz="3200" dirty="0" smtClean="0"/>
              <a:t>1.1 (Beta)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Java 8  </a:t>
            </a:r>
            <a:r>
              <a:rPr lang="en-US" sz="2800" dirty="0"/>
              <a:t>32-bit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Windows, Mac or Linux </a:t>
            </a:r>
            <a:r>
              <a:rPr lang="en-US" sz="2800" dirty="0" smtClean="0"/>
              <a:t>OS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 smtClean="0"/>
              <a:t>Download and install </a:t>
            </a:r>
            <a:r>
              <a:rPr lang="en-US" dirty="0" err="1" smtClean="0"/>
              <a:t>Sikuli</a:t>
            </a: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www.sikuli.org/download.html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506" y="920610"/>
            <a:ext cx="2057400" cy="38272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59" y="4951295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4037215"/>
            <a:ext cx="1309590" cy="130959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961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Sikuli</a:t>
            </a:r>
            <a:r>
              <a:rPr lang="en-US" dirty="0" smtClean="0"/>
              <a:t> works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2415" y="1295400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Combination of GUI &amp; Traditional coding</a:t>
            </a:r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Jython</a:t>
            </a:r>
            <a:r>
              <a:rPr lang="en-US" sz="3200" dirty="0" smtClean="0"/>
              <a:t> coding that can use images as parameters and variables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Screen Capture for image selection instead of </a:t>
            </a:r>
            <a:r>
              <a:rPr lang="en-US" sz="3200" dirty="0" err="1" smtClean="0"/>
              <a:t>xpath</a:t>
            </a:r>
            <a:r>
              <a:rPr lang="en-US" sz="3200" dirty="0" smtClean="0"/>
              <a:t>, IDs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Upload a custom image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Image pattern settings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Similarity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Target offset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3276600"/>
            <a:ext cx="359228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0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Sikuli</a:t>
            </a:r>
            <a:r>
              <a:rPr lang="en-US" dirty="0" smtClean="0"/>
              <a:t> IDE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2" y="1524000"/>
            <a:ext cx="54468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Editor for writing </a:t>
            </a:r>
            <a:r>
              <a:rPr lang="en-US" sz="3200" dirty="0" err="1" smtClean="0"/>
              <a:t>Sikuli</a:t>
            </a:r>
            <a:r>
              <a:rPr lang="en-US" sz="3200" dirty="0" smtClean="0"/>
              <a:t> scripts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415221"/>
            <a:ext cx="6434593" cy="42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1015</Words>
  <Application>Microsoft Office PowerPoint</Application>
  <PresentationFormat>Custom</PresentationFormat>
  <Paragraphs>210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SoftUni 16x9</vt:lpstr>
      <vt:lpstr>Sikuli Visual UI Automation</vt:lpstr>
      <vt:lpstr>Table of Contents (1)</vt:lpstr>
      <vt:lpstr>Table of Contents (2)</vt:lpstr>
      <vt:lpstr>What is a Capture/Replay tool</vt:lpstr>
      <vt:lpstr>Automation: Theory VS Reality</vt:lpstr>
      <vt:lpstr>Introduction to Sikuli</vt:lpstr>
      <vt:lpstr>What we need to run Sikuli</vt:lpstr>
      <vt:lpstr>How Sikuli works</vt:lpstr>
      <vt:lpstr>Using Sikuli IDE (1)</vt:lpstr>
      <vt:lpstr>Using Sikuli IDE (2)</vt:lpstr>
      <vt:lpstr>Using Sikuli IDE (3)</vt:lpstr>
      <vt:lpstr>Sikuli IDE  Demo</vt:lpstr>
      <vt:lpstr>Test folder structure</vt:lpstr>
      <vt:lpstr>Cross-platform tool</vt:lpstr>
      <vt:lpstr>Cross-Platform demo</vt:lpstr>
      <vt:lpstr>Advantages</vt:lpstr>
      <vt:lpstr>Limitations</vt:lpstr>
      <vt:lpstr>Advanced Sikuli Functions</vt:lpstr>
      <vt:lpstr>Regions Demo</vt:lpstr>
      <vt:lpstr>Resources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2015-08-12T13:31:25Z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