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428" r:id="rId4"/>
    <p:sldId id="478" r:id="rId5"/>
    <p:sldId id="479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7" r:id="rId16"/>
    <p:sldId id="528" r:id="rId17"/>
    <p:sldId id="529" r:id="rId18"/>
    <p:sldId id="516" r:id="rId19"/>
    <p:sldId id="427" r:id="rId20"/>
    <p:sldId id="419" r:id="rId21"/>
    <p:sldId id="420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6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32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79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175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14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mentor.com/selenium-tutorials/what-is-selenese/" TargetMode="External"/><Relationship Id="rId2" Type="http://schemas.openxmlformats.org/officeDocument/2006/relationships/hyperlink" Target="http://www.seleniumhq.org/projects/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eniumhq.org/projects/webdriv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Automation with Selenium WebDriver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Selenium Introduction, Record Actions, Use Selenium API in Java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Yonkov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4" name="Picture 4" descr="http://blogofholding.com/wp-content/uploads/2014/04/s1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560753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10000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25257" y="3684121"/>
            <a:ext cx="214885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Fundamentals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for automating scripts in various languages (Java, C#, Ruby, Python, PHP…)</a:t>
            </a:r>
          </a:p>
          <a:p>
            <a:r>
              <a:rPr lang="en-US" dirty="0" smtClean="0"/>
              <a:t>Uses unit testing engine for a lot of the core actions</a:t>
            </a:r>
          </a:p>
          <a:p>
            <a:r>
              <a:rPr lang="en-US" dirty="0" smtClean="0"/>
              <a:t>Has API for all web-browser actions a user can do</a:t>
            </a:r>
          </a:p>
          <a:p>
            <a:endParaRPr lang="en-US" dirty="0"/>
          </a:p>
        </p:txBody>
      </p:sp>
      <p:pic>
        <p:nvPicPr>
          <p:cNvPr id="3076" name="Picture 4" descr="https://cdn.evbuc.com/images/6574125/18760803737/1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3810000"/>
            <a:ext cx="3276600" cy="25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WebDriver API</a:t>
            </a:r>
            <a:endParaRPr lang="en-US" dirty="0"/>
          </a:p>
        </p:txBody>
      </p:sp>
      <p:pic>
        <p:nvPicPr>
          <p:cNvPr id="2050" name="Picture 2" descr="http://seleniumsimplified.com/image/courses/start_using_selenium_webdriver_50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981200"/>
            <a:ext cx="6477000" cy="364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5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dependencies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012" y="2667000"/>
            <a:ext cx="903310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groupId&gt;org.seleniumhq.selenium&lt;/groupId&gt;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&lt;artifactId&gt;selenium-java&lt;/artifactId&gt;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&lt;version&gt;2.45.0&lt;/version&gt;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9632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API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test class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7424" y="2670105"/>
            <a:ext cx="111108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MyTest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WebDriver driver;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baseUrl;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boolean acceptNextAlert = true;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StringBuffer verificationErrors = new StringBuffer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9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API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 initializer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7037" y="2438400"/>
            <a:ext cx="11468197" cy="2548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setUp() throws Exception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this.driver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FirefoxDriver();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this.baseUrl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"http://application.to.test.com";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this.driver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.manage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().timeouts().implicitlyWait(30,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TimeUnit.SECONDS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API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Click on an element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900" noProof="1" smtClean="0"/>
              <a:t>Find the element – 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findElement()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/>
              <a:t>Use a certain selector – The 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“By” </a:t>
            </a:r>
            <a:r>
              <a:rPr lang="en-US" sz="2900" noProof="1" smtClean="0"/>
              <a:t>class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/>
              <a:t>Perform an action – 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click()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900" noProof="1" smtClean="0"/>
          </a:p>
          <a:p>
            <a:pPr lvl="1">
              <a:lnSpc>
                <a:spcPct val="100000"/>
              </a:lnSpc>
            </a:pPr>
            <a:endParaRPr lang="en-US" sz="2900" noProof="1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419600"/>
            <a:ext cx="96012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this.driver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findElement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u="sng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(“submit-btn")).</a:t>
            </a:r>
            <a:r>
              <a:rPr lang="en-US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5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29904"/>
            <a:ext cx="8938472" cy="1900896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- Live Demo</a:t>
            </a:r>
            <a:endParaRPr lang="bg-BG" dirty="0"/>
          </a:p>
        </p:txBody>
      </p:sp>
      <p:pic>
        <p:nvPicPr>
          <p:cNvPr id="5" name="Picture 2" descr="http://seleniumsimplified.com/image/courses/start_using_selenium_webdriver_50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219200"/>
            <a:ext cx="5410200" cy="30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Test automation theory</a:t>
            </a:r>
          </a:p>
          <a:p>
            <a:pPr lvl="1"/>
            <a:r>
              <a:rPr lang="en-US" dirty="0" smtClean="0"/>
              <a:t>Selenium IDE – record, play, export case</a:t>
            </a:r>
          </a:p>
          <a:p>
            <a:pPr lvl="1"/>
            <a:r>
              <a:rPr lang="en-US" dirty="0" smtClean="0"/>
              <a:t>Selenium WebDriver – using Java Library with Maven and JUnit to automate a simple scenario</a:t>
            </a:r>
          </a:p>
          <a:p>
            <a:pPr lvl="1"/>
            <a:r>
              <a:rPr lang="en-US" dirty="0" smtClean="0"/>
              <a:t>The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findElement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static class</a:t>
            </a:r>
          </a:p>
          <a:p>
            <a:pPr lvl="1"/>
            <a:r>
              <a:rPr lang="en-US" dirty="0" smtClean="0"/>
              <a:t>Selector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Introduction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</a:t>
            </a:r>
            <a:r>
              <a:rPr lang="en-US" dirty="0" smtClean="0"/>
              <a:t> </a:t>
            </a:r>
            <a:r>
              <a:rPr lang="en-US" dirty="0" smtClean="0"/>
              <a:t>Automation Introduction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Selenium Introduction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Selenium IDE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Recording a Firefox Action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Exporting Test Cases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Selenium WebDriver Java API</a:t>
            </a:r>
            <a:endParaRPr lang="en-US" dirty="0"/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Elements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Send Keys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Assertions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289718"/>
            <a:ext cx="8938472" cy="941082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Automat…ion</a:t>
            </a:r>
            <a:endParaRPr lang="bg-BG" dirty="0"/>
          </a:p>
        </p:txBody>
      </p:sp>
      <p:pic>
        <p:nvPicPr>
          <p:cNvPr id="2050" name="Picture 2" descr="https://encrypted-tbn3.gstatic.com/images?q=tbn:ANd9GcTTCO-eKVV4-zrFd2YNSRZbDBt0JbqgquJKvkvOb-14BfoaNCd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676400"/>
            <a:ext cx="5276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6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Executing repetitive but necessary tasks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Login, registration, etc…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Comparing the actual and expected outcomes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Checking visual result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Checking api responses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Adding a test to difficult to perform manual actions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 scenario e.g. login the user, then add some products to cart, then check database, then checkout the cart, etc…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Automation?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289718"/>
            <a:ext cx="8938472" cy="941082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Selenium</a:t>
            </a:r>
            <a:endParaRPr lang="bg-BG" dirty="0"/>
          </a:p>
        </p:txBody>
      </p:sp>
      <p:pic>
        <p:nvPicPr>
          <p:cNvPr id="3074" name="Picture 2" descr="http://www.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981200"/>
            <a:ext cx="2819400" cy="255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Framework and a tool for web automation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Consists of two components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hlinkClick r:id="rId2"/>
              </a:rPr>
              <a:t>Selenium IDE </a:t>
            </a:r>
            <a:r>
              <a:rPr lang="en-US" sz="2900" noProof="1" smtClean="0"/>
              <a:t>– record/playback tool for Firefox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hlinkClick r:id="rId3"/>
              </a:rPr>
              <a:t>Selenese</a:t>
            </a:r>
            <a:r>
              <a:rPr lang="en-US" sz="2900" noProof="1" smtClean="0"/>
              <a:t> – A domain-specific language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hlinkClick r:id="rId4"/>
              </a:rPr>
              <a:t>Selenium WebDriver </a:t>
            </a:r>
            <a:r>
              <a:rPr lang="en-US" sz="2900" noProof="1" smtClean="0"/>
              <a:t>– API For most of the popular languages</a:t>
            </a:r>
            <a:endParaRPr lang="en-US" sz="2900" noProof="1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Selenium?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1026" name="Picture 2" descr="http://www.seleniumhq.org/projects/ide/selenium-id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773586"/>
            <a:ext cx="4572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Recording actions</a:t>
            </a:r>
          </a:p>
          <a:p>
            <a:r>
              <a:rPr lang="en-US" dirty="0" smtClean="0"/>
              <a:t>Using selectors/</a:t>
            </a:r>
            <a:r>
              <a:rPr lang="en-US" dirty="0" err="1" smtClean="0"/>
              <a:t>xpath</a:t>
            </a:r>
            <a:r>
              <a:rPr lang="en-US" dirty="0" smtClean="0"/>
              <a:t> for interaction</a:t>
            </a:r>
          </a:p>
          <a:p>
            <a:r>
              <a:rPr lang="en-US" dirty="0" smtClean="0"/>
              <a:t>Has basic own </a:t>
            </a:r>
            <a:r>
              <a:rPr lang="en-US" dirty="0" err="1" smtClean="0"/>
              <a:t>api</a:t>
            </a:r>
            <a:r>
              <a:rPr lang="en-US" dirty="0" smtClean="0"/>
              <a:t> for various actions (click, wait, select, etc..)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910540"/>
            <a:ext cx="2857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244000"/>
            <a:ext cx="8938472" cy="9868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Selenium IDE - Live Demo</a:t>
            </a:r>
            <a:endParaRPr lang="bg-BG" dirty="0"/>
          </a:p>
        </p:txBody>
      </p:sp>
      <p:pic>
        <p:nvPicPr>
          <p:cNvPr id="4" name="Picture 2" descr="http://www.seleniumhq.org/projects/ide/selenium-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457200"/>
            <a:ext cx="3657600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682</Words>
  <Application>Microsoft Office PowerPoint</Application>
  <PresentationFormat>Custom</PresentationFormat>
  <Paragraphs>136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SoftUni 16x9</vt:lpstr>
      <vt:lpstr>Test Automation with Selenium WebDriver</vt:lpstr>
      <vt:lpstr>Table of Contents</vt:lpstr>
      <vt:lpstr>Automat…ion</vt:lpstr>
      <vt:lpstr>What is Test Automation?</vt:lpstr>
      <vt:lpstr>Selenium</vt:lpstr>
      <vt:lpstr>Introduction to Selenium?</vt:lpstr>
      <vt:lpstr>Selenium IDE</vt:lpstr>
      <vt:lpstr>Selenium IDE (2)</vt:lpstr>
      <vt:lpstr>Selenium IDE - Live Demo</vt:lpstr>
      <vt:lpstr>Selenium WebDriver</vt:lpstr>
      <vt:lpstr>Selenium WebDriver API</vt:lpstr>
      <vt:lpstr>Selenium WebDriver API (2)</vt:lpstr>
      <vt:lpstr>Selenium WebDriver API (3)</vt:lpstr>
      <vt:lpstr>Selenium WebDriver API (4)</vt:lpstr>
      <vt:lpstr>Selenium WebDriver API (5)</vt:lpstr>
      <vt:lpstr>Selenium WebDriver - Live Demo</vt:lpstr>
      <vt:lpstr>Summary</vt:lpstr>
      <vt:lpstr>Test Automation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subject>Software Development Course</dc:subject>
  <dc:creator/>
  <cp:keywords>Test Automation, Selenium, WebDriver, SoftUni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2015-07-29T07:32:04Z</dcterms:modified>
  <cp:category>Test Automation, Selenium, WebDriver, SoftUni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