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74" r:id="rId3"/>
    <p:sldId id="276" r:id="rId4"/>
    <p:sldId id="353" r:id="rId5"/>
    <p:sldId id="394" r:id="rId6"/>
    <p:sldId id="389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349" r:id="rId21"/>
    <p:sldId id="351" r:id="rId22"/>
    <p:sldId id="352" r:id="rId23"/>
    <p:sldId id="393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>
        <p:scale>
          <a:sx n="76" d="100"/>
          <a:sy n="76" d="100"/>
        </p:scale>
        <p:origin x="-80" y="-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7/13/2015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7/13/2015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8.png"/><Relationship Id="rId18" Type="http://schemas.openxmlformats.org/officeDocument/2006/relationships/image" Target="../media/image31.png"/><Relationship Id="rId3" Type="http://schemas.openxmlformats.org/officeDocument/2006/relationships/hyperlink" Target="http://softuni.org/courses" TargetMode="External"/><Relationship Id="rId7" Type="http://schemas.openxmlformats.org/officeDocument/2006/relationships/image" Target="../media/image25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jpeg"/><Relationship Id="rId15" Type="http://schemas.openxmlformats.org/officeDocument/2006/relationships/image" Target="../media/image29.png"/><Relationship Id="rId10" Type="http://schemas.openxmlformats.org/officeDocument/2006/relationships/hyperlink" Target="http://komfo.com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://www.softwaregroup-bg.com/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waretestinghelp.com/test-plan-sample-softwaretesting-and-quality-assurance-template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Cases, Test Scenarios and Test Execution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dirty="0" smtClean="0"/>
              <a:t>Ivan </a:t>
            </a:r>
            <a:r>
              <a:rPr lang="en-US" dirty="0" err="1" smtClean="0"/>
              <a:t>Yonkov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84212" y="5258127"/>
            <a:ext cx="3187613" cy="395869"/>
          </a:xfrm>
        </p:spPr>
        <p:txBody>
          <a:bodyPr/>
          <a:lstStyle/>
          <a:p>
            <a:r>
              <a:rPr lang="en-US" dirty="0" smtClean="0"/>
              <a:t>http://github.com/RoYaLBG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79812" y="3968769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4789594" y="3806198"/>
            <a:ext cx="2148858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QA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Fundamentals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6388" name="Picture 4" descr="http://www.hswatwork.co.uk/wp-content/uploads/2015/02/docs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107" y="2507436"/>
            <a:ext cx="561975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Case (2)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Additionaly may consist of</a:t>
            </a:r>
          </a:p>
          <a:p>
            <a:pPr lvl="1">
              <a:lnSpc>
                <a:spcPts val="3600"/>
              </a:lnSpc>
            </a:pP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ID</a:t>
            </a:r>
          </a:p>
          <a:p>
            <a:pPr lvl="1">
              <a:lnSpc>
                <a:spcPts val="3600"/>
              </a:lnSpc>
            </a:pP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Description</a:t>
            </a:r>
          </a:p>
          <a:p>
            <a:pPr lvl="1">
              <a:lnSpc>
                <a:spcPts val="3600"/>
              </a:lnSpc>
            </a:pP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Related requirements</a:t>
            </a:r>
          </a:p>
          <a:p>
            <a:pPr lvl="1">
              <a:lnSpc>
                <a:spcPts val="3600"/>
              </a:lnSpc>
            </a:pP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Depth</a:t>
            </a:r>
          </a:p>
          <a:p>
            <a:pPr lvl="1">
              <a:lnSpc>
                <a:spcPts val="3600"/>
              </a:lnSpc>
            </a:pP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Test category</a:t>
            </a:r>
          </a:p>
          <a:p>
            <a:pPr lvl="1">
              <a:lnSpc>
                <a:spcPts val="3600"/>
              </a:lnSpc>
            </a:pP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</a:p>
          <a:p>
            <a:pPr lvl="1">
              <a:lnSpc>
                <a:spcPts val="3600"/>
              </a:lnSpc>
            </a:pP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Is automated</a:t>
            </a:r>
          </a:p>
          <a:p>
            <a:pPr lvl="1">
              <a:lnSpc>
                <a:spcPts val="3600"/>
              </a:lnSpc>
            </a:pP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Pass/fail</a:t>
            </a:r>
          </a:p>
          <a:p>
            <a:pPr>
              <a:lnSpc>
                <a:spcPts val="3600"/>
              </a:lnSpc>
            </a:pPr>
            <a:endParaRPr lang="en-US" noProof="1">
              <a:sym typeface="Wingdings" pitchFamily="2" charset="2"/>
            </a:endParaRPr>
          </a:p>
          <a:p>
            <a:pPr>
              <a:lnSpc>
                <a:spcPts val="3600"/>
              </a:lnSpc>
            </a:pPr>
            <a:endParaRPr lang="en-US" noProof="1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25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Case (3)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637333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Example test case</a:t>
            </a:r>
            <a:endParaRPr lang="en-US" noProof="1">
              <a:sym typeface="Wingdings" pitchFamily="2" charset="2"/>
            </a:endParaRPr>
          </a:p>
          <a:p>
            <a:pPr>
              <a:lnSpc>
                <a:spcPts val="3600"/>
              </a:lnSpc>
            </a:pPr>
            <a:endParaRPr lang="en-US" noProof="1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0765" y="2133600"/>
            <a:ext cx="7637247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Step No: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Step description: Login to the app with user: “XXX” and password: “YYY”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Expected result: Home page is displayed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Step No: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Step description: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Click “Logout”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Expected result: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 page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displayed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65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Case (4)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4675933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Test cases can be part of a Test suite</a:t>
            </a:r>
          </a:p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Test suite is a group of similar Test cases</a:t>
            </a:r>
          </a:p>
          <a:p>
            <a:pPr lvl="1">
              <a:lnSpc>
                <a:spcPts val="3600"/>
              </a:lnSpc>
            </a:pP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Login functionality test cases leads to Login test suite</a:t>
            </a:r>
          </a:p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Test suites can be</a:t>
            </a:r>
          </a:p>
          <a:p>
            <a:pPr lvl="1">
              <a:lnSpc>
                <a:spcPts val="3600"/>
              </a:lnSpc>
            </a:pP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Abstract test suites</a:t>
            </a:r>
          </a:p>
          <a:p>
            <a:pPr lvl="1">
              <a:lnSpc>
                <a:spcPts val="3600"/>
              </a:lnSpc>
            </a:pP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Executable test suites</a:t>
            </a:r>
          </a:p>
          <a:p>
            <a:pPr>
              <a:lnSpc>
                <a:spcPts val="3600"/>
              </a:lnSpc>
            </a:pPr>
            <a:endParaRPr lang="en-US" noProof="1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8194" name="Picture 2" descr="http://www.tutorialspoint.com/software_testing_dictionary/images/test_su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2" y="3048000"/>
            <a:ext cx="4267200" cy="317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94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Test scenario</a:t>
            </a:r>
            <a:endParaRPr lang="en-US" dirty="0"/>
          </a:p>
        </p:txBody>
      </p:sp>
      <p:pic>
        <p:nvPicPr>
          <p:cNvPr id="11266" name="Picture 2" descr="http://videoforme.ru/wp-content/uploads/2013/09/%D1%81%D1%86%D0%B5%D0%BD%D0%B0%D1%80%D0%B8%D0%B9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2" y="1905000"/>
            <a:ext cx="3581400" cy="29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10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scenario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344967" y="3200400"/>
            <a:ext cx="11804822" cy="2847133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Provides overview of</a:t>
            </a:r>
          </a:p>
          <a:p>
            <a:pPr lvl="1">
              <a:lnSpc>
                <a:spcPts val="3600"/>
              </a:lnSpc>
            </a:pP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What to be tested</a:t>
            </a:r>
          </a:p>
          <a:p>
            <a:pPr lvl="1">
              <a:lnSpc>
                <a:spcPts val="3600"/>
              </a:lnSpc>
            </a:pP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 which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2" y="1524000"/>
            <a:ext cx="8748598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scenario describes how a system is used in context of activity in a defined time-frame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2290" name="Picture 2" descr="https://encrypted-tbn1.gstatic.com/images?q=tbn:ANd9GcT7ckQ1eg3lthGTV5ZIaPSnd_5JIQQrOB0F8y997ORQmq1eyUz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2" y="2895600"/>
            <a:ext cx="5410200" cy="30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58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Scenario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2" y="2667000"/>
            <a:ext cx="8748598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u="sng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 scenario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Verify that device automatically connects to Wi-Fi if user creates new profile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u="sng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 cases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 case 1: Create Wi-Fi profile and verify   			     that it created successfully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 case 2: Verify that device is able to 			     connect to Wi-Fi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227012" y="1249611"/>
            <a:ext cx="11804822" cy="1036389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Test cases vs. test scenarios</a:t>
            </a:r>
          </a:p>
        </p:txBody>
      </p:sp>
    </p:spTree>
    <p:extLst>
      <p:ext uri="{BB962C8B-B14F-4D97-AF65-F5344CB8AC3E}">
        <p14:creationId xmlns:p14="http://schemas.microsoft.com/office/powerpoint/2010/main" val="377071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scenario 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2057400"/>
            <a:ext cx="8748598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User should have an option to get his username/password back in case he has forgotten the same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227012" y="1249611"/>
            <a:ext cx="11804822" cy="1036389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Test scenario examples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79035" y="3505200"/>
            <a:ext cx="8748598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User should have an option to sell items in any currency one wants to</a:t>
            </a:r>
            <a:endParaRPr lang="en-US" sz="22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54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Test Execution</a:t>
            </a:r>
            <a:endParaRPr lang="en-US" dirty="0"/>
          </a:p>
        </p:txBody>
      </p:sp>
      <p:pic>
        <p:nvPicPr>
          <p:cNvPr id="13314" name="Picture 2" descr="http://www.proprofs.com/quiz-school/images/description/it_cert/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2" y="2057400"/>
            <a:ext cx="561975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58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Execution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1699943"/>
            <a:ext cx="8748598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Test execution is the process of executing the code and comparing the expected and actual results.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303212" y="2971800"/>
            <a:ext cx="11804822" cy="297180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Test execution process factors</a:t>
            </a:r>
          </a:p>
          <a:p>
            <a:pPr lvl="1">
              <a:lnSpc>
                <a:spcPts val="3600"/>
              </a:lnSpc>
            </a:pP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Test suites to be executed in that cycle</a:t>
            </a:r>
          </a:p>
          <a:p>
            <a:pPr lvl="1">
              <a:lnSpc>
                <a:spcPts val="3600"/>
              </a:lnSpc>
            </a:pP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Assigning test cases to respective testers</a:t>
            </a:r>
          </a:p>
          <a:p>
            <a:pPr lvl="1">
              <a:lnSpc>
                <a:spcPts val="3600"/>
              </a:lnSpc>
            </a:pP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Resolve blocking issues as they arise</a:t>
            </a:r>
          </a:p>
        </p:txBody>
      </p:sp>
    </p:spTree>
    <p:extLst>
      <p:ext uri="{BB962C8B-B14F-4D97-AF65-F5344CB8AC3E}">
        <p14:creationId xmlns:p14="http://schemas.microsoft.com/office/powerpoint/2010/main" val="323529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The V-Model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Test plan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Writing test cases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Bundling cases into a suite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Test execution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1377953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Test Plan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Test Coverage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Test Methods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Test Responsibilities</a:t>
            </a:r>
            <a:endParaRPr lang="bg-BG" sz="28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Test Cases</a:t>
            </a:r>
            <a:endParaRPr lang="bg-BG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Test Scenarios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Test Execution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638368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://softuni.org/courses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Test cases, test scenarios and test execution</a:t>
            </a:r>
          </a:p>
        </p:txBody>
      </p:sp>
      <p:pic>
        <p:nvPicPr>
          <p:cNvPr id="5" name="Picture 4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1" name="Picture 10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Test Plan</a:t>
            </a:r>
            <a:endParaRPr lang="en-US" dirty="0"/>
          </a:p>
        </p:txBody>
      </p:sp>
      <p:pic>
        <p:nvPicPr>
          <p:cNvPr id="1026" name="Picture 2" descr="http://mwpdigitalmedia.com/blog/wp-content/uploads/2014/02/planning-a-video-produ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287" y="1066800"/>
            <a:ext cx="32099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rackmba.com/wp-content/uploads/2012/01/V-Mod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812" y="1966607"/>
            <a:ext cx="54387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78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Plan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Documents the verification strategy</a:t>
            </a:r>
          </a:p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Strategy may vary on</a:t>
            </a:r>
          </a:p>
          <a:p>
            <a:pPr lvl="1">
              <a:lnSpc>
                <a:spcPts val="3600"/>
              </a:lnSpc>
            </a:pP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Design verification or Complience test</a:t>
            </a:r>
          </a:p>
          <a:p>
            <a:pPr lvl="1">
              <a:lnSpc>
                <a:spcPts val="3600"/>
              </a:lnSpc>
            </a:pP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Manufactoring or Production test</a:t>
            </a:r>
          </a:p>
          <a:p>
            <a:pPr lvl="1">
              <a:lnSpc>
                <a:spcPts val="3600"/>
              </a:lnSpc>
            </a:pP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Acceptance or Commissioning test</a:t>
            </a:r>
          </a:p>
          <a:p>
            <a:pPr lvl="1">
              <a:lnSpc>
                <a:spcPts val="3600"/>
              </a:lnSpc>
            </a:pP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Service and repair test</a:t>
            </a:r>
          </a:p>
          <a:p>
            <a:pPr lvl="1">
              <a:lnSpc>
                <a:spcPts val="3600"/>
              </a:lnSpc>
            </a:pP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Regression test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074" name="Picture 2" descr="http://necrophonedotcom.files.wordpress.com/2013/11/strategy-ches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12" y="3048000"/>
            <a:ext cx="37592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Plan</a:t>
            </a:r>
            <a:r>
              <a:rPr lang="bg-BG" dirty="0" smtClean="0"/>
              <a:t> </a:t>
            </a:r>
            <a:r>
              <a:rPr lang="en-US" dirty="0" smtClean="0"/>
              <a:t>(2)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Three major elements should be described</a:t>
            </a:r>
          </a:p>
          <a:p>
            <a:pPr>
              <a:lnSpc>
                <a:spcPts val="3600"/>
              </a:lnSpc>
            </a:pPr>
            <a:endParaRPr lang="en-US" noProof="1" smtClean="0">
              <a:sym typeface="Wingdings" pitchFamily="2" charset="2"/>
            </a:endParaRPr>
          </a:p>
          <a:p>
            <a:pPr lvl="1">
              <a:lnSpc>
                <a:spcPts val="3600"/>
              </a:lnSpc>
            </a:pP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Test coverage</a:t>
            </a:r>
          </a:p>
          <a:p>
            <a:pPr lvl="1">
              <a:lnSpc>
                <a:spcPts val="3600"/>
              </a:lnSpc>
            </a:pP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Test methods</a:t>
            </a:r>
          </a:p>
          <a:p>
            <a:pPr lvl="1">
              <a:lnSpc>
                <a:spcPts val="3600"/>
              </a:lnSpc>
            </a:pP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Test responsibilities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121" name="Picture 1" descr="C:\Users\RoYaL\AppData\Local\Temp\testeleme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12" y="1925842"/>
            <a:ext cx="294322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35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Plan</a:t>
            </a:r>
            <a:r>
              <a:rPr lang="bg-BG" dirty="0" smtClean="0"/>
              <a:t> </a:t>
            </a:r>
            <a:r>
              <a:rPr lang="en-US" dirty="0" smtClean="0"/>
              <a:t>(3)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1323133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Test plans usually are written with templates</a:t>
            </a:r>
          </a:p>
          <a:p>
            <a:pPr>
              <a:lnSpc>
                <a:spcPts val="3600"/>
              </a:lnSpc>
            </a:pP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  <a:hlinkClick r:id="rId3"/>
              </a:rPr>
              <a:t>Example</a:t>
            </a:r>
            <a:r>
              <a:rPr lang="en-US" noProof="1" smtClean="0">
                <a:sym typeface="Wingdings" pitchFamily="2" charset="2"/>
              </a:rPr>
              <a:t> test plan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4098" name="Picture 2" descr="http://www.wordstemplates.org/wp-content/uploads/2012/09/Test-Plan-Templat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12" y="1828800"/>
            <a:ext cx="3505200" cy="471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32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Test Case</a:t>
            </a:r>
            <a:endParaRPr lang="en-US" dirty="0"/>
          </a:p>
        </p:txBody>
      </p:sp>
      <p:pic>
        <p:nvPicPr>
          <p:cNvPr id="6146" name="Picture 2" descr="http://www-tc.pbs.org/opb/historydetectives/static/media/cache/34/17/341754fb2222f1df8136e0dbd49ae9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057400"/>
            <a:ext cx="69913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58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Case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Sequence of steps to check the correct behavior</a:t>
            </a:r>
          </a:p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At least two cases to fully test a requirement</a:t>
            </a:r>
          </a:p>
          <a:p>
            <a:pPr lvl="1">
              <a:lnSpc>
                <a:spcPts val="3600"/>
              </a:lnSpc>
            </a:pP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 positive test</a:t>
            </a:r>
          </a:p>
          <a:p>
            <a:pPr lvl="1">
              <a:lnSpc>
                <a:spcPts val="3600"/>
              </a:lnSpc>
            </a:pP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 negative test</a:t>
            </a:r>
          </a:p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Consist of</a:t>
            </a:r>
          </a:p>
          <a:p>
            <a:pPr lvl="1">
              <a:lnSpc>
                <a:spcPts val="3600"/>
              </a:lnSpc>
            </a:pP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Steps to follow</a:t>
            </a:r>
          </a:p>
          <a:p>
            <a:pPr lvl="1">
              <a:lnSpc>
                <a:spcPts val="3600"/>
              </a:lnSpc>
            </a:pP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Expected result</a:t>
            </a:r>
          </a:p>
          <a:p>
            <a:pPr lvl="1">
              <a:lnSpc>
                <a:spcPts val="3600"/>
              </a:lnSpc>
            </a:pPr>
            <a:endParaRPr lang="en-US" noProof="1">
              <a:sym typeface="Wingdings" pitchFamily="2" charset="2"/>
            </a:endParaRPr>
          </a:p>
          <a:p>
            <a:pPr>
              <a:lnSpc>
                <a:spcPts val="3600"/>
              </a:lnSpc>
            </a:pPr>
            <a:endParaRPr lang="en-US" noProof="1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7172" name="Picture 4" descr="http://www.klaros-testmanagement.com/files/doc/html/images/TestCaseImportSampleSheetWithComme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2590800"/>
            <a:ext cx="4768916" cy="283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69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971</Words>
  <Application>Microsoft Office PowerPoint</Application>
  <PresentationFormat>Custom</PresentationFormat>
  <Paragraphs>195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SoftUni 16x9</vt:lpstr>
      <vt:lpstr>Test Cases, Test Scenarios and Test Execution</vt:lpstr>
      <vt:lpstr>Table of Contents</vt:lpstr>
      <vt:lpstr>Test Plan</vt:lpstr>
      <vt:lpstr>PowerPoint Presentation</vt:lpstr>
      <vt:lpstr>Test Plan</vt:lpstr>
      <vt:lpstr>Test Plan (2)</vt:lpstr>
      <vt:lpstr>Test Plan (3)</vt:lpstr>
      <vt:lpstr>Test Case</vt:lpstr>
      <vt:lpstr>Test Case</vt:lpstr>
      <vt:lpstr>Test Case (2)</vt:lpstr>
      <vt:lpstr>Test Case (3)</vt:lpstr>
      <vt:lpstr>Test Case (4)</vt:lpstr>
      <vt:lpstr>Test scenario</vt:lpstr>
      <vt:lpstr>Test scenario</vt:lpstr>
      <vt:lpstr>Test Scenario (2)</vt:lpstr>
      <vt:lpstr>Test scenario (3)</vt:lpstr>
      <vt:lpstr>Test Execution</vt:lpstr>
      <vt:lpstr>Test Execution</vt:lpstr>
      <vt:lpstr>Summary</vt:lpstr>
      <vt:lpstr>Test cases, test scenarios and test execution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cases and scenarios</dc:title>
  <dc:subject>Software Development Course</dc:subject>
  <dc:creator/>
  <cp:keywords>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2015-07-13T12:39:01Z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